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792AA1-EFF9-4B48-9780-CAF3F994D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0A2F43-9E81-4594-8561-B3E0ACE44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143A33-5766-46BE-BCCE-555C0E069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4C3810-DA73-476C-B34E-1C577FC94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5E515E-7F6F-412F-A1C9-3BECDE85E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92EB2B-C741-4135-AA95-52728855B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611349-2CAD-4BD9-9BC3-6DFC4F21B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69BDBF-5680-4952-A7C2-F48AD7BAD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EF1250-7C9C-43D6-8817-F6238BFCF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E324D3-5CDF-4E42-A7BF-84917314D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A89269-1632-4133-9301-8603655B6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FC819-EA6E-4F17-AAA0-42F122053726}" type="datetimeFigureOut">
              <a:rPr lang="zh-CN" altLang="en-US" smtClean="0"/>
              <a:t>2018-08-27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84815-5BAA-4DBF-A6A2-D810A2B0825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19816595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FC819-EA6E-4F17-AAA0-42F122053726}" type="datetimeFigureOut">
              <a:rPr lang="zh-CN" altLang="en-US" smtClean="0"/>
              <a:t>2018-08-27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84815-5BAA-4DBF-A6A2-D810A2B0825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86249760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49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49" y="4589465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FC819-EA6E-4F17-AAA0-42F122053726}" type="datetimeFigureOut">
              <a:rPr lang="zh-CN" altLang="en-US" smtClean="0"/>
              <a:t>2018-08-27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84815-5BAA-4DBF-A6A2-D810A2B0825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50328291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FC819-EA6E-4F17-AAA0-42F122053726}" type="datetimeFigureOut">
              <a:rPr lang="zh-CN" altLang="en-US" smtClean="0"/>
              <a:t>2018-08-27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84815-5BAA-4DBF-A6A2-D810A2B0825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84923160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6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FC819-EA6E-4F17-AAA0-42F122053726}" type="datetimeFigureOut">
              <a:rPr lang="zh-CN" altLang="en-US" smtClean="0"/>
              <a:t>2018-08-27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84815-5BAA-4DBF-A6A2-D810A2B0825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93204131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FC819-EA6E-4F17-AAA0-42F122053726}" type="datetimeFigureOut">
              <a:rPr lang="zh-CN" altLang="en-US" smtClean="0"/>
              <a:t>2018-08-27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84815-5BAA-4DBF-A6A2-D810A2B0825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86416686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FC819-EA6E-4F17-AAA0-42F122053726}" type="datetimeFigureOut">
              <a:rPr lang="zh-CN" altLang="en-US" smtClean="0"/>
              <a:t>2018-08-27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84815-5BAA-4DBF-A6A2-D810A2B0825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26846533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FC819-EA6E-4F17-AAA0-42F122053726}" type="datetimeFigureOut">
              <a:rPr lang="zh-CN" altLang="en-US" smtClean="0"/>
              <a:t>2018-08-27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84815-5BAA-4DBF-A6A2-D810A2B0825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36566847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FC819-EA6E-4F17-AAA0-42F122053726}" type="datetimeFigureOut">
              <a:rPr lang="zh-CN" altLang="en-US" smtClean="0"/>
              <a:t>2018-08-27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84815-5BAA-4DBF-A6A2-D810A2B0825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38680286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FC819-EA6E-4F17-AAA0-42F122053726}" type="datetimeFigureOut">
              <a:rPr lang="zh-CN" altLang="en-US" smtClean="0"/>
              <a:t>2018-08-27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84815-5BAA-4DBF-A6A2-D810A2B0825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51759307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FC819-EA6E-4F17-AAA0-42F122053726}" type="datetimeFigureOut">
              <a:rPr lang="zh-CN" altLang="en-US" smtClean="0"/>
              <a:t>2018-08-27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84815-5BAA-4DBF-A6A2-D810A2B0825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84959695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47FC819-EA6E-4F17-AAA0-42F122053726}" type="datetimeFigureOut">
              <a:rPr lang="zh-CN" altLang="en-US" smtClean="0"/>
              <a:t>2018-08-27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1284815-5BAA-4DBF-A6A2-D810A2B0825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369060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8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7413403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2"/>
            <a:ext cx="12192000" cy="6859255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1828799" y="2106190"/>
            <a:ext cx="972312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800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经典繁毛楷" panose="02010609000101010101" pitchFamily="49" charset="-122"/>
              </a:rPr>
              <a:t>2018</a:t>
            </a:r>
            <a:r>
              <a:rPr lang="zh-CN" altLang="en-US" sz="800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经典繁毛楷" panose="02010609000101010101" pitchFamily="49" charset="-122"/>
              </a:rPr>
              <a:t>年高考各科建议</a:t>
            </a:r>
            <a:endParaRPr lang="zh-CN" altLang="en-US" sz="800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  <a:cs typeface="经典繁毛楷" panose="0201060900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831056751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555234"/>
            <a:ext cx="6473371" cy="2302767"/>
          </a:xfrm>
          <a:prstGeom prst="rect">
            <a:avLst/>
          </a:prstGeom>
        </p:spPr>
      </p:pic>
      <p:sp>
        <p:nvSpPr>
          <p:cNvPr id="11" name="流程图: 过程 10"/>
          <p:cNvSpPr/>
          <p:nvPr/>
        </p:nvSpPr>
        <p:spPr>
          <a:xfrm>
            <a:off x="0" y="6429831"/>
            <a:ext cx="12192000" cy="428171"/>
          </a:xfrm>
          <a:prstGeom prst="flowChartProcess">
            <a:avLst/>
          </a:prstGeom>
          <a:solidFill>
            <a:srgbClr val="9A172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流程图: 过程 12"/>
          <p:cNvSpPr/>
          <p:nvPr/>
        </p:nvSpPr>
        <p:spPr>
          <a:xfrm>
            <a:off x="0" y="0"/>
            <a:ext cx="12192000" cy="428171"/>
          </a:xfrm>
          <a:prstGeom prst="flowChartProcess">
            <a:avLst/>
          </a:prstGeom>
          <a:solidFill>
            <a:srgbClr val="9A172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1234" y="529864"/>
            <a:ext cx="9021488" cy="5609679"/>
          </a:xfrm>
          <a:prstGeom prst="rect">
            <a:avLst/>
          </a:prstGeom>
        </p:spPr>
      </p:pic>
      <p:sp>
        <p:nvSpPr>
          <p:cNvPr id="12" name="文本框 11"/>
          <p:cNvSpPr txBox="1"/>
          <p:nvPr/>
        </p:nvSpPr>
        <p:spPr>
          <a:xfrm>
            <a:off x="172351" y="1126634"/>
            <a:ext cx="1538883" cy="2730137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8800" smtClean="0"/>
              <a:t>语文</a:t>
            </a:r>
            <a:endParaRPr lang="zh-CN" altLang="en-US" sz="8800"/>
          </a:p>
        </p:txBody>
      </p:sp>
    </p:spTree>
    <p:extLst>
      <p:ext uri="{BB962C8B-B14F-4D97-AF65-F5344CB8AC3E}">
        <p14:creationId xmlns:p14="http://schemas.microsoft.com/office/powerpoint/2010/main" val="2302225792"/>
      </p:ext>
    </p:ext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555234"/>
            <a:ext cx="6473371" cy="2302767"/>
          </a:xfrm>
          <a:prstGeom prst="rect">
            <a:avLst/>
          </a:prstGeom>
        </p:spPr>
      </p:pic>
      <p:sp>
        <p:nvSpPr>
          <p:cNvPr id="11" name="流程图: 过程 10"/>
          <p:cNvSpPr/>
          <p:nvPr/>
        </p:nvSpPr>
        <p:spPr>
          <a:xfrm>
            <a:off x="0" y="6429831"/>
            <a:ext cx="12192000" cy="428171"/>
          </a:xfrm>
          <a:prstGeom prst="flowChartProcess">
            <a:avLst/>
          </a:prstGeom>
          <a:solidFill>
            <a:srgbClr val="9A172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3" name="流程图: 过程 12"/>
          <p:cNvSpPr/>
          <p:nvPr/>
        </p:nvSpPr>
        <p:spPr>
          <a:xfrm>
            <a:off x="0" y="0"/>
            <a:ext cx="12192000" cy="428171"/>
          </a:xfrm>
          <a:prstGeom prst="flowChartProcess">
            <a:avLst/>
          </a:prstGeom>
          <a:solidFill>
            <a:srgbClr val="9A172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2142309" y="600892"/>
            <a:ext cx="7929154" cy="563231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0070C0"/>
                </a:solidFill>
              </a:rPr>
              <a:t>一、总体原则</a:t>
            </a:r>
          </a:p>
          <a:p>
            <a:r>
              <a:rPr lang="zh-CN" altLang="en-US" sz="2400">
                <a:solidFill>
                  <a:srgbClr val="0070C0"/>
                </a:solidFill>
              </a:rPr>
              <a:t>总共</a:t>
            </a:r>
            <a:r>
              <a:rPr lang="en-US" altLang="zh-CN" sz="2400">
                <a:solidFill>
                  <a:srgbClr val="0070C0"/>
                </a:solidFill>
              </a:rPr>
              <a:t>150</a:t>
            </a:r>
            <a:r>
              <a:rPr lang="zh-CN" altLang="en-US" sz="2400">
                <a:solidFill>
                  <a:srgbClr val="0070C0"/>
                </a:solidFill>
              </a:rPr>
              <a:t>分，考试时间</a:t>
            </a:r>
            <a:r>
              <a:rPr lang="en-US" altLang="zh-CN" sz="2400">
                <a:solidFill>
                  <a:srgbClr val="0070C0"/>
                </a:solidFill>
              </a:rPr>
              <a:t>150</a:t>
            </a:r>
            <a:r>
              <a:rPr lang="zh-CN" altLang="en-US" sz="2400">
                <a:solidFill>
                  <a:srgbClr val="0070C0"/>
                </a:solidFill>
              </a:rPr>
              <a:t>分种，平均每分钟得</a:t>
            </a:r>
            <a:r>
              <a:rPr lang="en-US" altLang="zh-CN" sz="2400">
                <a:solidFill>
                  <a:srgbClr val="0070C0"/>
                </a:solidFill>
              </a:rPr>
              <a:t>1</a:t>
            </a:r>
            <a:r>
              <a:rPr lang="zh-CN" altLang="en-US" sz="2400">
                <a:solidFill>
                  <a:srgbClr val="0070C0"/>
                </a:solidFill>
              </a:rPr>
              <a:t>分。默写题、选择题稍快一些，要给作文留足</a:t>
            </a:r>
            <a:r>
              <a:rPr lang="en-US" altLang="zh-CN" sz="2400">
                <a:solidFill>
                  <a:srgbClr val="0070C0"/>
                </a:solidFill>
              </a:rPr>
              <a:t>60</a:t>
            </a:r>
            <a:r>
              <a:rPr lang="zh-CN" altLang="en-US" sz="2400">
                <a:solidFill>
                  <a:srgbClr val="0070C0"/>
                </a:solidFill>
              </a:rPr>
              <a:t>分钟的时间。</a:t>
            </a:r>
          </a:p>
          <a:p>
            <a:endParaRPr lang="zh-CN" altLang="en-US" sz="2400">
              <a:solidFill>
                <a:srgbClr val="0070C0"/>
              </a:solidFill>
            </a:endParaRPr>
          </a:p>
          <a:p>
            <a:r>
              <a:rPr lang="zh-CN" altLang="en-US" sz="2400">
                <a:solidFill>
                  <a:srgbClr val="0070C0"/>
                </a:solidFill>
              </a:rPr>
              <a:t>二、各个题型时间分配</a:t>
            </a:r>
          </a:p>
          <a:p>
            <a:r>
              <a:rPr lang="en-US" altLang="zh-CN" sz="2400">
                <a:solidFill>
                  <a:srgbClr val="0070C0"/>
                </a:solidFill>
              </a:rPr>
              <a:t>1.</a:t>
            </a:r>
            <a:r>
              <a:rPr lang="zh-CN" altLang="en-US" sz="2400">
                <a:solidFill>
                  <a:srgbClr val="0070C0"/>
                </a:solidFill>
              </a:rPr>
              <a:t>现代文阅读，</a:t>
            </a:r>
            <a:r>
              <a:rPr lang="en-US" altLang="zh-CN" sz="2400">
                <a:solidFill>
                  <a:srgbClr val="0070C0"/>
                </a:solidFill>
              </a:rPr>
              <a:t>3</a:t>
            </a:r>
            <a:r>
              <a:rPr lang="zh-CN" altLang="en-US" sz="2400">
                <a:solidFill>
                  <a:srgbClr val="0070C0"/>
                </a:solidFill>
              </a:rPr>
              <a:t>个选择题，共</a:t>
            </a:r>
            <a:r>
              <a:rPr lang="en-US" altLang="zh-CN" sz="2400">
                <a:solidFill>
                  <a:srgbClr val="0070C0"/>
                </a:solidFill>
              </a:rPr>
              <a:t>9</a:t>
            </a:r>
            <a:r>
              <a:rPr lang="zh-CN" altLang="en-US" sz="2400">
                <a:solidFill>
                  <a:srgbClr val="0070C0"/>
                </a:solidFill>
              </a:rPr>
              <a:t>分，大约需要</a:t>
            </a:r>
            <a:r>
              <a:rPr lang="en-US" altLang="zh-CN" sz="2400">
                <a:solidFill>
                  <a:srgbClr val="0070C0"/>
                </a:solidFill>
              </a:rPr>
              <a:t>10</a:t>
            </a:r>
            <a:r>
              <a:rPr lang="zh-CN" altLang="en-US" sz="2400">
                <a:solidFill>
                  <a:srgbClr val="0070C0"/>
                </a:solidFill>
              </a:rPr>
              <a:t>分钟。</a:t>
            </a:r>
          </a:p>
          <a:p>
            <a:r>
              <a:rPr lang="en-US" altLang="zh-CN" sz="2400">
                <a:solidFill>
                  <a:srgbClr val="0070C0"/>
                </a:solidFill>
              </a:rPr>
              <a:t>2.</a:t>
            </a:r>
            <a:r>
              <a:rPr lang="zh-CN" altLang="en-US" sz="2400">
                <a:solidFill>
                  <a:srgbClr val="0070C0"/>
                </a:solidFill>
              </a:rPr>
              <a:t>文言文，</a:t>
            </a:r>
            <a:r>
              <a:rPr lang="en-US" altLang="zh-CN" sz="2400">
                <a:solidFill>
                  <a:srgbClr val="0070C0"/>
                </a:solidFill>
              </a:rPr>
              <a:t>3</a:t>
            </a:r>
            <a:r>
              <a:rPr lang="zh-CN" altLang="en-US" sz="2400">
                <a:solidFill>
                  <a:srgbClr val="0070C0"/>
                </a:solidFill>
              </a:rPr>
              <a:t>个选择题，</a:t>
            </a:r>
            <a:r>
              <a:rPr lang="en-US" altLang="zh-CN" sz="2400">
                <a:solidFill>
                  <a:srgbClr val="0070C0"/>
                </a:solidFill>
              </a:rPr>
              <a:t>2</a:t>
            </a:r>
            <a:r>
              <a:rPr lang="zh-CN" altLang="en-US" sz="2400">
                <a:solidFill>
                  <a:srgbClr val="0070C0"/>
                </a:solidFill>
              </a:rPr>
              <a:t>个翻译题，共</a:t>
            </a:r>
            <a:r>
              <a:rPr lang="en-US" altLang="zh-CN" sz="2400">
                <a:solidFill>
                  <a:srgbClr val="0070C0"/>
                </a:solidFill>
              </a:rPr>
              <a:t>19</a:t>
            </a:r>
            <a:r>
              <a:rPr lang="zh-CN" altLang="en-US" sz="2400">
                <a:solidFill>
                  <a:srgbClr val="0070C0"/>
                </a:solidFill>
              </a:rPr>
              <a:t>分，大约需要</a:t>
            </a:r>
            <a:r>
              <a:rPr lang="en-US" altLang="zh-CN" sz="2400">
                <a:solidFill>
                  <a:srgbClr val="0070C0"/>
                </a:solidFill>
              </a:rPr>
              <a:t>15—20</a:t>
            </a:r>
            <a:r>
              <a:rPr lang="zh-CN" altLang="en-US" sz="2400">
                <a:solidFill>
                  <a:srgbClr val="0070C0"/>
                </a:solidFill>
              </a:rPr>
              <a:t>分钟。</a:t>
            </a:r>
          </a:p>
          <a:p>
            <a:r>
              <a:rPr lang="en-US" altLang="zh-CN" sz="2400">
                <a:solidFill>
                  <a:srgbClr val="0070C0"/>
                </a:solidFill>
              </a:rPr>
              <a:t>3.</a:t>
            </a:r>
            <a:r>
              <a:rPr lang="zh-CN" altLang="en-US" sz="2400">
                <a:solidFill>
                  <a:srgbClr val="0070C0"/>
                </a:solidFill>
              </a:rPr>
              <a:t>诗歌阅读题，</a:t>
            </a:r>
            <a:r>
              <a:rPr lang="en-US" altLang="zh-CN" sz="2400">
                <a:solidFill>
                  <a:srgbClr val="0070C0"/>
                </a:solidFill>
              </a:rPr>
              <a:t>2</a:t>
            </a:r>
            <a:r>
              <a:rPr lang="zh-CN" altLang="en-US" sz="2400">
                <a:solidFill>
                  <a:srgbClr val="0070C0"/>
                </a:solidFill>
              </a:rPr>
              <a:t>个小题，大约需要</a:t>
            </a:r>
            <a:r>
              <a:rPr lang="en-US" altLang="zh-CN" sz="2400">
                <a:solidFill>
                  <a:srgbClr val="0070C0"/>
                </a:solidFill>
              </a:rPr>
              <a:t>10</a:t>
            </a:r>
            <a:r>
              <a:rPr lang="zh-CN" altLang="en-US" sz="2400">
                <a:solidFill>
                  <a:srgbClr val="0070C0"/>
                </a:solidFill>
              </a:rPr>
              <a:t>分钟。</a:t>
            </a:r>
          </a:p>
          <a:p>
            <a:r>
              <a:rPr lang="en-US" altLang="zh-CN" sz="2400">
                <a:solidFill>
                  <a:srgbClr val="0070C0"/>
                </a:solidFill>
              </a:rPr>
              <a:t>4.</a:t>
            </a:r>
            <a:r>
              <a:rPr lang="zh-CN" altLang="en-US" sz="2400">
                <a:solidFill>
                  <a:srgbClr val="0070C0"/>
                </a:solidFill>
              </a:rPr>
              <a:t>默写题，</a:t>
            </a:r>
            <a:r>
              <a:rPr lang="en-US" altLang="zh-CN" sz="2400">
                <a:solidFill>
                  <a:srgbClr val="0070C0"/>
                </a:solidFill>
              </a:rPr>
              <a:t>6</a:t>
            </a:r>
            <a:r>
              <a:rPr lang="zh-CN" altLang="en-US" sz="2400">
                <a:solidFill>
                  <a:srgbClr val="0070C0"/>
                </a:solidFill>
              </a:rPr>
              <a:t>个空，共</a:t>
            </a:r>
            <a:r>
              <a:rPr lang="en-US" altLang="zh-CN" sz="2400">
                <a:solidFill>
                  <a:srgbClr val="0070C0"/>
                </a:solidFill>
              </a:rPr>
              <a:t>6</a:t>
            </a:r>
            <a:r>
              <a:rPr lang="zh-CN" altLang="en-US" sz="2400">
                <a:solidFill>
                  <a:srgbClr val="0070C0"/>
                </a:solidFill>
              </a:rPr>
              <a:t>分，控制在</a:t>
            </a:r>
            <a:r>
              <a:rPr lang="en-US" altLang="zh-CN" sz="2400">
                <a:solidFill>
                  <a:srgbClr val="0070C0"/>
                </a:solidFill>
              </a:rPr>
              <a:t>2</a:t>
            </a:r>
            <a:r>
              <a:rPr lang="zh-CN" altLang="en-US" sz="2400">
                <a:solidFill>
                  <a:srgbClr val="0070C0"/>
                </a:solidFill>
              </a:rPr>
              <a:t>分钟左右。</a:t>
            </a:r>
          </a:p>
          <a:p>
            <a:r>
              <a:rPr lang="en-US" altLang="zh-CN" sz="2400">
                <a:solidFill>
                  <a:srgbClr val="0070C0"/>
                </a:solidFill>
              </a:rPr>
              <a:t>5.</a:t>
            </a:r>
            <a:r>
              <a:rPr lang="zh-CN" altLang="en-US" sz="2400">
                <a:solidFill>
                  <a:srgbClr val="0070C0"/>
                </a:solidFill>
              </a:rPr>
              <a:t>大阅读题（文学类文本阅读或实用类文本阅读），</a:t>
            </a:r>
            <a:r>
              <a:rPr lang="en-US" altLang="zh-CN" sz="2400">
                <a:solidFill>
                  <a:srgbClr val="0070C0"/>
                </a:solidFill>
              </a:rPr>
              <a:t>4</a:t>
            </a:r>
            <a:r>
              <a:rPr lang="zh-CN" altLang="en-US" sz="2400">
                <a:solidFill>
                  <a:srgbClr val="0070C0"/>
                </a:solidFill>
              </a:rPr>
              <a:t>个小题，大约需要</a:t>
            </a:r>
            <a:r>
              <a:rPr lang="en-US" altLang="zh-CN" sz="2400">
                <a:solidFill>
                  <a:srgbClr val="0070C0"/>
                </a:solidFill>
              </a:rPr>
              <a:t>25</a:t>
            </a:r>
            <a:r>
              <a:rPr lang="zh-CN" altLang="en-US" sz="2400">
                <a:solidFill>
                  <a:srgbClr val="0070C0"/>
                </a:solidFill>
              </a:rPr>
              <a:t>分钟。</a:t>
            </a:r>
          </a:p>
          <a:p>
            <a:r>
              <a:rPr lang="en-US" altLang="zh-CN" sz="2400">
                <a:solidFill>
                  <a:srgbClr val="0070C0"/>
                </a:solidFill>
              </a:rPr>
              <a:t>6.</a:t>
            </a:r>
            <a:r>
              <a:rPr lang="zh-CN" altLang="en-US" sz="2400">
                <a:solidFill>
                  <a:srgbClr val="0070C0"/>
                </a:solidFill>
              </a:rPr>
              <a:t>语言文字运用，大约需要</a:t>
            </a:r>
            <a:r>
              <a:rPr lang="en-US" altLang="zh-CN" sz="2400">
                <a:solidFill>
                  <a:srgbClr val="0070C0"/>
                </a:solidFill>
              </a:rPr>
              <a:t>15</a:t>
            </a:r>
            <a:r>
              <a:rPr lang="zh-CN" altLang="en-US" sz="2400">
                <a:solidFill>
                  <a:srgbClr val="0070C0"/>
                </a:solidFill>
              </a:rPr>
              <a:t>分钟。</a:t>
            </a:r>
          </a:p>
          <a:p>
            <a:r>
              <a:rPr lang="en-US" altLang="zh-CN" sz="2400">
                <a:solidFill>
                  <a:srgbClr val="0070C0"/>
                </a:solidFill>
              </a:rPr>
              <a:t>7.</a:t>
            </a:r>
            <a:r>
              <a:rPr lang="zh-CN" altLang="en-US" sz="2400">
                <a:solidFill>
                  <a:srgbClr val="0070C0"/>
                </a:solidFill>
              </a:rPr>
              <a:t>作文，共</a:t>
            </a:r>
            <a:r>
              <a:rPr lang="en-US" altLang="zh-CN" sz="2400">
                <a:solidFill>
                  <a:srgbClr val="0070C0"/>
                </a:solidFill>
              </a:rPr>
              <a:t>60</a:t>
            </a:r>
            <a:r>
              <a:rPr lang="zh-CN" altLang="en-US" sz="2400">
                <a:solidFill>
                  <a:srgbClr val="0070C0"/>
                </a:solidFill>
              </a:rPr>
              <a:t>分，最少需要</a:t>
            </a:r>
            <a:r>
              <a:rPr lang="en-US" altLang="zh-CN" sz="2400">
                <a:solidFill>
                  <a:srgbClr val="0070C0"/>
                </a:solidFill>
              </a:rPr>
              <a:t>60</a:t>
            </a:r>
            <a:r>
              <a:rPr lang="zh-CN" altLang="en-US" sz="2400">
                <a:solidFill>
                  <a:srgbClr val="0070C0"/>
                </a:solidFill>
              </a:rPr>
              <a:t>分钟，这是底线。即使时间不够，最好也有一个提纲，再动笔。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133163" y="1045029"/>
            <a:ext cx="1538883" cy="2730137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8800" smtClean="0"/>
              <a:t>语文</a:t>
            </a:r>
            <a:endParaRPr lang="zh-CN" altLang="en-US" sz="8800"/>
          </a:p>
        </p:txBody>
      </p:sp>
    </p:spTree>
    <p:extLst>
      <p:ext uri="{BB962C8B-B14F-4D97-AF65-F5344CB8AC3E}">
        <p14:creationId xmlns:p14="http://schemas.microsoft.com/office/powerpoint/2010/main" val="4168471501"/>
      </p:ext>
    </p:ext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555234"/>
            <a:ext cx="6473371" cy="2302767"/>
          </a:xfrm>
          <a:prstGeom prst="rect">
            <a:avLst/>
          </a:prstGeom>
        </p:spPr>
      </p:pic>
      <p:sp>
        <p:nvSpPr>
          <p:cNvPr id="11" name="流程图: 过程 10"/>
          <p:cNvSpPr/>
          <p:nvPr/>
        </p:nvSpPr>
        <p:spPr>
          <a:xfrm>
            <a:off x="0" y="6429831"/>
            <a:ext cx="12192000" cy="428171"/>
          </a:xfrm>
          <a:prstGeom prst="flowChartProcess">
            <a:avLst/>
          </a:prstGeom>
          <a:solidFill>
            <a:srgbClr val="9A172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3" name="流程图: 过程 12"/>
          <p:cNvSpPr/>
          <p:nvPr/>
        </p:nvSpPr>
        <p:spPr>
          <a:xfrm>
            <a:off x="0" y="0"/>
            <a:ext cx="12192000" cy="428171"/>
          </a:xfrm>
          <a:prstGeom prst="flowChartProcess">
            <a:avLst/>
          </a:prstGeom>
          <a:solidFill>
            <a:srgbClr val="9A172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33163" y="1045029"/>
            <a:ext cx="1538883" cy="2730137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88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语文</a:t>
            </a:r>
            <a:endParaRPr kumimoji="0" lang="zh-CN" altLang="en-US" sz="8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4772" y="428171"/>
            <a:ext cx="7713889" cy="5734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7563053"/>
      </p:ext>
    </p:ext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555234"/>
            <a:ext cx="6473371" cy="2302767"/>
          </a:xfrm>
          <a:prstGeom prst="rect">
            <a:avLst/>
          </a:prstGeom>
        </p:spPr>
      </p:pic>
      <p:sp>
        <p:nvSpPr>
          <p:cNvPr id="11" name="流程图: 过程 10"/>
          <p:cNvSpPr/>
          <p:nvPr/>
        </p:nvSpPr>
        <p:spPr>
          <a:xfrm>
            <a:off x="0" y="6429831"/>
            <a:ext cx="12192000" cy="428171"/>
          </a:xfrm>
          <a:prstGeom prst="flowChartProcess">
            <a:avLst/>
          </a:prstGeom>
          <a:solidFill>
            <a:srgbClr val="9A172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3" name="流程图: 过程 12"/>
          <p:cNvSpPr/>
          <p:nvPr/>
        </p:nvSpPr>
        <p:spPr>
          <a:xfrm>
            <a:off x="0" y="0"/>
            <a:ext cx="12192000" cy="428171"/>
          </a:xfrm>
          <a:prstGeom prst="flowChartProcess">
            <a:avLst/>
          </a:prstGeom>
          <a:solidFill>
            <a:srgbClr val="9A172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33163" y="1045029"/>
            <a:ext cx="1538883" cy="2730137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88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语文</a:t>
            </a:r>
            <a:endParaRPr kumimoji="0" lang="zh-CN" altLang="en-US" sz="8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2460171" y="715262"/>
            <a:ext cx="8656320" cy="532453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solidFill>
                  <a:srgbClr val="0070C0"/>
                </a:solidFill>
              </a:rPr>
              <a:t>开考后前</a:t>
            </a:r>
            <a:r>
              <a:rPr lang="en-US" altLang="zh-CN" sz="2000">
                <a:solidFill>
                  <a:srgbClr val="0070C0"/>
                </a:solidFill>
              </a:rPr>
              <a:t>30</a:t>
            </a:r>
            <a:r>
              <a:rPr lang="zh-CN" altLang="en-US" sz="2000">
                <a:solidFill>
                  <a:srgbClr val="0070C0"/>
                </a:solidFill>
              </a:rPr>
              <a:t>分钟</a:t>
            </a:r>
          </a:p>
          <a:p>
            <a:endParaRPr lang="zh-CN" altLang="en-US" sz="2000">
              <a:solidFill>
                <a:srgbClr val="0070C0"/>
              </a:solidFill>
            </a:endParaRPr>
          </a:p>
          <a:p>
            <a:r>
              <a:rPr lang="en-US" altLang="zh-CN" sz="2000">
                <a:solidFill>
                  <a:srgbClr val="0070C0"/>
                </a:solidFill>
              </a:rPr>
              <a:t>1.</a:t>
            </a:r>
            <a:r>
              <a:rPr lang="zh-CN" altLang="en-US" sz="2000">
                <a:solidFill>
                  <a:srgbClr val="0070C0"/>
                </a:solidFill>
              </a:rPr>
              <a:t>开考后首先集中精力完成客观选择题前两题（</a:t>
            </a:r>
            <a:r>
              <a:rPr lang="en-US" altLang="zh-CN" sz="2000">
                <a:solidFill>
                  <a:srgbClr val="0070C0"/>
                </a:solidFill>
              </a:rPr>
              <a:t>3-5</a:t>
            </a:r>
            <a:r>
              <a:rPr lang="zh-CN" altLang="en-US" sz="2000">
                <a:solidFill>
                  <a:srgbClr val="0070C0"/>
                </a:solidFill>
              </a:rPr>
              <a:t>分钟），语言表达题需要</a:t>
            </a:r>
            <a:r>
              <a:rPr lang="en-US" altLang="zh-CN" sz="2000">
                <a:solidFill>
                  <a:srgbClr val="0070C0"/>
                </a:solidFill>
              </a:rPr>
              <a:t>5</a:t>
            </a:r>
            <a:r>
              <a:rPr lang="zh-CN" altLang="en-US" sz="2000">
                <a:solidFill>
                  <a:srgbClr val="0070C0"/>
                </a:solidFill>
              </a:rPr>
              <a:t>分钟。做选择题力避两种倾向：一是一味抢时间、求速度，这样势必导致审题不严，思考不周密，从而出现不应有的失误；二是速度过慢，太过谨慎小心，甚至反复徘徊不敢选。文言文需要</a:t>
            </a:r>
            <a:r>
              <a:rPr lang="en-US" altLang="zh-CN" sz="2000">
                <a:solidFill>
                  <a:srgbClr val="0070C0"/>
                </a:solidFill>
              </a:rPr>
              <a:t>15-20</a:t>
            </a:r>
            <a:r>
              <a:rPr lang="zh-CN" altLang="en-US" sz="2000">
                <a:solidFill>
                  <a:srgbClr val="0070C0"/>
                </a:solidFill>
              </a:rPr>
              <a:t>分钟时间，选择题一定注意排除法，加大语境意识。翻译题要注重直译，逐字逐句落实。</a:t>
            </a:r>
          </a:p>
          <a:p>
            <a:r>
              <a:rPr lang="en-US" altLang="zh-CN" sz="2000">
                <a:solidFill>
                  <a:srgbClr val="0070C0"/>
                </a:solidFill>
              </a:rPr>
              <a:t>2.</a:t>
            </a:r>
            <a:r>
              <a:rPr lang="zh-CN" altLang="en-US" sz="2000">
                <a:solidFill>
                  <a:srgbClr val="0070C0"/>
                </a:solidFill>
              </a:rPr>
              <a:t>选择题审题要细，一定要看清选是还是选非，可以在题目的正确与不正确等这样一些字眼上加上着重号。</a:t>
            </a:r>
          </a:p>
          <a:p>
            <a:r>
              <a:rPr lang="en-US" altLang="zh-CN" sz="2000">
                <a:solidFill>
                  <a:srgbClr val="0070C0"/>
                </a:solidFill>
              </a:rPr>
              <a:t>3.</a:t>
            </a:r>
            <a:r>
              <a:rPr lang="zh-CN" altLang="en-US" sz="2000">
                <a:solidFill>
                  <a:srgbClr val="0070C0"/>
                </a:solidFill>
              </a:rPr>
              <a:t>做选择题要有一次成功的意识，既注意考点设置，又要凭借语感。如有二选一时干扰性极强的情况，也一定要在认真辨析的前提下，定下一个预选答案，这时可在题号前打一个问号，以备做完后有针对性地检查。</a:t>
            </a:r>
          </a:p>
          <a:p>
            <a:r>
              <a:rPr lang="en-US" altLang="zh-CN" sz="2000">
                <a:solidFill>
                  <a:srgbClr val="0070C0"/>
                </a:solidFill>
              </a:rPr>
              <a:t>4.</a:t>
            </a:r>
            <a:r>
              <a:rPr lang="zh-CN" altLang="en-US" sz="2000">
                <a:solidFill>
                  <a:srgbClr val="0070C0"/>
                </a:solidFill>
              </a:rPr>
              <a:t>选择题每做一题，必须在题号前写明答案，切忌在选项上打，这样可能导致填涂失误；也不要选定一个便手忙脚乱在卡上填涂一个，这样会阻碍思维。</a:t>
            </a:r>
          </a:p>
          <a:p>
            <a:r>
              <a:rPr lang="en-US" altLang="zh-CN" sz="2000">
                <a:solidFill>
                  <a:srgbClr val="0070C0"/>
                </a:solidFill>
              </a:rPr>
              <a:t>5.</a:t>
            </a:r>
            <a:r>
              <a:rPr lang="zh-CN" altLang="en-US" sz="2000">
                <a:solidFill>
                  <a:srgbClr val="0070C0"/>
                </a:solidFill>
              </a:rPr>
              <a:t>选择题全部做完后，便集中时间填涂答案，要注意：首先在所选答案的方框内一次性做好记号，如打小，或者涂黑点，并按题号再一一核对无误，然后一次性按要求规范填涂。</a:t>
            </a:r>
          </a:p>
        </p:txBody>
      </p:sp>
    </p:spTree>
    <p:extLst>
      <p:ext uri="{BB962C8B-B14F-4D97-AF65-F5344CB8AC3E}">
        <p14:creationId xmlns:p14="http://schemas.microsoft.com/office/powerpoint/2010/main" val="314963317"/>
      </p:ext>
    </p:ext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555234"/>
            <a:ext cx="6473371" cy="2302767"/>
          </a:xfrm>
          <a:prstGeom prst="rect">
            <a:avLst/>
          </a:prstGeom>
        </p:spPr>
      </p:pic>
      <p:sp>
        <p:nvSpPr>
          <p:cNvPr id="11" name="流程图: 过程 10"/>
          <p:cNvSpPr/>
          <p:nvPr/>
        </p:nvSpPr>
        <p:spPr>
          <a:xfrm>
            <a:off x="0" y="6429831"/>
            <a:ext cx="12192000" cy="428171"/>
          </a:xfrm>
          <a:prstGeom prst="flowChartProcess">
            <a:avLst/>
          </a:prstGeom>
          <a:solidFill>
            <a:srgbClr val="9A172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3" name="流程图: 过程 12"/>
          <p:cNvSpPr/>
          <p:nvPr/>
        </p:nvSpPr>
        <p:spPr>
          <a:xfrm>
            <a:off x="0" y="0"/>
            <a:ext cx="12192000" cy="428171"/>
          </a:xfrm>
          <a:prstGeom prst="flowChartProcess">
            <a:avLst/>
          </a:prstGeom>
          <a:solidFill>
            <a:srgbClr val="9A172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33163" y="1045029"/>
            <a:ext cx="1538883" cy="2730137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88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语文</a:t>
            </a:r>
            <a:endParaRPr kumimoji="0" lang="zh-CN" altLang="en-US" sz="8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1989908" y="623394"/>
            <a:ext cx="9923417" cy="526297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0070C0"/>
                </a:solidFill>
              </a:rPr>
              <a:t>开考后</a:t>
            </a:r>
            <a:r>
              <a:rPr lang="en-US" altLang="zh-CN" sz="2400">
                <a:solidFill>
                  <a:srgbClr val="0070C0"/>
                </a:solidFill>
              </a:rPr>
              <a:t>30-90</a:t>
            </a:r>
            <a:r>
              <a:rPr lang="zh-CN" altLang="en-US" sz="2400">
                <a:solidFill>
                  <a:srgbClr val="0070C0"/>
                </a:solidFill>
              </a:rPr>
              <a:t>分钟</a:t>
            </a:r>
          </a:p>
          <a:p>
            <a:endParaRPr lang="zh-CN" altLang="en-US" sz="2400">
              <a:solidFill>
                <a:srgbClr val="0070C0"/>
              </a:solidFill>
            </a:endParaRPr>
          </a:p>
          <a:p>
            <a:r>
              <a:rPr lang="en-US" altLang="zh-CN" sz="2400">
                <a:solidFill>
                  <a:srgbClr val="0070C0"/>
                </a:solidFill>
              </a:rPr>
              <a:t>1.</a:t>
            </a:r>
            <a:r>
              <a:rPr lang="zh-CN" altLang="en-US" sz="2400">
                <a:solidFill>
                  <a:srgbClr val="0070C0"/>
                </a:solidFill>
              </a:rPr>
              <a:t>第三题诗歌鉴赏，注意根据老师的指导读懂诗歌大意。然后读题、做题。时间大约</a:t>
            </a:r>
            <a:r>
              <a:rPr lang="en-US" altLang="zh-CN" sz="2400">
                <a:solidFill>
                  <a:srgbClr val="0070C0"/>
                </a:solidFill>
              </a:rPr>
              <a:t>6</a:t>
            </a:r>
            <a:r>
              <a:rPr lang="zh-CN" altLang="en-US" sz="2400">
                <a:solidFill>
                  <a:srgbClr val="0070C0"/>
                </a:solidFill>
              </a:rPr>
              <a:t>分钟。第四大题，名句填空最多</a:t>
            </a:r>
            <a:r>
              <a:rPr lang="en-US" altLang="zh-CN" sz="2400">
                <a:solidFill>
                  <a:srgbClr val="0070C0"/>
                </a:solidFill>
              </a:rPr>
              <a:t>4</a:t>
            </a:r>
            <a:r>
              <a:rPr lang="zh-CN" altLang="en-US" sz="2400">
                <a:solidFill>
                  <a:srgbClr val="0070C0"/>
                </a:solidFill>
              </a:rPr>
              <a:t>分钟。把这两题控制在</a:t>
            </a:r>
            <a:r>
              <a:rPr lang="en-US" altLang="zh-CN" sz="2400">
                <a:solidFill>
                  <a:srgbClr val="0070C0"/>
                </a:solidFill>
              </a:rPr>
              <a:t>10</a:t>
            </a:r>
            <a:r>
              <a:rPr lang="zh-CN" altLang="en-US" sz="2400">
                <a:solidFill>
                  <a:srgbClr val="0070C0"/>
                </a:solidFill>
              </a:rPr>
              <a:t>分钟之内。</a:t>
            </a:r>
          </a:p>
          <a:p>
            <a:r>
              <a:rPr lang="en-US" altLang="zh-CN" sz="2400">
                <a:solidFill>
                  <a:srgbClr val="0070C0"/>
                </a:solidFill>
              </a:rPr>
              <a:t>2.</a:t>
            </a:r>
            <a:r>
              <a:rPr lang="zh-CN" altLang="en-US" sz="2400">
                <a:solidFill>
                  <a:srgbClr val="0070C0"/>
                </a:solidFill>
              </a:rPr>
              <a:t>第五、六主观题应力争在</a:t>
            </a:r>
            <a:r>
              <a:rPr lang="en-US" altLang="zh-CN" sz="2400">
                <a:solidFill>
                  <a:srgbClr val="0070C0"/>
                </a:solidFill>
              </a:rPr>
              <a:t>50</a:t>
            </a:r>
            <a:r>
              <a:rPr lang="zh-CN" altLang="en-US" sz="2400">
                <a:solidFill>
                  <a:srgbClr val="0070C0"/>
                </a:solidFill>
              </a:rPr>
              <a:t>分钟内完成，即开考后一个半小时内要完成作文以外的所有试题。</a:t>
            </a:r>
          </a:p>
          <a:p>
            <a:r>
              <a:rPr lang="en-US" altLang="zh-CN" sz="2400">
                <a:solidFill>
                  <a:srgbClr val="0070C0"/>
                </a:solidFill>
              </a:rPr>
              <a:t>3.</a:t>
            </a:r>
            <a:r>
              <a:rPr lang="zh-CN" altLang="en-US" sz="2400">
                <a:solidFill>
                  <a:srgbClr val="0070C0"/>
                </a:solidFill>
              </a:rPr>
              <a:t>每年高考语文都实行网上阅卷，同学们在答主观题时一定要有强烈的规范意识：</a:t>
            </a:r>
          </a:p>
          <a:p>
            <a:r>
              <a:rPr lang="zh-CN" altLang="en-US" sz="2400">
                <a:solidFill>
                  <a:srgbClr val="0070C0"/>
                </a:solidFill>
              </a:rPr>
              <a:t>一是书写规范，卷面整洁。答题卡上不允许书写潦草，乱涂乱画；</a:t>
            </a:r>
          </a:p>
          <a:p>
            <a:r>
              <a:rPr lang="zh-CN" altLang="en-US" sz="2400">
                <a:solidFill>
                  <a:srgbClr val="0070C0"/>
                </a:solidFill>
              </a:rPr>
              <a:t>二是对号入座，按题号在规定的矩形框内作答。绝对不能张冠李戴甚至私自改动题号，这样会导致扫描无效，判分为零。</a:t>
            </a:r>
          </a:p>
          <a:p>
            <a:r>
              <a:rPr lang="zh-CN" altLang="en-US" sz="2400">
                <a:solidFill>
                  <a:srgbClr val="0070C0"/>
                </a:solidFill>
              </a:rPr>
              <a:t>三是要点分明，表述规范。主要是诗歌鉴赏与现代文阅读中的一些题型，一定要据分值设定要点，</a:t>
            </a:r>
            <a:r>
              <a:rPr lang="en-US" altLang="zh-CN" sz="2400">
                <a:solidFill>
                  <a:srgbClr val="0070C0"/>
                </a:solidFill>
              </a:rPr>
              <a:t>4</a:t>
            </a:r>
            <a:r>
              <a:rPr lang="zh-CN" altLang="en-US" sz="2400">
                <a:solidFill>
                  <a:srgbClr val="0070C0"/>
                </a:solidFill>
              </a:rPr>
              <a:t>分、</a:t>
            </a:r>
            <a:r>
              <a:rPr lang="en-US" altLang="zh-CN" sz="2400">
                <a:solidFill>
                  <a:srgbClr val="0070C0"/>
                </a:solidFill>
              </a:rPr>
              <a:t>6</a:t>
            </a:r>
            <a:r>
              <a:rPr lang="zh-CN" altLang="en-US" sz="2400">
                <a:solidFill>
                  <a:srgbClr val="0070C0"/>
                </a:solidFill>
              </a:rPr>
              <a:t>分题先观点后阐释。</a:t>
            </a:r>
          </a:p>
        </p:txBody>
      </p:sp>
    </p:spTree>
    <p:extLst>
      <p:ext uri="{BB962C8B-B14F-4D97-AF65-F5344CB8AC3E}">
        <p14:creationId xmlns:p14="http://schemas.microsoft.com/office/powerpoint/2010/main" val="3169698002"/>
      </p:ext>
    </p:ext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555234"/>
            <a:ext cx="6473371" cy="2302767"/>
          </a:xfrm>
          <a:prstGeom prst="rect">
            <a:avLst/>
          </a:prstGeom>
        </p:spPr>
      </p:pic>
      <p:sp>
        <p:nvSpPr>
          <p:cNvPr id="11" name="流程图: 过程 10"/>
          <p:cNvSpPr/>
          <p:nvPr/>
        </p:nvSpPr>
        <p:spPr>
          <a:xfrm>
            <a:off x="0" y="6429831"/>
            <a:ext cx="12192000" cy="428171"/>
          </a:xfrm>
          <a:prstGeom prst="flowChartProcess">
            <a:avLst/>
          </a:prstGeom>
          <a:solidFill>
            <a:srgbClr val="9A172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3" name="流程图: 过程 12"/>
          <p:cNvSpPr/>
          <p:nvPr/>
        </p:nvSpPr>
        <p:spPr>
          <a:xfrm>
            <a:off x="0" y="0"/>
            <a:ext cx="12192000" cy="428171"/>
          </a:xfrm>
          <a:prstGeom prst="flowChartProcess">
            <a:avLst/>
          </a:prstGeom>
          <a:solidFill>
            <a:srgbClr val="9A172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33163" y="1045029"/>
            <a:ext cx="1538883" cy="2730137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88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语文</a:t>
            </a:r>
            <a:endParaRPr kumimoji="0" lang="zh-CN" altLang="en-US" sz="8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7244" y="428171"/>
            <a:ext cx="9324196" cy="5743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4329871"/>
      </p:ext>
    </p:ext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555234"/>
            <a:ext cx="6473371" cy="2302767"/>
          </a:xfrm>
          <a:prstGeom prst="rect">
            <a:avLst/>
          </a:prstGeom>
        </p:spPr>
      </p:pic>
      <p:sp>
        <p:nvSpPr>
          <p:cNvPr id="11" name="流程图: 过程 10"/>
          <p:cNvSpPr/>
          <p:nvPr/>
        </p:nvSpPr>
        <p:spPr>
          <a:xfrm>
            <a:off x="0" y="6429831"/>
            <a:ext cx="12192000" cy="428171"/>
          </a:xfrm>
          <a:prstGeom prst="flowChartProcess">
            <a:avLst/>
          </a:prstGeom>
          <a:solidFill>
            <a:srgbClr val="9A172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3" name="流程图: 过程 12"/>
          <p:cNvSpPr/>
          <p:nvPr/>
        </p:nvSpPr>
        <p:spPr>
          <a:xfrm>
            <a:off x="0" y="0"/>
            <a:ext cx="12192000" cy="428171"/>
          </a:xfrm>
          <a:prstGeom prst="flowChartProcess">
            <a:avLst/>
          </a:prstGeom>
          <a:solidFill>
            <a:srgbClr val="9A172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33163" y="1045029"/>
            <a:ext cx="1538883" cy="2730137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88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语文</a:t>
            </a:r>
            <a:endParaRPr kumimoji="0" lang="zh-CN" altLang="en-US" sz="8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2455817" y="797520"/>
            <a:ext cx="7223759" cy="489364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0070C0"/>
                </a:solidFill>
              </a:rPr>
              <a:t>最后</a:t>
            </a:r>
            <a:r>
              <a:rPr lang="en-US" altLang="zh-CN" sz="2400">
                <a:solidFill>
                  <a:srgbClr val="0070C0"/>
                </a:solidFill>
              </a:rPr>
              <a:t>1</a:t>
            </a:r>
            <a:r>
              <a:rPr lang="zh-CN" altLang="en-US" sz="2400">
                <a:solidFill>
                  <a:srgbClr val="0070C0"/>
                </a:solidFill>
              </a:rPr>
              <a:t>个小时</a:t>
            </a:r>
          </a:p>
          <a:p>
            <a:endParaRPr lang="zh-CN" altLang="en-US" sz="2400">
              <a:solidFill>
                <a:srgbClr val="0070C0"/>
              </a:solidFill>
            </a:endParaRPr>
          </a:p>
          <a:p>
            <a:r>
              <a:rPr lang="en-US" altLang="zh-CN" sz="2400">
                <a:solidFill>
                  <a:srgbClr val="0070C0"/>
                </a:solidFill>
              </a:rPr>
              <a:t>1.</a:t>
            </a:r>
            <a:r>
              <a:rPr lang="zh-CN" altLang="en-US" sz="2400">
                <a:solidFill>
                  <a:srgbClr val="0070C0"/>
                </a:solidFill>
              </a:rPr>
              <a:t>作文时间要确保</a:t>
            </a:r>
            <a:r>
              <a:rPr lang="en-US" altLang="zh-CN" sz="2400">
                <a:solidFill>
                  <a:srgbClr val="0070C0"/>
                </a:solidFill>
              </a:rPr>
              <a:t>55</a:t>
            </a:r>
            <a:r>
              <a:rPr lang="zh-CN" altLang="en-US" sz="2400">
                <a:solidFill>
                  <a:srgbClr val="0070C0"/>
                </a:solidFill>
              </a:rPr>
              <a:t>分钟，利用</a:t>
            </a:r>
            <a:r>
              <a:rPr lang="en-US" altLang="zh-CN" sz="2400">
                <a:solidFill>
                  <a:srgbClr val="0070C0"/>
                </a:solidFill>
              </a:rPr>
              <a:t>10</a:t>
            </a:r>
            <a:r>
              <a:rPr lang="zh-CN" altLang="en-US" sz="2400">
                <a:solidFill>
                  <a:srgbClr val="0070C0"/>
                </a:solidFill>
              </a:rPr>
              <a:t>分钟左右的时间审题立意，并列好提纲，然后用</a:t>
            </a:r>
            <a:r>
              <a:rPr lang="en-US" altLang="zh-CN" sz="2400">
                <a:solidFill>
                  <a:srgbClr val="0070C0"/>
                </a:solidFill>
              </a:rPr>
              <a:t>40</a:t>
            </a:r>
            <a:r>
              <a:rPr lang="zh-CN" altLang="en-US" sz="2400">
                <a:solidFill>
                  <a:srgbClr val="0070C0"/>
                </a:solidFill>
              </a:rPr>
              <a:t>分钟左右的时间形成文字。</a:t>
            </a:r>
          </a:p>
          <a:p>
            <a:r>
              <a:rPr lang="en-US" altLang="zh-CN" sz="2400">
                <a:solidFill>
                  <a:srgbClr val="0070C0"/>
                </a:solidFill>
              </a:rPr>
              <a:t>2.</a:t>
            </a:r>
            <a:r>
              <a:rPr lang="zh-CN" altLang="en-US" sz="2400">
                <a:solidFill>
                  <a:srgbClr val="0070C0"/>
                </a:solidFill>
              </a:rPr>
              <a:t>作文要力避扣分点：缺题扣</a:t>
            </a:r>
            <a:r>
              <a:rPr lang="en-US" altLang="zh-CN" sz="2400">
                <a:solidFill>
                  <a:srgbClr val="0070C0"/>
                </a:solidFill>
              </a:rPr>
              <a:t>2</a:t>
            </a:r>
            <a:r>
              <a:rPr lang="zh-CN" altLang="en-US" sz="2400">
                <a:solidFill>
                  <a:srgbClr val="0070C0"/>
                </a:solidFill>
              </a:rPr>
              <a:t>分，字数每少</a:t>
            </a:r>
            <a:r>
              <a:rPr lang="en-US" altLang="zh-CN" sz="2400">
                <a:solidFill>
                  <a:srgbClr val="0070C0"/>
                </a:solidFill>
              </a:rPr>
              <a:t>50</a:t>
            </a:r>
            <a:r>
              <a:rPr lang="zh-CN" altLang="en-US" sz="2400">
                <a:solidFill>
                  <a:srgbClr val="0070C0"/>
                </a:solidFill>
              </a:rPr>
              <a:t>字扣</a:t>
            </a:r>
            <a:r>
              <a:rPr lang="en-US" altLang="zh-CN" sz="2400">
                <a:solidFill>
                  <a:srgbClr val="0070C0"/>
                </a:solidFill>
              </a:rPr>
              <a:t>1</a:t>
            </a:r>
            <a:r>
              <a:rPr lang="zh-CN" altLang="en-US" sz="2400">
                <a:solidFill>
                  <a:srgbClr val="0070C0"/>
                </a:solidFill>
              </a:rPr>
              <a:t>分，错别字或卷面脏乱扣分，不完篇扣分等。</a:t>
            </a:r>
          </a:p>
          <a:p>
            <a:r>
              <a:rPr lang="en-US" altLang="zh-CN" sz="2400">
                <a:solidFill>
                  <a:srgbClr val="0070C0"/>
                </a:solidFill>
              </a:rPr>
              <a:t>3.</a:t>
            </a:r>
            <a:r>
              <a:rPr lang="zh-CN" altLang="en-US" sz="2400">
                <a:solidFill>
                  <a:srgbClr val="0070C0"/>
                </a:solidFill>
              </a:rPr>
              <a:t>网上阅卷，书写以清晰、整洁为原则。字不宜过小或大而潦草，或用力过轻；如有写错处，字数少可用橡皮擦，字数多最好用直尺在上面划一横线，不允许用其它方式夸大暴露问题。</a:t>
            </a:r>
          </a:p>
          <a:p>
            <a:r>
              <a:rPr lang="en-US" altLang="zh-CN" sz="2400">
                <a:solidFill>
                  <a:srgbClr val="0070C0"/>
                </a:solidFill>
              </a:rPr>
              <a:t>4.</a:t>
            </a:r>
            <a:r>
              <a:rPr lang="zh-CN" altLang="en-US" sz="2400">
                <a:solidFill>
                  <a:srgbClr val="0070C0"/>
                </a:solidFill>
              </a:rPr>
              <a:t>留下</a:t>
            </a:r>
            <a:r>
              <a:rPr lang="en-US" altLang="zh-CN" sz="2400">
                <a:solidFill>
                  <a:srgbClr val="0070C0"/>
                </a:solidFill>
              </a:rPr>
              <a:t>3</a:t>
            </a:r>
            <a:r>
              <a:rPr lang="zh-CN" altLang="en-US" sz="2400">
                <a:solidFill>
                  <a:srgbClr val="0070C0"/>
                </a:solidFill>
              </a:rPr>
              <a:t>到</a:t>
            </a:r>
            <a:r>
              <a:rPr lang="en-US" altLang="zh-CN" sz="2400">
                <a:solidFill>
                  <a:srgbClr val="0070C0"/>
                </a:solidFill>
              </a:rPr>
              <a:t>5</a:t>
            </a:r>
            <a:r>
              <a:rPr lang="zh-CN" altLang="en-US" sz="2400">
                <a:solidFill>
                  <a:srgbClr val="0070C0"/>
                </a:solidFill>
              </a:rPr>
              <a:t>分钟做全卷的检查，不要轻易改动选择题答案。</a:t>
            </a:r>
          </a:p>
        </p:txBody>
      </p:sp>
    </p:spTree>
    <p:extLst>
      <p:ext uri="{BB962C8B-B14F-4D97-AF65-F5344CB8AC3E}">
        <p14:creationId xmlns:p14="http://schemas.microsoft.com/office/powerpoint/2010/main" val="428609086"/>
      </p:ext>
    </p:ext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555234"/>
            <a:ext cx="6473371" cy="2302767"/>
          </a:xfrm>
          <a:prstGeom prst="rect">
            <a:avLst/>
          </a:prstGeom>
        </p:spPr>
      </p:pic>
      <p:sp>
        <p:nvSpPr>
          <p:cNvPr id="11" name="流程图: 过程 10"/>
          <p:cNvSpPr/>
          <p:nvPr/>
        </p:nvSpPr>
        <p:spPr>
          <a:xfrm>
            <a:off x="0" y="6429831"/>
            <a:ext cx="12192000" cy="428171"/>
          </a:xfrm>
          <a:prstGeom prst="flowChartProcess">
            <a:avLst/>
          </a:prstGeom>
          <a:solidFill>
            <a:srgbClr val="9A172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3" name="流程图: 过程 12"/>
          <p:cNvSpPr/>
          <p:nvPr/>
        </p:nvSpPr>
        <p:spPr>
          <a:xfrm>
            <a:off x="0" y="0"/>
            <a:ext cx="12192000" cy="428171"/>
          </a:xfrm>
          <a:prstGeom prst="flowChartProcess">
            <a:avLst/>
          </a:prstGeom>
          <a:solidFill>
            <a:srgbClr val="9A172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33163" y="1045029"/>
            <a:ext cx="1538883" cy="273013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88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数学</a:t>
            </a:r>
            <a:endParaRPr kumimoji="0" lang="zh-CN" altLang="en-US" sz="8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7989" y="679269"/>
            <a:ext cx="10038510" cy="4715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857302"/>
      </p:ext>
    </p:ext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555234"/>
            <a:ext cx="6473371" cy="2302767"/>
          </a:xfrm>
          <a:prstGeom prst="rect">
            <a:avLst/>
          </a:prstGeom>
        </p:spPr>
      </p:pic>
      <p:sp>
        <p:nvSpPr>
          <p:cNvPr id="11" name="流程图: 过程 10"/>
          <p:cNvSpPr/>
          <p:nvPr/>
        </p:nvSpPr>
        <p:spPr>
          <a:xfrm>
            <a:off x="0" y="6429831"/>
            <a:ext cx="12192000" cy="428171"/>
          </a:xfrm>
          <a:prstGeom prst="flowChartProcess">
            <a:avLst/>
          </a:prstGeom>
          <a:solidFill>
            <a:srgbClr val="9A172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3" name="流程图: 过程 12"/>
          <p:cNvSpPr/>
          <p:nvPr/>
        </p:nvSpPr>
        <p:spPr>
          <a:xfrm>
            <a:off x="0" y="0"/>
            <a:ext cx="12192000" cy="428171"/>
          </a:xfrm>
          <a:prstGeom prst="flowChartProcess">
            <a:avLst/>
          </a:prstGeom>
          <a:solidFill>
            <a:srgbClr val="9A172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33163" y="1045029"/>
            <a:ext cx="1538883" cy="273013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8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数学</a:t>
            </a:r>
          </a:p>
        </p:txBody>
      </p:sp>
      <p:sp>
        <p:nvSpPr>
          <p:cNvPr id="2" name="矩形 1"/>
          <p:cNvSpPr/>
          <p:nvPr/>
        </p:nvSpPr>
        <p:spPr>
          <a:xfrm>
            <a:off x="1998617" y="997636"/>
            <a:ext cx="9287691" cy="470898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rgbClr val="0070C0"/>
                </a:solidFill>
              </a:rPr>
              <a:t>1.</a:t>
            </a:r>
            <a:r>
              <a:rPr lang="zh-CN" altLang="en-US" sz="2000">
                <a:solidFill>
                  <a:srgbClr val="0070C0"/>
                </a:solidFill>
              </a:rPr>
              <a:t>充分利用考前</a:t>
            </a:r>
            <a:r>
              <a:rPr lang="en-US" altLang="zh-CN" sz="2000">
                <a:solidFill>
                  <a:srgbClr val="0070C0"/>
                </a:solidFill>
              </a:rPr>
              <a:t>5</a:t>
            </a:r>
            <a:r>
              <a:rPr lang="zh-CN" altLang="en-US" sz="2000">
                <a:solidFill>
                  <a:srgbClr val="0070C0"/>
                </a:solidFill>
              </a:rPr>
              <a:t>分钟</a:t>
            </a:r>
          </a:p>
          <a:p>
            <a:r>
              <a:rPr lang="zh-CN" altLang="en-US" sz="2000">
                <a:solidFill>
                  <a:srgbClr val="0070C0"/>
                </a:solidFill>
              </a:rPr>
              <a:t>很多学生或家长不知道，按照大型的考试的要求，考前五分钟是发卷时间，考生填写准考证。这五分钟是不准做题的，但是可以看题。发现很多考生拿到试卷之后，就从第一个题开始看，给大家的建议是，拿过这套卷子来，这五分钟是用来制定整个战略的关键时刻。之前没看到题目，你只是空想，当你看到题目以后，你得利用这五分钟迅速制定出整个考试的战略来。</a:t>
            </a:r>
          </a:p>
          <a:p>
            <a:endParaRPr lang="zh-CN" altLang="en-US" sz="2000">
              <a:solidFill>
                <a:srgbClr val="0070C0"/>
              </a:solidFill>
            </a:endParaRPr>
          </a:p>
          <a:p>
            <a:r>
              <a:rPr lang="en-US" altLang="zh-CN" sz="2000">
                <a:solidFill>
                  <a:srgbClr val="0070C0"/>
                </a:solidFill>
              </a:rPr>
              <a:t>2.</a:t>
            </a:r>
            <a:r>
              <a:rPr lang="zh-CN" altLang="en-US" sz="2000">
                <a:solidFill>
                  <a:srgbClr val="0070C0"/>
                </a:solidFill>
              </a:rPr>
              <a:t>进入考试先审题</a:t>
            </a:r>
          </a:p>
          <a:p>
            <a:r>
              <a:rPr lang="zh-CN" altLang="en-US" sz="2000">
                <a:solidFill>
                  <a:srgbClr val="0070C0"/>
                </a:solidFill>
              </a:rPr>
              <a:t>考试开始后，很多学生喜欢奋笔疾书；但切记：审题一定要仔细，一定要慢。数学题经常在一个字、一个数据里边暗藏着解题的关键，这个字、这个数据没读懂，要么找不着解题的关键，要么你误读了这个题目。你在误读的基础上来做的话，你可能感觉做得很轻松，但这个题一分不得。所以审题一定要仔细，你只有把题意弄明白了，这个题目才有可能做对。会做的题目是不耽误时间的，真正耽误时间的是在审题的过程中，在找思路的过程中，只要找到思路了，单纯地写那些步骤并不占用时间。</a:t>
            </a:r>
          </a:p>
        </p:txBody>
      </p:sp>
    </p:spTree>
    <p:extLst>
      <p:ext uri="{BB962C8B-B14F-4D97-AF65-F5344CB8AC3E}">
        <p14:creationId xmlns:p14="http://schemas.microsoft.com/office/powerpoint/2010/main" val="2234793125"/>
      </p:ext>
    </p:ext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555234"/>
            <a:ext cx="6473371" cy="2302767"/>
          </a:xfrm>
          <a:prstGeom prst="rect">
            <a:avLst/>
          </a:prstGeom>
        </p:spPr>
      </p:pic>
      <p:sp>
        <p:nvSpPr>
          <p:cNvPr id="11" name="流程图: 过程 10"/>
          <p:cNvSpPr/>
          <p:nvPr/>
        </p:nvSpPr>
        <p:spPr>
          <a:xfrm>
            <a:off x="0" y="6429831"/>
            <a:ext cx="12192000" cy="428171"/>
          </a:xfrm>
          <a:prstGeom prst="flowChartProcess">
            <a:avLst/>
          </a:prstGeom>
          <a:solidFill>
            <a:srgbClr val="9A172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3" name="流程图: 过程 12"/>
          <p:cNvSpPr/>
          <p:nvPr/>
        </p:nvSpPr>
        <p:spPr>
          <a:xfrm>
            <a:off x="0" y="0"/>
            <a:ext cx="12192000" cy="428171"/>
          </a:xfrm>
          <a:prstGeom prst="flowChartProcess">
            <a:avLst/>
          </a:prstGeom>
          <a:solidFill>
            <a:srgbClr val="9A172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33163" y="1045029"/>
            <a:ext cx="1538883" cy="273013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8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数学</a:t>
            </a:r>
          </a:p>
        </p:txBody>
      </p:sp>
      <p:sp>
        <p:nvSpPr>
          <p:cNvPr id="2" name="矩形 1"/>
          <p:cNvSpPr/>
          <p:nvPr/>
        </p:nvSpPr>
        <p:spPr>
          <a:xfrm>
            <a:off x="2120537" y="1012955"/>
            <a:ext cx="8382000" cy="483209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0070C0"/>
                </a:solidFill>
              </a:rPr>
              <a:t>3.</a:t>
            </a:r>
            <a:r>
              <a:rPr lang="zh-CN" altLang="en-US" sz="2800">
                <a:solidFill>
                  <a:srgbClr val="0070C0"/>
                </a:solidFill>
              </a:rPr>
              <a:t>节约时间的关键是一次做对</a:t>
            </a:r>
          </a:p>
          <a:p>
            <a:r>
              <a:rPr lang="zh-CN" altLang="en-US" sz="2800">
                <a:solidFill>
                  <a:srgbClr val="0070C0"/>
                </a:solidFill>
              </a:rPr>
              <a:t>有些学生，好不容易遇到一个简单的题目，就一味地求快，争取时间去做不会做的题目。殊不知，前面的选择题和后边的大题，难易差距是很大的，但是分值的含金量是一样的，有些学生看不上前边小题的分数，觉得后边大题的分数才“值钱”，这是严重的误区。希望学生在考试的时候，一定要培养一次就做对的习惯，不要指望通过最后的检查力挽狂澜。越是重要的考试，往往越没有时间回来检查，因为题目越往后越难，可能你陷在里面出不来，抬起头来的时候已经开始收卷了。</a:t>
            </a:r>
          </a:p>
        </p:txBody>
      </p:sp>
    </p:spTree>
    <p:extLst>
      <p:ext uri="{BB962C8B-B14F-4D97-AF65-F5344CB8AC3E}">
        <p14:creationId xmlns:p14="http://schemas.microsoft.com/office/powerpoint/2010/main" val="3732463376"/>
      </p:ext>
    </p:ext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555234"/>
            <a:ext cx="6473371" cy="2302767"/>
          </a:xfrm>
          <a:prstGeom prst="rect">
            <a:avLst/>
          </a:prstGeom>
        </p:spPr>
      </p:pic>
      <p:sp>
        <p:nvSpPr>
          <p:cNvPr id="11" name="流程图: 过程 10"/>
          <p:cNvSpPr/>
          <p:nvPr/>
        </p:nvSpPr>
        <p:spPr>
          <a:xfrm>
            <a:off x="0" y="6429831"/>
            <a:ext cx="12192000" cy="428171"/>
          </a:xfrm>
          <a:prstGeom prst="flowChartProcess">
            <a:avLst/>
          </a:prstGeom>
          <a:solidFill>
            <a:srgbClr val="9A172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3" name="流程图: 过程 12"/>
          <p:cNvSpPr/>
          <p:nvPr/>
        </p:nvSpPr>
        <p:spPr>
          <a:xfrm>
            <a:off x="0" y="0"/>
            <a:ext cx="12192000" cy="428171"/>
          </a:xfrm>
          <a:prstGeom prst="flowChartProcess">
            <a:avLst/>
          </a:prstGeom>
          <a:solidFill>
            <a:srgbClr val="9A172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33163" y="1045029"/>
            <a:ext cx="1538883" cy="273013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8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数学</a:t>
            </a: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9207" y="663765"/>
            <a:ext cx="7048327" cy="54585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9445297"/>
      </p:ext>
    </p:ext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555234"/>
            <a:ext cx="6473371" cy="2302767"/>
          </a:xfrm>
          <a:prstGeom prst="rect">
            <a:avLst/>
          </a:prstGeom>
        </p:spPr>
      </p:pic>
      <p:sp>
        <p:nvSpPr>
          <p:cNvPr id="11" name="流程图: 过程 10"/>
          <p:cNvSpPr/>
          <p:nvPr/>
        </p:nvSpPr>
        <p:spPr>
          <a:xfrm>
            <a:off x="0" y="6429831"/>
            <a:ext cx="12192000" cy="428171"/>
          </a:xfrm>
          <a:prstGeom prst="flowChartProcess">
            <a:avLst/>
          </a:prstGeom>
          <a:solidFill>
            <a:srgbClr val="9A172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3" name="流程图: 过程 12"/>
          <p:cNvSpPr/>
          <p:nvPr/>
        </p:nvSpPr>
        <p:spPr>
          <a:xfrm>
            <a:off x="0" y="0"/>
            <a:ext cx="12192000" cy="428171"/>
          </a:xfrm>
          <a:prstGeom prst="flowChartProcess">
            <a:avLst/>
          </a:prstGeom>
          <a:solidFill>
            <a:srgbClr val="9A172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33163" y="1045029"/>
            <a:ext cx="1538883" cy="273013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8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数学</a:t>
            </a:r>
          </a:p>
        </p:txBody>
      </p:sp>
      <p:sp>
        <p:nvSpPr>
          <p:cNvPr id="2" name="矩形 1"/>
          <p:cNvSpPr/>
          <p:nvPr/>
        </p:nvSpPr>
        <p:spPr>
          <a:xfrm>
            <a:off x="2136371" y="428171"/>
            <a:ext cx="8819804" cy="563231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0070C0"/>
                </a:solidFill>
              </a:rPr>
              <a:t>4.</a:t>
            </a:r>
            <a:r>
              <a:rPr lang="zh-CN" altLang="en-US" sz="2400">
                <a:solidFill>
                  <a:srgbClr val="0070C0"/>
                </a:solidFill>
              </a:rPr>
              <a:t>答题策略</a:t>
            </a:r>
          </a:p>
          <a:p>
            <a:endParaRPr lang="zh-CN" altLang="en-US" sz="2400">
              <a:solidFill>
                <a:srgbClr val="0070C0"/>
              </a:solidFill>
            </a:endParaRPr>
          </a:p>
          <a:p>
            <a:r>
              <a:rPr lang="zh-CN" altLang="en-US" sz="2400">
                <a:solidFill>
                  <a:srgbClr val="0070C0"/>
                </a:solidFill>
              </a:rPr>
              <a:t>巧解选择、填空题</a:t>
            </a:r>
          </a:p>
          <a:p>
            <a:endParaRPr lang="zh-CN" altLang="en-US" sz="2400">
              <a:solidFill>
                <a:srgbClr val="0070C0"/>
              </a:solidFill>
            </a:endParaRPr>
          </a:p>
          <a:p>
            <a:r>
              <a:rPr lang="zh-CN" altLang="en-US" sz="2400">
                <a:solidFill>
                  <a:srgbClr val="0070C0"/>
                </a:solidFill>
              </a:rPr>
              <a:t>解选择、填空题的基本原则是“小题不可大做”。</a:t>
            </a:r>
          </a:p>
          <a:p>
            <a:endParaRPr lang="zh-CN" altLang="en-US" sz="2400">
              <a:solidFill>
                <a:srgbClr val="0070C0"/>
              </a:solidFill>
            </a:endParaRPr>
          </a:p>
          <a:p>
            <a:r>
              <a:rPr lang="zh-CN" altLang="en-US" sz="2400">
                <a:solidFill>
                  <a:srgbClr val="0070C0"/>
                </a:solidFill>
              </a:rPr>
              <a:t>第一，直接从题干出发考虑，探求结果；</a:t>
            </a:r>
          </a:p>
          <a:p>
            <a:endParaRPr lang="zh-CN" altLang="en-US" sz="2400">
              <a:solidFill>
                <a:srgbClr val="0070C0"/>
              </a:solidFill>
            </a:endParaRPr>
          </a:p>
          <a:p>
            <a:r>
              <a:rPr lang="zh-CN" altLang="en-US" sz="2400">
                <a:solidFill>
                  <a:srgbClr val="0070C0"/>
                </a:solidFill>
              </a:rPr>
              <a:t>第二，从题干和选项联合考虑；</a:t>
            </a:r>
          </a:p>
          <a:p>
            <a:endParaRPr lang="zh-CN" altLang="en-US" sz="2400">
              <a:solidFill>
                <a:srgbClr val="0070C0"/>
              </a:solidFill>
            </a:endParaRPr>
          </a:p>
          <a:p>
            <a:r>
              <a:rPr lang="zh-CN" altLang="en-US" sz="2400">
                <a:solidFill>
                  <a:srgbClr val="0070C0"/>
                </a:solidFill>
              </a:rPr>
              <a:t>第三，从选项出发探求满足题干的条件。</a:t>
            </a:r>
          </a:p>
          <a:p>
            <a:endParaRPr lang="zh-CN" altLang="en-US" sz="2400">
              <a:solidFill>
                <a:srgbClr val="0070C0"/>
              </a:solidFill>
            </a:endParaRPr>
          </a:p>
          <a:p>
            <a:r>
              <a:rPr lang="zh-CN" altLang="en-US" sz="2400">
                <a:solidFill>
                  <a:srgbClr val="0070C0"/>
                </a:solidFill>
              </a:rPr>
              <a:t>解填空题基本方法有：直接求解法、图像法、构造法和特殊化法</a:t>
            </a:r>
            <a:r>
              <a:rPr lang="en-US" altLang="zh-CN" sz="2400">
                <a:solidFill>
                  <a:srgbClr val="0070C0"/>
                </a:solidFill>
              </a:rPr>
              <a:t>(</a:t>
            </a:r>
            <a:r>
              <a:rPr lang="zh-CN" altLang="en-US" sz="2400">
                <a:solidFill>
                  <a:srgbClr val="0070C0"/>
                </a:solidFill>
              </a:rPr>
              <a:t>如特殊值、特殊函数、特殊角、特殊数列、图形的特殊位置、特殊点、特殊方程、特殊模型等</a:t>
            </a:r>
            <a:r>
              <a:rPr lang="en-US" altLang="zh-CN" sz="2400">
                <a:solidFill>
                  <a:srgbClr val="0070C0"/>
                </a:solidFill>
              </a:rPr>
              <a:t>)</a:t>
            </a:r>
            <a:r>
              <a:rPr lang="zh-CN" altLang="en-US" sz="2400">
                <a:solidFill>
                  <a:srgbClr val="0070C0"/>
                </a:solidFill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87679438"/>
      </p:ext>
    </p:ext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555234"/>
            <a:ext cx="6473371" cy="2302767"/>
          </a:xfrm>
          <a:prstGeom prst="rect">
            <a:avLst/>
          </a:prstGeom>
        </p:spPr>
      </p:pic>
      <p:sp>
        <p:nvSpPr>
          <p:cNvPr id="11" name="流程图: 过程 10"/>
          <p:cNvSpPr/>
          <p:nvPr/>
        </p:nvSpPr>
        <p:spPr>
          <a:xfrm>
            <a:off x="0" y="6429831"/>
            <a:ext cx="12192000" cy="428171"/>
          </a:xfrm>
          <a:prstGeom prst="flowChartProcess">
            <a:avLst/>
          </a:prstGeom>
          <a:solidFill>
            <a:srgbClr val="9A172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3" name="流程图: 过程 12"/>
          <p:cNvSpPr/>
          <p:nvPr/>
        </p:nvSpPr>
        <p:spPr>
          <a:xfrm>
            <a:off x="0" y="0"/>
            <a:ext cx="12192000" cy="428171"/>
          </a:xfrm>
          <a:prstGeom prst="flowChartProcess">
            <a:avLst/>
          </a:prstGeom>
          <a:solidFill>
            <a:srgbClr val="9A172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33163" y="1045029"/>
            <a:ext cx="1538883" cy="273013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8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数学</a:t>
            </a:r>
          </a:p>
        </p:txBody>
      </p:sp>
      <p:sp>
        <p:nvSpPr>
          <p:cNvPr id="2" name="矩形 1"/>
          <p:cNvSpPr/>
          <p:nvPr/>
        </p:nvSpPr>
        <p:spPr>
          <a:xfrm>
            <a:off x="2175163" y="751483"/>
            <a:ext cx="8248996" cy="507831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rgbClr val="0070C0"/>
                </a:solidFill>
              </a:rPr>
              <a:t>细答解答题</a:t>
            </a:r>
          </a:p>
          <a:p>
            <a:endParaRPr lang="zh-CN" altLang="en-US">
              <a:solidFill>
                <a:srgbClr val="0070C0"/>
              </a:solidFill>
            </a:endParaRPr>
          </a:p>
          <a:p>
            <a:r>
              <a:rPr lang="zh-CN" altLang="en-US">
                <a:solidFill>
                  <a:srgbClr val="0070C0"/>
                </a:solidFill>
              </a:rPr>
              <a:t>规范答题很重要，找到解题方法后，书写要简明扼要，快速规范，不拖泥带水，高考评分是按步给分，关键步骤不能丢，但允许合理省略非关键步骤。答题时，尽量使用数学符号，这比文字叙述要节省时间且严谨。即使过程比较简单，也要简要地写出基本步骤，否则会被扣分。经常看到考生的卷面出现“会而不对”、“对而不全”的情况，造成考生自己的估分与实际得分相差很多。尤其是平面几何初步中的“跳步”书写，使考生丢分，所以考生要尽可能把过程写得详尽、准确。</a:t>
            </a:r>
          </a:p>
          <a:p>
            <a:endParaRPr lang="zh-CN" altLang="en-US">
              <a:solidFill>
                <a:srgbClr val="0070C0"/>
              </a:solidFill>
            </a:endParaRPr>
          </a:p>
          <a:p>
            <a:r>
              <a:rPr lang="zh-CN" altLang="en-US">
                <a:solidFill>
                  <a:srgbClr val="0070C0"/>
                </a:solidFill>
              </a:rPr>
              <a:t>分步列式，尽量避免用综合或连等式。高考评分是分步给分，写出每一个过程对应的式子，只要表达正确都可以得到相应的分数。有些考生喜欢写出一个综合或连等式，这种方式就不好，因为只要发现综合式中有一处错误，就可能丢过程分。对于没有得出最后结果的试题，分步列式也可以得到相应的过程分，由此增加得分机会。</a:t>
            </a:r>
          </a:p>
          <a:p>
            <a:endParaRPr lang="zh-CN" altLang="en-US">
              <a:solidFill>
                <a:srgbClr val="0070C0"/>
              </a:solidFill>
            </a:endParaRPr>
          </a:p>
          <a:p>
            <a:r>
              <a:rPr lang="zh-CN" altLang="en-US">
                <a:solidFill>
                  <a:srgbClr val="0070C0"/>
                </a:solidFill>
              </a:rPr>
              <a:t>尽量保证证明过程及计算方法大众化。解题时，使用通用符号，不易吃亏。有些考生为图简便使用一些特殊方法，可一旦结果有错，就会影响得分。</a:t>
            </a:r>
          </a:p>
        </p:txBody>
      </p:sp>
    </p:spTree>
    <p:extLst>
      <p:ext uri="{BB962C8B-B14F-4D97-AF65-F5344CB8AC3E}">
        <p14:creationId xmlns:p14="http://schemas.microsoft.com/office/powerpoint/2010/main" val="3864416760"/>
      </p:ext>
    </p:ext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555234"/>
            <a:ext cx="6473371" cy="2302767"/>
          </a:xfrm>
          <a:prstGeom prst="rect">
            <a:avLst/>
          </a:prstGeom>
        </p:spPr>
      </p:pic>
      <p:sp>
        <p:nvSpPr>
          <p:cNvPr id="11" name="流程图: 过程 10"/>
          <p:cNvSpPr/>
          <p:nvPr/>
        </p:nvSpPr>
        <p:spPr>
          <a:xfrm>
            <a:off x="0" y="6429831"/>
            <a:ext cx="12192000" cy="428171"/>
          </a:xfrm>
          <a:prstGeom prst="flowChartProcess">
            <a:avLst/>
          </a:prstGeom>
          <a:solidFill>
            <a:srgbClr val="9A172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3" name="流程图: 过程 12"/>
          <p:cNvSpPr/>
          <p:nvPr/>
        </p:nvSpPr>
        <p:spPr>
          <a:xfrm>
            <a:off x="0" y="0"/>
            <a:ext cx="12192000" cy="428171"/>
          </a:xfrm>
          <a:prstGeom prst="flowChartProcess">
            <a:avLst/>
          </a:prstGeom>
          <a:solidFill>
            <a:srgbClr val="9A172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33163" y="1045029"/>
            <a:ext cx="1538883" cy="2730137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8800" noProof="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英语</a:t>
            </a:r>
            <a:endParaRPr kumimoji="0" lang="zh-CN" altLang="en-US" sz="8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7844" y="601980"/>
            <a:ext cx="10031354" cy="5150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8046240"/>
      </p:ext>
    </p:ext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https://d.book118.com/728074134031006043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第一PPT，www.1ppt.com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Calibri Light</vt:lpstr>
      <vt:lpstr>宋体</vt:lpstr>
      <vt:lpstr>微软雅黑</vt:lpstr>
      <vt:lpstr>经典繁毛楷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2024-09-22T16:49:54.341</cp:lastPrinted>
  <dcterms:created xsi:type="dcterms:W3CDTF">2024-09-22T08:49:54Z</dcterms:created>
  <dcterms:modified xsi:type="dcterms:W3CDTF">2024-09-22T08:49:56Z</dcterms:modified>
</cp:coreProperties>
</file>