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9144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37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9156" y="1279287"/>
            <a:ext cx="4605433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C8305CCF-39D9-449F-9D8B-0864CC338406}" type="slidenum">
              <a:rPr lang="zh-CN" altLang="en-US" smtClean="0">
                <a:latin typeface="Calibri"/>
              </a:rPr>
              <a:t>2</a:t>
            </a:fld>
            <a:endParaRPr lang="en-US" altLang="zh-CN" smtClean="0"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9DBA1-6E61-4193-83AF-3C9D95F33A64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25.xml" /><Relationship Id="rId11" Type="http://schemas.openxmlformats.org/officeDocument/2006/relationships/tags" Target="../tags/tag2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image" Target="../media/image3.png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tags" Target="../tags/tag37.xml" /><Relationship Id="rId13" Type="http://schemas.openxmlformats.org/officeDocument/2006/relationships/tags" Target="../tags/tag38.xml" /><Relationship Id="rId14" Type="http://schemas.openxmlformats.org/officeDocument/2006/relationships/tags" Target="../tags/tag39.xml" /><Relationship Id="rId15" Type="http://schemas.openxmlformats.org/officeDocument/2006/relationships/tags" Target="../tags/tag40.xml" /><Relationship Id="rId16" Type="http://schemas.openxmlformats.org/officeDocument/2006/relationships/tags" Target="../tags/tag41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tags" Target="../tags/tag50.xml" /><Relationship Id="rId12" Type="http://schemas.openxmlformats.org/officeDocument/2006/relationships/tags" Target="../tags/tag5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image" Target="../media/image3.png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tags" Target="../tags/tag5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image" Target="../media/image3.png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3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9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image" Target="../media/image3.png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image" Target="../media/image1.png" /><Relationship Id="rId6" Type="http://schemas.openxmlformats.org/officeDocument/2006/relationships/tags" Target="../tags/tag98.xml" /><Relationship Id="rId7" Type="http://schemas.openxmlformats.org/officeDocument/2006/relationships/tags" Target="../tags/tag99.xml" /><Relationship Id="rId8" Type="http://schemas.openxmlformats.org/officeDocument/2006/relationships/tags" Target="../tags/tag100.xml" /><Relationship Id="rId9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A77A3A-DD59-4714-80EF-DC724BF5E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A961CD-6D76-4EF4-BBF9-1734F99FB3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DD5B79-5247-4B76-BF07-FA40A45B9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70ACAE-F65D-4777-8FC3-54B056EA9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37CAC3-C922-409D-89F1-1A23D4A74F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B0D494-A2B9-434F-9496-7D6FE0EB5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E0C444-944D-4B80-AEB6-BDCEB728ED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72D66D-D851-4466-BC75-D0249B31F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A3DCCC-82FF-4E36-B4FF-3AD107468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6A434E-DD22-4A78-948B-A2C787960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E82B0C-B591-4B1A-B593-74F9493A9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357993" y="1810657"/>
            <a:ext cx="5143500" cy="32366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358493" y="1810657"/>
            <a:ext cx="5143500" cy="3236686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2664278" y="1823125"/>
            <a:ext cx="3815444" cy="2892890"/>
          </a:xfrm>
          <a:prstGeom prst="rect">
            <a:avLst/>
          </a:prstGeom>
          <a:noFill/>
          <a:ln w="38100">
            <a:solidFill>
              <a:schemeClr val="accent2">
                <a:alpha val="3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grpSp>
        <p:nvGrpSpPr>
          <p:cNvPr id="10" name="组合 9"/>
          <p:cNvGrpSpPr/>
          <p:nvPr>
            <p:custDataLst>
              <p:tags r:id="rId5"/>
            </p:custDataLst>
          </p:nvPr>
        </p:nvGrpSpPr>
        <p:grpSpPr>
          <a:xfrm>
            <a:off x="2664278" y="1805851"/>
            <a:ext cx="848597" cy="1131462"/>
            <a:chOff x="4492171" y="2097770"/>
            <a:chExt cx="950686" cy="950686"/>
          </a:xfrm>
        </p:grpSpPr>
        <p:cxnSp>
          <p:nvCxnSpPr>
            <p:cNvPr id="11" name="直接连接符 10"/>
            <p:cNvCxnSpPr/>
            <p:nvPr>
              <p:custDataLst>
                <p:tags r:id="rId6"/>
              </p:custDataLst>
            </p:nvPr>
          </p:nvCxnSpPr>
          <p:spPr>
            <a:xfrm>
              <a:off x="4492171" y="2112284"/>
              <a:ext cx="95068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7"/>
              </p:custDataLst>
            </p:nvPr>
          </p:nvCxnSpPr>
          <p:spPr>
            <a:xfrm rot="16200000">
              <a:off x="4016828" y="2573113"/>
              <a:ext cx="95068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>
            <p:custDataLst>
              <p:tags r:id="rId8"/>
            </p:custDataLst>
          </p:nvPr>
        </p:nvGrpSpPr>
        <p:grpSpPr>
          <a:xfrm flipH="1" flipV="1">
            <a:off x="5631125" y="3601827"/>
            <a:ext cx="848597" cy="1131462"/>
            <a:chOff x="4492171" y="2097770"/>
            <a:chExt cx="950686" cy="950686"/>
          </a:xfrm>
        </p:grpSpPr>
        <p:cxnSp>
          <p:nvCxnSpPr>
            <p:cNvPr id="14" name="直接连接符 13"/>
            <p:cNvCxnSpPr/>
            <p:nvPr>
              <p:custDataLst>
                <p:tags r:id="rId9"/>
              </p:custDataLst>
            </p:nvPr>
          </p:nvCxnSpPr>
          <p:spPr>
            <a:xfrm>
              <a:off x="4492171" y="2112284"/>
              <a:ext cx="95068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10"/>
              </p:custDataLst>
            </p:nvPr>
          </p:nvCxnSpPr>
          <p:spPr>
            <a:xfrm rot="16200000">
              <a:off x="4016828" y="2573113"/>
              <a:ext cx="95068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1"/>
            </p:custDataLst>
          </p:nvPr>
        </p:nvSpPr>
        <p:spPr>
          <a:xfrm>
            <a:off x="2664278" y="2181542"/>
            <a:ext cx="3815444" cy="864449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330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2"/>
            </p:custDataLst>
          </p:nvPr>
        </p:nvSpPr>
        <p:spPr>
          <a:xfrm>
            <a:off x="2664278" y="3710505"/>
            <a:ext cx="3815444" cy="647242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buNone/>
              <a:defRPr sz="135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/>
          <a:p>
            <a:fld id="{8562CE8F-003D-4DA8-8252-C120BA29394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/>
          <a:p>
            <a:fld id="{C492C4AD-A7F1-494C-9B6F-5A5F776317E3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3024455" y="3201127"/>
            <a:ext cx="3096038" cy="369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3" hasCustomPrompt="1"/>
            <p:custDataLst>
              <p:tags r:id="rId17"/>
            </p:custDataLst>
          </p:nvPr>
        </p:nvSpPr>
        <p:spPr>
          <a:xfrm>
            <a:off x="3024455" y="3206305"/>
            <a:ext cx="1409972" cy="358976"/>
          </a:xfrm>
        </p:spPr>
        <p:txBody>
          <a:bodyPr>
            <a:no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4" hasCustomPrompt="1"/>
            <p:custDataLst>
              <p:tags r:id="rId18"/>
            </p:custDataLst>
          </p:nvPr>
        </p:nvSpPr>
        <p:spPr>
          <a:xfrm>
            <a:off x="4446245" y="3206305"/>
            <a:ext cx="1674248" cy="358976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7558768" y="4744357"/>
            <a:ext cx="742950" cy="32366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2282" y="4744357"/>
            <a:ext cx="742950" cy="323668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4363" y="-686416"/>
            <a:ext cx="819150" cy="24650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7810038" y="-686416"/>
            <a:ext cx="819150" cy="246503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8562CE8F-003D-4DA8-8252-C120BA29394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C492C4AD-A7F1-494C-9B6F-5A5F776317E3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357993" y="1810657"/>
            <a:ext cx="5143500" cy="323668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358493" y="1810657"/>
            <a:ext cx="5143500" cy="323668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2664278" y="2086951"/>
            <a:ext cx="3815445" cy="1041847"/>
          </a:xfrm>
        </p:spPr>
        <p:txBody>
          <a:bodyPr anchor="b">
            <a:normAutofit/>
          </a:bodyPr>
          <a:lstStyle>
            <a:lvl1pPr algn="ctr">
              <a:defRPr sz="330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2664278" y="3636235"/>
            <a:ext cx="3815444" cy="763367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8562CE8F-003D-4DA8-8252-C120BA29394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C492C4AD-A7F1-494C-9B6F-5A5F776317E3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2664278" y="1823125"/>
            <a:ext cx="3815444" cy="2892890"/>
          </a:xfrm>
          <a:prstGeom prst="rect">
            <a:avLst/>
          </a:prstGeom>
          <a:noFill/>
          <a:ln w="38100">
            <a:solidFill>
              <a:schemeClr val="accent2">
                <a:alpha val="3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grpSp>
        <p:nvGrpSpPr>
          <p:cNvPr id="8" name="组合 7"/>
          <p:cNvGrpSpPr/>
          <p:nvPr>
            <p:custDataLst>
              <p:tags r:id="rId10"/>
            </p:custDataLst>
          </p:nvPr>
        </p:nvGrpSpPr>
        <p:grpSpPr>
          <a:xfrm>
            <a:off x="2664278" y="1805851"/>
            <a:ext cx="848597" cy="1131462"/>
            <a:chOff x="4492171" y="2097770"/>
            <a:chExt cx="950686" cy="950686"/>
          </a:xfrm>
        </p:grpSpPr>
        <p:cxnSp>
          <p:nvCxnSpPr>
            <p:cNvPr id="9" name="直接连接符 8"/>
            <p:cNvCxnSpPr/>
            <p:nvPr>
              <p:custDataLst>
                <p:tags r:id="rId11"/>
              </p:custDataLst>
            </p:nvPr>
          </p:nvCxnSpPr>
          <p:spPr>
            <a:xfrm>
              <a:off x="4492171" y="2112284"/>
              <a:ext cx="95068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>
              <p:custDataLst>
                <p:tags r:id="rId12"/>
              </p:custDataLst>
            </p:nvPr>
          </p:nvCxnSpPr>
          <p:spPr>
            <a:xfrm rot="16200000">
              <a:off x="4016828" y="2573113"/>
              <a:ext cx="95068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>
            <p:custDataLst>
              <p:tags r:id="rId13"/>
            </p:custDataLst>
          </p:nvPr>
        </p:nvGrpSpPr>
        <p:grpSpPr>
          <a:xfrm flipH="1" flipV="1">
            <a:off x="5631125" y="3601827"/>
            <a:ext cx="848597" cy="1131462"/>
            <a:chOff x="4492171" y="2097770"/>
            <a:chExt cx="950686" cy="950686"/>
          </a:xfrm>
        </p:grpSpPr>
        <p:cxnSp>
          <p:nvCxnSpPr>
            <p:cNvPr id="12" name="直接连接符 11"/>
            <p:cNvCxnSpPr/>
            <p:nvPr>
              <p:custDataLst>
                <p:tags r:id="rId14"/>
              </p:custDataLst>
            </p:nvPr>
          </p:nvCxnSpPr>
          <p:spPr>
            <a:xfrm>
              <a:off x="4492171" y="2112284"/>
              <a:ext cx="95068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15"/>
              </p:custDataLst>
            </p:nvPr>
          </p:nvCxnSpPr>
          <p:spPr>
            <a:xfrm rot="16200000">
              <a:off x="4016828" y="2573113"/>
              <a:ext cx="95068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>
            <p:custDataLst>
              <p:tags r:id="rId16"/>
            </p:custDataLst>
          </p:nvPr>
        </p:nvSpPr>
        <p:spPr>
          <a:xfrm>
            <a:off x="3024455" y="3211194"/>
            <a:ext cx="3096038" cy="369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7558768" y="4744357"/>
            <a:ext cx="742950" cy="323668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2282" y="4744357"/>
            <a:ext cx="742950" cy="323668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4363" y="-686416"/>
            <a:ext cx="819150" cy="24650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7810038" y="-686416"/>
            <a:ext cx="819150" cy="246503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8"/>
            </p:custDataLst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9"/>
            </p:custDataLst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8562CE8F-003D-4DA8-8252-C120BA29394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C492C4AD-A7F1-494C-9B6F-5A5F776317E3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736437"/>
            <a:ext cx="3868340" cy="74093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2505075"/>
            <a:ext cx="3868340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736437"/>
            <a:ext cx="3887391" cy="74093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8562CE8F-003D-4DA8-8252-C120BA29394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C492C4AD-A7F1-494C-9B6F-5A5F776317E3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7558768" y="4744357"/>
            <a:ext cx="742950" cy="32366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2282" y="4744357"/>
            <a:ext cx="742950" cy="32366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4363" y="-686416"/>
            <a:ext cx="819150" cy="2465032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8562CE8F-003D-4DA8-8252-C120BA29394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C492C4AD-A7F1-494C-9B6F-5A5F776317E3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7810038" y="-686416"/>
            <a:ext cx="819150" cy="24650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7558768" y="4744357"/>
            <a:ext cx="742950" cy="323668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2282" y="4744357"/>
            <a:ext cx="742950" cy="323668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4363" y="-686416"/>
            <a:ext cx="819150" cy="24650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7810038" y="-686416"/>
            <a:ext cx="819150" cy="246503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29840" y="457200"/>
            <a:ext cx="3123900" cy="160020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8"/>
            </p:custDataLst>
          </p:nvPr>
        </p:nvSpPr>
        <p:spPr>
          <a:xfrm>
            <a:off x="3888000" y="457200"/>
            <a:ext cx="4627800" cy="540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9"/>
            </p:custDataLst>
          </p:nvPr>
        </p:nvSpPr>
        <p:spPr>
          <a:xfrm>
            <a:off x="629840" y="2057400"/>
            <a:ext cx="3123900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557654" y="365125"/>
            <a:ext cx="957695" cy="5811838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49" y="365125"/>
            <a:ext cx="677660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562CE8F-003D-4DA8-8252-C120BA29394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492C4AD-A7F1-494C-9B6F-5A5F776317E3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7558768" y="4744357"/>
            <a:ext cx="742950" cy="32366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2282" y="4744357"/>
            <a:ext cx="742950" cy="323668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4363" y="-686416"/>
            <a:ext cx="819150" cy="24650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7810038" y="-686416"/>
            <a:ext cx="819150" cy="2465032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628650" y="551543"/>
            <a:ext cx="7886700" cy="555897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012984" y="1666240"/>
            <a:ext cx="7118033" cy="1470660"/>
          </a:xfrm>
        </p:spPr>
        <p:txBody>
          <a:bodyPr anchor="b">
            <a:noAutofit/>
          </a:bodyPr>
          <a:lstStyle>
            <a:lvl1pPr algn="ctr">
              <a:defRPr sz="495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562CE8F-003D-4DA8-8252-C120BA29394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C492C4AD-A7F1-494C-9B6F-5A5F776317E3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357993" y="1810657"/>
            <a:ext cx="5143500" cy="32366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358493" y="1810657"/>
            <a:ext cx="5143500" cy="3236686"/>
          </a:xfrm>
          <a:prstGeom prst="rect">
            <a:avLst/>
          </a:prstGeom>
        </p:spPr>
      </p:pic>
      <p:sp>
        <p:nvSpPr>
          <p:cNvPr id="9" name="文本占位符 8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012984" y="3314700"/>
            <a:ext cx="7118033" cy="1666875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2"/>
                </a:solidFill>
              </a:defRPr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2CE8F-003D-4DA8-8252-C120BA29394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2C4AD-A7F1-494C-9B6F-5A5F776317E3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ags" Target="../tags/tag101.xml" /><Relationship Id="rId14" Type="http://schemas.openxmlformats.org/officeDocument/2006/relationships/tags" Target="../tags/tag102.xml" /><Relationship Id="rId15" Type="http://schemas.openxmlformats.org/officeDocument/2006/relationships/tags" Target="../tags/tag103.xml" /><Relationship Id="rId16" Type="http://schemas.openxmlformats.org/officeDocument/2006/relationships/tags" Target="../tags/tag104.xml" /><Relationship Id="rId17" Type="http://schemas.openxmlformats.org/officeDocument/2006/relationships/tags" Target="../tags/tag105.xml" /><Relationship Id="rId18" Type="http://schemas.openxmlformats.org/officeDocument/2006/relationships/tags" Target="../tags/tag106.xml" /><Relationship Id="rId19" Type="http://schemas.openxmlformats.org/officeDocument/2006/relationships/image" Target="file:///D:\qq&#25991;&#20214;\712321467\Image\C2C\Image2\%7b75232B38-A165-1FB7-499C-2E1C792CACB5%7d.png" TargetMode="External" /><Relationship Id="rId2" Type="http://schemas.openxmlformats.org/officeDocument/2006/relationships/slideLayout" Target="../slideLayouts/slideLayout13.xml" /><Relationship Id="rId20" Type="http://schemas.openxmlformats.org/officeDocument/2006/relationships/image" Target="../media/image4.png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562CE8F-003D-4DA8-8252-C120BA29394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92C4AD-A7F1-494C-9B6F-5A5F776317E3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pic>
        <p:nvPicPr>
          <p:cNvPr id="8" name="图片 1073743875" descr="学科网 zxxk.com"/>
          <p:cNvPicPr>
            <a:picLocks noChangeAspect="1"/>
          </p:cNvPicPr>
          <p:nvPr/>
        </p:nvPicPr>
        <p:blipFill>
          <a:blip r:embed="rId20" r:link="rId1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ags" Target="../tags/tag107.xml" /><Relationship Id="rId3" Type="http://schemas.openxmlformats.org/officeDocument/2006/relationships/image" Target="../media/image5.png" /><Relationship Id="rId4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126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Relationship Id="rId3" Type="http://schemas.openxmlformats.org/officeDocument/2006/relationships/tags" Target="../tags/tag12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3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3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3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3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100135002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07366" y="2898475"/>
            <a:ext cx="7829550" cy="11559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71291E"/>
                </a:solidFill>
                <a:latin typeface="Arial" pitchFamily="34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000">
                <a:latin typeface="Times New Roman" panose="02020603050405020304" pitchFamily="2" charset="0"/>
              </a:rPr>
              <a:t>Grammar</a:t>
            </a:r>
            <a:endParaRPr lang="en-US" altLang="zh-CN" sz="6000">
              <a:latin typeface="Times New Roman" panose="02020603050405020304" pitchFamily="2" charset="0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972800" y="114808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2" name="直接连接符 61"/>
          <p:cNvCxnSpPr/>
          <p:nvPr>
            <p:custDataLst>
              <p:tags r:id="rId3"/>
            </p:custDataLst>
          </p:nvPr>
        </p:nvCxnSpPr>
        <p:spPr>
          <a:xfrm flipH="1">
            <a:off x="1511935" y="4137025"/>
            <a:ext cx="5080" cy="715645"/>
          </a:xfrm>
          <a:prstGeom prst="line">
            <a:avLst/>
          </a:prstGeom>
          <a:ln>
            <a:solidFill>
              <a:srgbClr val="FF0000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>
            <p:custDataLst>
              <p:tags r:id="rId4"/>
            </p:custDataLst>
          </p:nvPr>
        </p:nvCxnSpPr>
        <p:spPr>
          <a:xfrm flipH="1">
            <a:off x="4596765" y="4127500"/>
            <a:ext cx="14605" cy="896620"/>
          </a:xfrm>
          <a:prstGeom prst="line">
            <a:avLst/>
          </a:prstGeom>
          <a:ln>
            <a:solidFill>
              <a:srgbClr val="FF0000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>
            <p:custDataLst>
              <p:tags r:id="rId5"/>
            </p:custDataLst>
          </p:nvPr>
        </p:nvCxnSpPr>
        <p:spPr>
          <a:xfrm flipH="1">
            <a:off x="7665350" y="3798570"/>
            <a:ext cx="0" cy="1895475"/>
          </a:xfrm>
          <a:prstGeom prst="line">
            <a:avLst/>
          </a:prstGeom>
          <a:ln>
            <a:solidFill>
              <a:srgbClr val="FF0000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>
            <p:custDataLst>
              <p:tags r:id="rId6"/>
            </p:custDataLst>
          </p:nvPr>
        </p:nvCxnSpPr>
        <p:spPr>
          <a:xfrm>
            <a:off x="2632075" y="449580"/>
            <a:ext cx="34925" cy="3165475"/>
          </a:xfrm>
          <a:prstGeom prst="line">
            <a:avLst/>
          </a:prstGeom>
          <a:ln>
            <a:solidFill>
              <a:srgbClr val="FF0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7"/>
            </p:custDataLst>
          </p:nvPr>
        </p:nvCxnSpPr>
        <p:spPr>
          <a:xfrm>
            <a:off x="6101715" y="1608455"/>
            <a:ext cx="2540" cy="2042795"/>
          </a:xfrm>
          <a:prstGeom prst="line">
            <a:avLst/>
          </a:prstGeom>
          <a:ln>
            <a:solidFill>
              <a:srgbClr val="FF0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KSO_GT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665085" y="4800600"/>
            <a:ext cx="136080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>
            <a:normAutofit lnSpcReduction="10000"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技巧</a:t>
            </a:r>
            <a:endParaRPr lang="zh-CN" altLang="en-US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题型</a:t>
            </a:r>
            <a:endParaRPr lang="zh-CN" altLang="en-US">
              <a:latin typeface="+mn-lt"/>
              <a:ea typeface="+mn-ea"/>
            </a:endParaRPr>
          </a:p>
        </p:txBody>
      </p:sp>
      <p:sp>
        <p:nvSpPr>
          <p:cNvPr id="58" name="KSO_GT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77934" y="1425892"/>
            <a:ext cx="1481138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>
            <a:normAutofit lnSpcReduction="10000"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听力</a:t>
            </a:r>
            <a:endParaRPr lang="zh-CN" altLang="en-US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口语</a:t>
            </a:r>
            <a:endParaRPr lang="zh-CN" altLang="en-US">
              <a:latin typeface="+mn-lt"/>
              <a:ea typeface="+mn-ea"/>
            </a:endParaRPr>
          </a:p>
        </p:txBody>
      </p:sp>
      <p:sp>
        <p:nvSpPr>
          <p:cNvPr id="59" name="KSO_GT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622062" y="4654234"/>
            <a:ext cx="1479550" cy="121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>
            <a:normAutofit lnSpcReduction="10000"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句法</a:t>
            </a:r>
            <a:endParaRPr lang="zh-CN" altLang="en-US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时态</a:t>
            </a:r>
            <a:endParaRPr lang="zh-CN" altLang="en-US">
              <a:latin typeface="+mn-lt"/>
              <a:ea typeface="+mn-ea"/>
            </a:endParaRPr>
          </a:p>
        </p:txBody>
      </p:sp>
      <p:sp>
        <p:nvSpPr>
          <p:cNvPr id="60" name="KSO_GT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746375" y="209550"/>
            <a:ext cx="1601470" cy="312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>
            <a:norm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名词</a:t>
            </a:r>
            <a:endParaRPr lang="zh-CN" altLang="en-US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形容词、副词</a:t>
            </a:r>
            <a:endParaRPr lang="zh-CN" altLang="en-US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动词</a:t>
            </a:r>
            <a:endParaRPr lang="zh-CN" altLang="en-US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介词、连词</a:t>
            </a:r>
            <a:endParaRPr lang="zh-CN" altLang="en-US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代词</a:t>
            </a:r>
            <a:endParaRPr lang="zh-CN" altLang="en-US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冠词</a:t>
            </a:r>
            <a:endParaRPr lang="zh-CN" altLang="en-US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数词</a:t>
            </a:r>
            <a:endParaRPr lang="zh-CN" altLang="en-US">
              <a:latin typeface="+mn-lt"/>
              <a:ea typeface="+mn-ea"/>
            </a:endParaRPr>
          </a:p>
        </p:txBody>
      </p:sp>
      <p:sp>
        <p:nvSpPr>
          <p:cNvPr id="61" name="KSO_GT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58190" y="4733925"/>
            <a:ext cx="1703705" cy="1056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>
            <a:normAutofit lnSpcReduction="10000"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字母</a:t>
            </a:r>
            <a:endParaRPr lang="zh-CN" altLang="en-US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atin typeface="+mn-lt"/>
                <a:ea typeface="+mn-ea"/>
              </a:rPr>
              <a:t>语音以及语调</a:t>
            </a:r>
            <a:endParaRPr lang="zh-CN" altLang="en-US">
              <a:latin typeface="+mn-lt"/>
              <a:ea typeface="+mn-ea"/>
            </a:endParaRPr>
          </a:p>
        </p:txBody>
      </p:sp>
      <p:sp>
        <p:nvSpPr>
          <p:cNvPr id="22" name="五边形 21"/>
          <p:cNvSpPr/>
          <p:nvPr>
            <p:custDataLst>
              <p:tags r:id="rId13"/>
            </p:custDataLst>
          </p:nvPr>
        </p:nvSpPr>
        <p:spPr bwMode="auto">
          <a:xfrm>
            <a:off x="558800" y="3798491"/>
            <a:ext cx="8026400" cy="192881"/>
          </a:xfrm>
          <a:prstGeom prst="homePlate">
            <a:avLst/>
          </a:prstGeom>
          <a:solidFill>
            <a:srgbClr val="D9D9D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900">
              <a:solidFill>
                <a:srgbClr val="4D4D4D"/>
              </a:solidFill>
            </a:endParaRPr>
          </a:p>
        </p:txBody>
      </p:sp>
      <p:sp>
        <p:nvSpPr>
          <p:cNvPr id="24" name="椭圆 23"/>
          <p:cNvSpPr/>
          <p:nvPr>
            <p:custDataLst>
              <p:tags r:id="rId14"/>
            </p:custDataLst>
          </p:nvPr>
        </p:nvSpPr>
        <p:spPr bwMode="auto">
          <a:xfrm>
            <a:off x="930275" y="3333750"/>
            <a:ext cx="949960" cy="938530"/>
          </a:xfrm>
          <a:prstGeom prst="ellipse">
            <a:avLst/>
          </a:prstGeom>
          <a:solidFill>
            <a:schemeClr val="accent1"/>
          </a:solidFill>
          <a:ln w="31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>
                <a:solidFill>
                  <a:srgbClr val="FFFFFF"/>
                </a:solidFill>
              </a:rPr>
              <a:t>字母和语音</a:t>
            </a:r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25" name="椭圆 24"/>
          <p:cNvSpPr/>
          <p:nvPr>
            <p:custDataLst>
              <p:tags r:id="rId15"/>
            </p:custDataLst>
          </p:nvPr>
        </p:nvSpPr>
        <p:spPr bwMode="auto">
          <a:xfrm>
            <a:off x="2461895" y="3333750"/>
            <a:ext cx="965835" cy="938530"/>
          </a:xfrm>
          <a:prstGeom prst="ellipse">
            <a:avLst/>
          </a:prstGeom>
          <a:solidFill>
            <a:schemeClr val="accent2"/>
          </a:solidFill>
          <a:ln w="31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>
                <a:solidFill>
                  <a:schemeClr val="bg1"/>
                </a:solidFill>
              </a:rPr>
              <a:t>词汇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26" name="椭圆 25"/>
          <p:cNvSpPr/>
          <p:nvPr>
            <p:custDataLst>
              <p:tags r:id="rId16"/>
            </p:custDataLst>
          </p:nvPr>
        </p:nvSpPr>
        <p:spPr bwMode="auto">
          <a:xfrm>
            <a:off x="4194175" y="3334385"/>
            <a:ext cx="976630" cy="937895"/>
          </a:xfrm>
          <a:prstGeom prst="ellipse">
            <a:avLst/>
          </a:prstGeom>
          <a:solidFill>
            <a:schemeClr val="accent1"/>
          </a:solidFill>
          <a:ln w="31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>
                <a:solidFill>
                  <a:srgbClr val="FFFFFF"/>
                </a:solidFill>
              </a:rPr>
              <a:t>句法和时态</a:t>
            </a:r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28" name="椭圆 27"/>
          <p:cNvSpPr/>
          <p:nvPr>
            <p:custDataLst>
              <p:tags r:id="rId17"/>
            </p:custDataLst>
          </p:nvPr>
        </p:nvSpPr>
        <p:spPr bwMode="auto">
          <a:xfrm>
            <a:off x="5850255" y="3335020"/>
            <a:ext cx="1109345" cy="1119505"/>
          </a:xfrm>
          <a:prstGeom prst="ellipse">
            <a:avLst/>
          </a:prstGeom>
          <a:solidFill>
            <a:schemeClr val="accent2"/>
          </a:solidFill>
          <a:ln w="31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>
                <a:solidFill>
                  <a:schemeClr val="bg1"/>
                </a:solidFill>
              </a:rPr>
              <a:t>情景交际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31" name="椭圆 30"/>
          <p:cNvSpPr/>
          <p:nvPr>
            <p:custDataLst>
              <p:tags r:id="rId18"/>
            </p:custDataLst>
          </p:nvPr>
        </p:nvSpPr>
        <p:spPr bwMode="auto">
          <a:xfrm>
            <a:off x="7499985" y="3425825"/>
            <a:ext cx="938530" cy="937260"/>
          </a:xfrm>
          <a:prstGeom prst="ellipse">
            <a:avLst/>
          </a:prstGeom>
          <a:solidFill>
            <a:schemeClr val="accent1"/>
          </a:solidFill>
          <a:ln w="31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>
                <a:solidFill>
                  <a:srgbClr val="FFFFFF"/>
                </a:solidFill>
              </a:rPr>
              <a:t>阅读训练</a:t>
            </a:r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19"/>
            </p:custDataLst>
          </p:nvPr>
        </p:nvSpPr>
        <p:spPr>
          <a:xfrm>
            <a:off x="146685" y="725805"/>
            <a:ext cx="1732915" cy="6997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effectLst/>
                <a:latin typeface="+mn-lt"/>
                <a:ea typeface="黑体" panose="02010609060101010101" pitchFamily="49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latin typeface="+mj-lt"/>
                <a:ea typeface="+mj-ea"/>
              </a:rPr>
              <a:t>课程简介</a:t>
            </a:r>
            <a:endParaRPr lang="zh-CN" altLang="en-US">
              <a:latin typeface="+mj-lt"/>
              <a:ea typeface="+mj-ea"/>
            </a:endParaRPr>
          </a:p>
        </p:txBody>
      </p:sp>
    </p:spTree>
    <p:custDataLst>
      <p:tags r:id="rId2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61" grpId="0"/>
      <p:bldP spid="25" grpId="0"/>
      <p:bldP spid="60" grpId="0"/>
      <p:bldP spid="26" grpId="0"/>
      <p:bldP spid="59" grpId="0"/>
      <p:bldP spid="28" grpId="0"/>
      <p:bldP spid="58" grpId="0"/>
      <p:bldP spid="31" grpId="0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1225" y="879475"/>
            <a:ext cx="7321550" cy="5123815"/>
          </a:xfrm>
        </p:spPr>
        <p:txBody>
          <a:bodyPr/>
          <a:lstStyle/>
          <a:p>
            <a:pPr fontAlgn="auto">
              <a:lnSpc>
                <a:spcPct val="200000"/>
              </a:lnSpc>
            </a:pPr>
            <a:r>
              <a:rPr lang="en-US" altLang="zh-CN" sz="4000">
                <a:latin typeface="楷体" panose="02010609060101010101" charset="-122"/>
                <a:ea typeface="楷体" panose="02010609060101010101" charset="-122"/>
              </a:rPr>
              <a:t>a.</a:t>
            </a:r>
            <a:r>
              <a:rPr lang="zh-CN" altLang="en-US" sz="4000">
                <a:latin typeface="楷体" panose="02010609060101010101" charset="-122"/>
                <a:ea typeface="楷体" panose="02010609060101010101" charset="-122"/>
              </a:rPr>
              <a:t>英语最基础的是？</a:t>
            </a:r>
            <a:endParaRPr lang="zh-CN" altLang="en-US" sz="4000">
              <a:latin typeface="楷体" panose="02010609060101010101" charset="-122"/>
              <a:ea typeface="楷体" panose="02010609060101010101" charset="-122"/>
            </a:endParaRPr>
          </a:p>
          <a:p>
            <a:pPr fontAlgn="auto">
              <a:lnSpc>
                <a:spcPct val="200000"/>
              </a:lnSpc>
            </a:pPr>
            <a:r>
              <a:rPr lang="en-US" altLang="zh-CN" sz="4000">
                <a:latin typeface="楷体" panose="02010609060101010101" charset="-122"/>
                <a:ea typeface="楷体" panose="02010609060101010101" charset="-122"/>
              </a:rPr>
              <a:t>b.</a:t>
            </a:r>
            <a:r>
              <a:rPr lang="zh-CN" altLang="en-US" sz="4000">
                <a:latin typeface="楷体" panose="02010609060101010101" charset="-122"/>
                <a:ea typeface="楷体" panose="02010609060101010101" charset="-122"/>
              </a:rPr>
              <a:t>多少个字母？</a:t>
            </a:r>
            <a:endParaRPr lang="zh-CN" altLang="en-US" sz="4000">
              <a:latin typeface="楷体" panose="02010609060101010101" charset="-122"/>
              <a:ea typeface="楷体" panose="02010609060101010101" charset="-122"/>
            </a:endParaRPr>
          </a:p>
          <a:p>
            <a:pPr fontAlgn="auto">
              <a:lnSpc>
                <a:spcPct val="200000"/>
              </a:lnSpc>
            </a:pPr>
            <a:r>
              <a:rPr lang="en-US" altLang="zh-CN" sz="4000">
                <a:latin typeface="楷体" panose="02010609060101010101" charset="-122"/>
                <a:ea typeface="楷体" panose="02010609060101010101" charset="-122"/>
              </a:rPr>
              <a:t>c.</a:t>
            </a:r>
            <a:r>
              <a:rPr lang="zh-CN" altLang="en-US" sz="4000">
                <a:latin typeface="楷体" panose="02010609060101010101" charset="-122"/>
                <a:ea typeface="楷体" panose="02010609060101010101" charset="-122"/>
              </a:rPr>
              <a:t>元音字母有几个？哪几个？</a:t>
            </a:r>
            <a:endParaRPr lang="zh-CN" altLang="en-US" sz="40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69260" y="2082800"/>
            <a:ext cx="3204845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字母</a:t>
            </a:r>
            <a:endParaRPr lang="zh-CN" altLang="en-US" sz="28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55165" y="3502660"/>
            <a:ext cx="3204845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26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个字母</a:t>
            </a:r>
            <a:endParaRPr lang="zh-CN" altLang="en-US" sz="28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42085" y="4953000"/>
            <a:ext cx="600075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个元音字母；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a,e,i,o,u</a:t>
            </a:r>
            <a:endParaRPr lang="en-US" altLang="zh-CN" sz="28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标题 7169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solidFill>
                  <a:srgbClr val="CC3300"/>
                </a:solidFill>
                <a:ea typeface="宋体" panose="02010600030101010101" pitchFamily="2" charset="-122"/>
              </a:rPr>
              <a:t>字母与音标</a:t>
            </a:r>
            <a:endParaRPr lang="zh-CN" altLang="en-US">
              <a:solidFill>
                <a:srgbClr val="CC3300"/>
              </a:solidFill>
              <a:ea typeface="宋体" panose="02010600030101010101" pitchFamily="2" charset="-122"/>
            </a:endParaRPr>
          </a:p>
        </p:txBody>
      </p:sp>
      <p:sp>
        <p:nvSpPr>
          <p:cNvPr id="7171" name="文本占位符 7170"/>
          <p:cNvSpPr>
            <a:spLocks noGrp="1"/>
          </p:cNvSpPr>
          <p:nvPr>
            <p:ph type="body" idx="4294967295"/>
          </p:nvPr>
        </p:nvSpPr>
        <p:spPr>
          <a:xfrm>
            <a:off x="457200" y="1196975"/>
            <a:ext cx="8229600" cy="4968875"/>
          </a:xfrm>
        </p:spPr>
        <p:txBody>
          <a:bodyPr/>
          <a:lstStyle/>
          <a:p>
            <a:pPr>
              <a:buNone/>
            </a:pPr>
            <a:r>
              <a:rPr lang="en-US" altLang="zh-CN">
                <a:ea typeface="宋体" panose="02010600030101010101" pitchFamily="2" charset="-122"/>
              </a:rPr>
              <a:t>26</a:t>
            </a:r>
            <a:r>
              <a:rPr lang="zh-CN" altLang="en-US">
                <a:ea typeface="宋体" panose="02010600030101010101" pitchFamily="2" charset="-122"/>
              </a:rPr>
              <a:t>个字母，</a:t>
            </a:r>
            <a:r>
              <a:rPr lang="en-US" altLang="zh-CN">
                <a:ea typeface="宋体" panose="02010600030101010101" pitchFamily="2" charset="-122"/>
              </a:rPr>
              <a:t>5</a:t>
            </a:r>
            <a:r>
              <a:rPr lang="zh-CN" altLang="en-US">
                <a:ea typeface="宋体" panose="02010600030101010101" pitchFamily="2" charset="-122"/>
              </a:rPr>
              <a:t>个元音字母：</a:t>
            </a:r>
            <a:r>
              <a:rPr lang="en-US" altLang="zh-CN" err="1">
                <a:ea typeface="宋体" panose="02010600030101010101" pitchFamily="2" charset="-122"/>
              </a:rPr>
              <a:t>Aa, Ee, Ii, Oo, Uu</a:t>
            </a:r>
            <a:endParaRPr lang="en-US" altLang="zh-CN">
              <a:ea typeface="宋体" panose="02010600030101010101" pitchFamily="2" charset="-122"/>
            </a:endParaRPr>
          </a:p>
          <a:p>
            <a:pPr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pic>
        <p:nvPicPr>
          <p:cNvPr id="7172" name="图片 71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0" y="1910080"/>
            <a:ext cx="8149590" cy="49720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标题 8193"/>
          <p:cNvSpPr>
            <a:spLocks noGrp="1"/>
          </p:cNvSpPr>
          <p:nvPr>
            <p:ph type="title"/>
          </p:nvPr>
        </p:nvSpPr>
        <p:spPr>
          <a:xfrm>
            <a:off x="166370" y="123190"/>
            <a:ext cx="6370320" cy="1143000"/>
          </a:xfrm>
        </p:spPr>
        <p:txBody>
          <a:bodyPr anchor="ctr"/>
          <a:lstStyle/>
          <a:p>
            <a:r>
              <a:rPr lang="zh-CN" altLang="en-US">
                <a:solidFill>
                  <a:srgbClr val="CC3300"/>
                </a:solidFill>
                <a:ea typeface="宋体" panose="02010600030101010101" pitchFamily="2" charset="-122"/>
              </a:rPr>
              <a:t>大写字母的应用</a:t>
            </a:r>
            <a:endParaRPr lang="zh-CN" altLang="en-US">
              <a:solidFill>
                <a:srgbClr val="CC3300"/>
              </a:solidFill>
              <a:ea typeface="宋体" panose="02010600030101010101" pitchFamily="2" charset="-122"/>
            </a:endParaRPr>
          </a:p>
        </p:txBody>
      </p:sp>
      <p:sp>
        <p:nvSpPr>
          <p:cNvPr id="8195" name="文本占位符 8194"/>
          <p:cNvSpPr>
            <a:spLocks noGrp="1"/>
          </p:cNvSpPr>
          <p:nvPr>
            <p:ph type="body" idx="4294967295"/>
          </p:nvPr>
        </p:nvSpPr>
        <p:spPr>
          <a:xfrm>
            <a:off x="34608" y="1166178"/>
            <a:ext cx="8229600" cy="4525962"/>
          </a:xfrm>
        </p:spPr>
        <p:txBody>
          <a:bodyPr/>
          <a:lstStyle/>
          <a:p>
            <a:pPr>
              <a:buNone/>
            </a:pPr>
            <a:r>
              <a:rPr lang="en-US" altLang="zh-CN" sz="3200">
                <a:ea typeface="宋体" panose="02010600030101010101" pitchFamily="2" charset="-122"/>
              </a:rPr>
              <a:t>1.</a:t>
            </a:r>
            <a:r>
              <a:rPr lang="zh-CN" altLang="en-US" sz="3200">
                <a:ea typeface="宋体" panose="02010600030101010101" pitchFamily="2" charset="-122"/>
              </a:rPr>
              <a:t>句子开头要大写；</a:t>
            </a:r>
            <a:endParaRPr lang="zh-CN" altLang="en-US" sz="3200"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sz="3200">
                <a:ea typeface="宋体" panose="02010600030101010101" pitchFamily="2" charset="-122"/>
              </a:rPr>
              <a:t>2.</a:t>
            </a:r>
            <a:r>
              <a:rPr lang="zh-CN" altLang="en-US" sz="3200">
                <a:ea typeface="宋体" panose="02010600030101010101" pitchFamily="2" charset="-122"/>
              </a:rPr>
              <a:t>人名、地名、国家名、</a:t>
            </a:r>
            <a:endParaRPr lang="zh-CN" altLang="en-US" sz="3200"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sz="3200">
                <a:ea typeface="宋体" panose="02010600030101010101" pitchFamily="2" charset="-122"/>
              </a:rPr>
              <a:t>3.</a:t>
            </a:r>
            <a:r>
              <a:rPr lang="zh-CN" altLang="en-US" sz="3200">
                <a:ea typeface="宋体" panose="02010600030101010101" pitchFamily="2" charset="-122"/>
              </a:rPr>
              <a:t>星期、月份、节日名、</a:t>
            </a:r>
            <a:endParaRPr lang="zh-CN" altLang="en-US" sz="3200"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sz="3200">
                <a:ea typeface="宋体" panose="02010600030101010101" pitchFamily="2" charset="-122"/>
              </a:rPr>
              <a:t>4.</a:t>
            </a:r>
            <a:r>
              <a:rPr lang="zh-CN" altLang="en-US" sz="3200">
                <a:ea typeface="宋体" panose="02010600030101010101" pitchFamily="2" charset="-122"/>
              </a:rPr>
              <a:t>职务、称呼、专有名、</a:t>
            </a:r>
            <a:endParaRPr lang="zh-CN" altLang="en-US" sz="3200"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sz="3200">
                <a:ea typeface="宋体" panose="02010600030101010101" pitchFamily="2" charset="-122"/>
              </a:rPr>
              <a:t>5.</a:t>
            </a:r>
            <a:r>
              <a:rPr lang="zh-CN" altLang="en-US" sz="3200">
                <a:ea typeface="宋体" panose="02010600030101010101" pitchFamily="2" charset="-122"/>
              </a:rPr>
              <a:t>开头大写不能省；</a:t>
            </a:r>
            <a:endParaRPr lang="zh-CN" altLang="en-US" sz="3200"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sz="32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6</a:t>
            </a:r>
            <a:r>
              <a:rPr lang="en-US" altLang="zh-CN" sz="3200">
                <a:solidFill>
                  <a:srgbClr val="CC33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.I </a:t>
            </a:r>
            <a:r>
              <a:rPr lang="zh-CN" altLang="en-US" sz="3200">
                <a:ea typeface="宋体" panose="02010600030101010101" pitchFamily="2" charset="-122"/>
              </a:rPr>
              <a:t>是“我”时最给力，永远大写要记清。</a:t>
            </a:r>
            <a:endParaRPr lang="zh-CN" altLang="en-US" sz="3200">
              <a:ea typeface="宋体" panose="02010600030101010101" pitchFamily="2" charset="-122"/>
            </a:endParaRPr>
          </a:p>
        </p:txBody>
      </p:sp>
      <p:sp>
        <p:nvSpPr>
          <p:cNvPr id="9219" name="文本占位符 9218"/>
          <p:cNvSpPr>
            <a:spLocks noGrp="1"/>
          </p:cNvSpPr>
          <p:nvPr/>
        </p:nvSpPr>
        <p:spPr>
          <a:xfrm>
            <a:off x="4187190" y="1020445"/>
            <a:ext cx="5220335" cy="44005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zh-CN">
                <a:solidFill>
                  <a:srgbClr val="CC33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We are Chinese.</a:t>
            </a:r>
            <a:endParaRPr lang="en-US" altLang="zh-CN">
              <a:solidFill>
                <a:srgbClr val="CC3300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sz="2800" b="1">
                <a:solidFill>
                  <a:srgbClr val="CC33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   John, Shanghai, America</a:t>
            </a:r>
            <a:endParaRPr lang="en-US" altLang="zh-CN" sz="2800" b="1">
              <a:solidFill>
                <a:srgbClr val="CC3300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>
                <a:solidFill>
                  <a:srgbClr val="CC33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   Monday, July,</a:t>
            </a:r>
            <a:r>
              <a:rPr lang="en-US" altLang="zh-CN">
                <a:latin typeface="Times New Roman" panose="02020603050405020304" pitchFamily="2" charset="0"/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CC33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Christmas</a:t>
            </a:r>
            <a:endParaRPr lang="en-US" altLang="zh-CN">
              <a:solidFill>
                <a:srgbClr val="CC3300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b="1" err="1">
                <a:latin typeface="Times New Roman" panose="02020603050405020304" pitchFamily="2" charset="0"/>
                <a:ea typeface="宋体" panose="02010600030101010101" pitchFamily="2" charset="-122"/>
              </a:rPr>
              <a:t>   Chairman Hu, Miss Wang</a:t>
            </a:r>
            <a:endParaRPr lang="en-US" altLang="zh-CN" b="1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>
              <a:buNone/>
            </a:pPr>
            <a:r>
              <a:rPr lang="zh-CN" altLang="en-US">
                <a:latin typeface="Times New Roman" panose="02020603050405020304" pitchFamily="2" charset="0"/>
                <a:ea typeface="宋体" panose="02010600030101010101" pitchFamily="2" charset="-122"/>
              </a:rPr>
              <a:t>   </a:t>
            </a:r>
            <a:r>
              <a:rPr lang="en-US" altLang="zh-CN" b="1">
                <a:latin typeface="Times New Roman" panose="02020603050405020304" pitchFamily="2" charset="0"/>
                <a:ea typeface="宋体" panose="02010600030101010101" pitchFamily="2" charset="-122"/>
              </a:rPr>
              <a:t>Class One, the Great Wall</a:t>
            </a:r>
            <a:endParaRPr lang="en-US" altLang="zh-CN" b="1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b="1">
                <a:solidFill>
                  <a:srgbClr val="205F1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.</a:t>
            </a:r>
            <a:endParaRPr lang="en-US" altLang="zh-CN" b="1">
              <a:solidFill>
                <a:srgbClr val="205F1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b="1">
                <a:solidFill>
                  <a:srgbClr val="205F1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Jack and </a:t>
            </a:r>
            <a:r>
              <a:rPr lang="en-US" altLang="zh-CN" b="1">
                <a:solidFill>
                  <a:srgbClr val="CC33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I </a:t>
            </a:r>
            <a:r>
              <a:rPr lang="en-US" altLang="zh-CN" b="1">
                <a:solidFill>
                  <a:srgbClr val="205F1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are good friends.</a:t>
            </a:r>
            <a:endParaRPr lang="en-US" altLang="zh-CN" b="1">
              <a:solidFill>
                <a:srgbClr val="205F1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uiExpand="1" build="p"/>
      <p:bldP spid="921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365355" y="510703"/>
            <a:ext cx="6827518" cy="66482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rgbClr val="CC3300"/>
                </a:solidFill>
                <a:ea typeface="宋体" panose="02010600030101010101" pitchFamily="2" charset="-122"/>
                <a:sym typeface="+mn-ea"/>
              </a:rPr>
              <a:t>词汇：名词</a:t>
            </a:r>
            <a:endParaRPr lang="zh-CN" altLang="en-US">
              <a:latin typeface="+mj-lt"/>
              <a:ea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336550" y="1590675"/>
            <a:ext cx="8105140" cy="2720340"/>
          </a:xfrm>
        </p:spPr>
        <p:txBody>
          <a:bodyPr>
            <a:normAutofit/>
          </a:bodyPr>
          <a:lstStyle/>
          <a:p>
            <a:pPr algn="l"/>
            <a:r>
              <a:rPr lang="zh-CN" altLang="en-US" sz="4000" b="1">
                <a:latin typeface="楷体" panose="02010609060101010101" charset="-122"/>
                <a:ea typeface="楷体" panose="02010609060101010101" charset="-122"/>
                <a:sym typeface="+mn-ea"/>
              </a:rPr>
              <a:t>概念：名词表示人、事物、地点或抽象概念。</a:t>
            </a:r>
            <a:endParaRPr lang="zh-CN" altLang="en-US" sz="4000" b="1">
              <a:latin typeface="楷体" panose="02010609060101010101" charset="-122"/>
              <a:ea typeface="楷体" panose="02010609060101010101" charset="-122"/>
            </a:endParaRPr>
          </a:p>
          <a:p>
            <a:pPr algn="l"/>
            <a:endParaRPr lang="zh-CN" altLang="en-US" sz="40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文本框 8193"/>
          <p:cNvSpPr txBox="1"/>
          <p:nvPr/>
        </p:nvSpPr>
        <p:spPr>
          <a:xfrm>
            <a:off x="3528060" y="52705"/>
            <a:ext cx="2592388" cy="762000"/>
          </a:xfrm>
          <a:prstGeom prst="rect">
            <a:avLst/>
          </a:prstGeom>
          <a:solidFill>
            <a:schemeClr val="folHlink">
              <a:alpha val="59999"/>
            </a:schemeClr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50000"/>
              </a:spcBef>
            </a:pPr>
            <a:r>
              <a:rPr lang="zh-CN" altLang="en-US" sz="4400">
                <a:latin typeface="Comic Sans MS" panose="030f0702030302020204" pitchFamily="2" charset="0"/>
                <a:ea typeface="黑体" panose="02010609060101010101" pitchFamily="49" charset="-122"/>
              </a:rPr>
              <a:t>一、名词</a:t>
            </a:r>
            <a:endParaRPr lang="zh-CN" altLang="en-US" sz="4400">
              <a:latin typeface="Comic Sans MS" panose="030f0702030302020204" pitchFamily="2" charset="0"/>
              <a:ea typeface="黑体" panose="02010609060101010101" pitchFamily="49" charset="-122"/>
            </a:endParaRPr>
          </a:p>
        </p:txBody>
      </p:sp>
      <p:sp>
        <p:nvSpPr>
          <p:cNvPr id="8195" name="文本框 8194"/>
          <p:cNvSpPr txBox="1"/>
          <p:nvPr/>
        </p:nvSpPr>
        <p:spPr>
          <a:xfrm>
            <a:off x="584200" y="1868488"/>
            <a:ext cx="609600" cy="35718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latinLnBrk="0" hangingPunct="1"/>
            <a:r>
              <a:rPr lang="zh-CN" altLang="en-US" sz="2800">
                <a:latin typeface="Comic Sans MS" panose="030f0702030302020204" pitchFamily="2" charset="0"/>
                <a:ea typeface="宋体" panose="02010600030101010101" pitchFamily="2" charset="-122"/>
              </a:rPr>
              <a:t>名词</a:t>
            </a:r>
            <a:r>
              <a:rPr lang="zh-CN" altLang="en-US" sz="1800">
                <a:latin typeface="Comic Sans MS" panose="030f0702030302020204" pitchFamily="2" charset="0"/>
                <a:ea typeface="宋体" panose="02010600030101010101" pitchFamily="2" charset="-122"/>
              </a:rPr>
              <a:t>（表示人和事物名称的词</a:t>
            </a:r>
            <a:r>
              <a:rPr lang="zh-CN" altLang="en-US" sz="2000">
                <a:latin typeface="Comic Sans MS" panose="030f0702030302020204" pitchFamily="2" charset="0"/>
                <a:ea typeface="宋体" panose="02010600030101010101" pitchFamily="2" charset="-122"/>
              </a:rPr>
              <a:t>）</a:t>
            </a:r>
            <a:endParaRPr lang="zh-CN" altLang="en-US" sz="2000">
              <a:latin typeface="Comic Sans MS" panose="030f0702030302020204" pitchFamily="2" charset="0"/>
              <a:ea typeface="宋体" panose="02010600030101010101" pitchFamily="2" charset="-122"/>
            </a:endParaRPr>
          </a:p>
        </p:txBody>
      </p:sp>
      <p:sp>
        <p:nvSpPr>
          <p:cNvPr id="8196" name="左大括号 8195"/>
          <p:cNvSpPr/>
          <p:nvPr/>
        </p:nvSpPr>
        <p:spPr>
          <a:xfrm>
            <a:off x="1331913" y="1917700"/>
            <a:ext cx="360362" cy="1295400"/>
          </a:xfrm>
          <a:prstGeom prst="leftBrace">
            <a:avLst>
              <a:gd name="adj1" fmla="val 29955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latinLnBrk="0" hangingPunct="1"/>
            <a:endParaRPr sz="4400">
              <a:latin typeface="Comic Sans MS" panose="030f0702030302020204" pitchFamily="2" charset="0"/>
              <a:ea typeface="宋体" panose="02010600030101010101" pitchFamily="2" charset="-122"/>
            </a:endParaRPr>
          </a:p>
        </p:txBody>
      </p:sp>
      <p:sp>
        <p:nvSpPr>
          <p:cNvPr id="8197" name="文本框 8196"/>
          <p:cNvSpPr txBox="1"/>
          <p:nvPr/>
        </p:nvSpPr>
        <p:spPr>
          <a:xfrm>
            <a:off x="1908175" y="1628775"/>
            <a:ext cx="309563" cy="762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latinLnBrk="0" hangingPunct="1"/>
            <a:endParaRPr sz="4400">
              <a:latin typeface="Comic Sans MS" panose="030f0702030302020204" pitchFamily="2" charset="0"/>
              <a:ea typeface="宋体" panose="02010600030101010101" pitchFamily="2" charset="-122"/>
            </a:endParaRPr>
          </a:p>
        </p:txBody>
      </p:sp>
      <p:sp>
        <p:nvSpPr>
          <p:cNvPr id="8198" name="文本框 8197"/>
          <p:cNvSpPr txBox="1"/>
          <p:nvPr/>
        </p:nvSpPr>
        <p:spPr>
          <a:xfrm>
            <a:off x="1792288" y="1685925"/>
            <a:ext cx="1198562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latinLnBrk="0" hangingPunct="1"/>
            <a:r>
              <a:rPr lang="zh-CN" altLang="en-US" sz="2000">
                <a:latin typeface="Comic Sans MS" panose="030f0702030302020204" pitchFamily="2" charset="0"/>
                <a:ea typeface="宋体" panose="02010600030101010101" pitchFamily="2" charset="-122"/>
              </a:rPr>
              <a:t>专有名词</a:t>
            </a:r>
            <a:endParaRPr lang="zh-CN" altLang="en-US" sz="2000">
              <a:latin typeface="Comic Sans MS" panose="030f0702030302020204" pitchFamily="2" charset="0"/>
              <a:ea typeface="宋体" panose="02010600030101010101" pitchFamily="2" charset="-122"/>
            </a:endParaRPr>
          </a:p>
        </p:txBody>
      </p:sp>
      <p:sp>
        <p:nvSpPr>
          <p:cNvPr id="8199" name="文本框 8198"/>
          <p:cNvSpPr txBox="1"/>
          <p:nvPr/>
        </p:nvSpPr>
        <p:spPr>
          <a:xfrm>
            <a:off x="1863725" y="2868613"/>
            <a:ext cx="1198563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latinLnBrk="0" hangingPunct="1"/>
            <a:r>
              <a:rPr lang="zh-CN" altLang="en-US" sz="2000">
                <a:latin typeface="Comic Sans MS" panose="030f0702030302020204" pitchFamily="2" charset="0"/>
                <a:ea typeface="宋体" panose="02010600030101010101" pitchFamily="2" charset="-122"/>
              </a:rPr>
              <a:t>普通名词</a:t>
            </a:r>
            <a:endParaRPr lang="zh-CN" altLang="en-US" sz="2000">
              <a:latin typeface="Comic Sans MS" panose="030f0702030302020204" pitchFamily="2" charset="0"/>
              <a:ea typeface="宋体" panose="02010600030101010101" pitchFamily="2" charset="-122"/>
            </a:endParaRPr>
          </a:p>
        </p:txBody>
      </p:sp>
      <p:sp>
        <p:nvSpPr>
          <p:cNvPr id="8200" name="文本框 8199"/>
          <p:cNvSpPr txBox="1"/>
          <p:nvPr/>
        </p:nvSpPr>
        <p:spPr>
          <a:xfrm>
            <a:off x="3132138" y="1557338"/>
            <a:ext cx="496887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latinLnBrk="0" hangingPunct="1"/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特定的人、地方、机构等专有的名称。第一个字母通常要大写。</a:t>
            </a:r>
            <a:endParaRPr lang="zh-CN" altLang="en-US" sz="12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 eaLnBrk="1" latinLnBrk="0" hangingPunct="1"/>
            <a:endParaRPr lang="zh-CN" altLang="en-US" sz="12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 eaLnBrk="1" latinLnBrk="0" hangingPunct="1"/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e.g. Jim Green</a:t>
            </a:r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， 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New York</a:t>
            </a:r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， 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Bank of China</a:t>
            </a:r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，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Peking University</a:t>
            </a:r>
            <a:endParaRPr lang="en-US" altLang="zh-CN" sz="12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 eaLnBrk="1" latinLnBrk="0" hangingPunct="1"/>
            <a:endParaRPr lang="en-US" altLang="zh-CN" sz="12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 eaLnBrk="1" latinLnBrk="0" hangingPunct="1"/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星期、月份、节日、学科、报刊名也是专有名词。</a:t>
            </a:r>
            <a:endParaRPr lang="zh-CN" altLang="en-US" sz="12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</p:txBody>
      </p:sp>
      <p:sp>
        <p:nvSpPr>
          <p:cNvPr id="8201" name="文本框 8200"/>
          <p:cNvSpPr txBox="1"/>
          <p:nvPr/>
        </p:nvSpPr>
        <p:spPr>
          <a:xfrm>
            <a:off x="3132138" y="2708275"/>
            <a:ext cx="5441950" cy="1383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latinLnBrk="0" hangingPunct="1"/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个体名词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—— </a:t>
            </a:r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表示某类人或东西中的个体，如：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student ,  desk</a:t>
            </a:r>
            <a:endParaRPr lang="en-US" altLang="zh-CN" sz="12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 eaLnBrk="1" latinLnBrk="0" hangingPunct="1"/>
            <a:endParaRPr lang="en-US" altLang="zh-CN" sz="12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 eaLnBrk="1" latinLnBrk="0" hangingPunct="1"/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集体名词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—— </a:t>
            </a:r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表示若干个体组成的集合体，如：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class ,  family </a:t>
            </a:r>
            <a:endParaRPr lang="en-US" altLang="zh-CN" sz="12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 eaLnBrk="1" latinLnBrk="0" hangingPunct="1"/>
            <a:endParaRPr lang="en-US" altLang="zh-CN" sz="12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 eaLnBrk="1" latinLnBrk="0" hangingPunct="1"/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物质名词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—— </a:t>
            </a:r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表示无法分为个体的物质名称，如：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water , rice , sand</a:t>
            </a:r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，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hair</a:t>
            </a:r>
            <a:endParaRPr lang="en-US" altLang="zh-CN" sz="12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 eaLnBrk="1" latinLnBrk="0" hangingPunct="1"/>
            <a:endParaRPr lang="en-US" altLang="zh-CN" sz="12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 eaLnBrk="1" latinLnBrk="0" hangingPunct="1"/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抽象名词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—— </a:t>
            </a:r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表示情感，状态，品质等抽象名称，如：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love </a:t>
            </a:r>
            <a:r>
              <a:rPr lang="zh-CN" altLang="en-US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，</a:t>
            </a:r>
            <a:r>
              <a:rPr lang="en-US" altLang="zh-CN" sz="12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carelessness</a:t>
            </a:r>
            <a:endParaRPr lang="en-US" altLang="zh-CN" sz="12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</p:txBody>
      </p:sp>
      <p:sp>
        <p:nvSpPr>
          <p:cNvPr id="8202" name="文本框 8201"/>
          <p:cNvSpPr txBox="1"/>
          <p:nvPr/>
        </p:nvSpPr>
        <p:spPr>
          <a:xfrm>
            <a:off x="2052638" y="4627563"/>
            <a:ext cx="6337300" cy="16144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latinLnBrk="0" hangingPunct="1"/>
            <a:r>
              <a:rPr lang="zh-CN" altLang="en-US" sz="2000">
                <a:latin typeface="Comic Sans MS" panose="030f0702030302020204" pitchFamily="2" charset="0"/>
                <a:ea typeface="宋体" panose="02010600030101010101" pitchFamily="2" charset="-122"/>
              </a:rPr>
              <a:t>个体名词和集体名词多数可以用数目来计算，称为</a:t>
            </a:r>
            <a:r>
              <a:rPr lang="zh-CN" altLang="en-US" sz="2000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可数名词</a:t>
            </a:r>
            <a:r>
              <a:rPr lang="zh-CN" altLang="en-US" sz="2000">
                <a:latin typeface="Comic Sans MS" panose="030f0702030302020204" pitchFamily="2" charset="0"/>
                <a:ea typeface="宋体" panose="02010600030101010101" pitchFamily="2" charset="-122"/>
              </a:rPr>
              <a:t>，有单、复数形式；</a:t>
            </a:r>
            <a:endParaRPr lang="zh-CN" altLang="en-US" sz="2000"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 eaLnBrk="1" latinLnBrk="0" hangingPunct="1"/>
            <a:endParaRPr lang="zh-CN" altLang="en-US" sz="2000"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 eaLnBrk="1" latinLnBrk="0" hangingPunct="1"/>
            <a:r>
              <a:rPr lang="zh-CN" altLang="en-US" sz="2000">
                <a:latin typeface="Comic Sans MS" panose="030f0702030302020204" pitchFamily="2" charset="0"/>
                <a:ea typeface="宋体" panose="02010600030101010101" pitchFamily="2" charset="-122"/>
              </a:rPr>
              <a:t>物质名词和抽象名词通常无法用数目计算，称为</a:t>
            </a:r>
            <a:r>
              <a:rPr lang="zh-CN" altLang="en-US" sz="2000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不可数名词</a:t>
            </a:r>
            <a:r>
              <a:rPr lang="zh-CN" altLang="en-US" sz="2000">
                <a:latin typeface="Comic Sans MS" panose="030f0702030302020204" pitchFamily="2" charset="0"/>
                <a:ea typeface="宋体" panose="02010600030101010101" pitchFamily="2" charset="-122"/>
              </a:rPr>
              <a:t>，一般只有一种形式。</a:t>
            </a:r>
            <a:endParaRPr lang="zh-CN" altLang="en-US" sz="2000">
              <a:latin typeface="Comic Sans MS" panose="030f0702030302020204" pitchFamily="2" charset="0"/>
              <a:ea typeface="宋体" panose="02010600030101010101" pitchFamily="2" charset="-122"/>
            </a:endParaRPr>
          </a:p>
        </p:txBody>
      </p:sp>
      <p:sp>
        <p:nvSpPr>
          <p:cNvPr id="8203" name="等腰三角形 8202"/>
          <p:cNvSpPr/>
          <p:nvPr/>
        </p:nvSpPr>
        <p:spPr>
          <a:xfrm>
            <a:off x="1475105" y="4627563"/>
            <a:ext cx="577850" cy="431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/>
      <p:bldP spid="8196" grpId="0"/>
      <p:bldP spid="8198" grpId="0"/>
      <p:bldP spid="8199" grpId="0"/>
      <p:bldP spid="8200" grpId="0"/>
      <p:bldP spid="8201" grpId="0"/>
      <p:bldP spid="8203" grpId="0"/>
      <p:bldP spid="82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椭圆形标注 9217"/>
          <p:cNvSpPr/>
          <p:nvPr/>
        </p:nvSpPr>
        <p:spPr>
          <a:xfrm>
            <a:off x="1135063" y="839470"/>
            <a:ext cx="7343775" cy="2592388"/>
          </a:xfrm>
          <a:prstGeom prst="wedgeEllipseCallout">
            <a:avLst>
              <a:gd name="adj1" fmla="val -41009"/>
              <a:gd name="adj2" fmla="val 8821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50000"/>
              </a:spcBef>
            </a:pPr>
            <a:r>
              <a:rPr lang="zh-CN" altLang="en-US" sz="2400" b="1">
                <a:latin typeface="Comic Sans MS" panose="030f0702030302020204" pitchFamily="2" charset="0"/>
                <a:ea typeface="宋体" panose="02010600030101010101" pitchFamily="2" charset="-122"/>
              </a:rPr>
              <a:t>英语语法中，只有可数名词才有复数形式。名词有两种数的形式：</a:t>
            </a:r>
            <a:endParaRPr lang="zh-CN" altLang="en-US" sz="2400" b="1"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>
              <a:spcBef>
                <a:spcPct val="50000"/>
              </a:spcBef>
            </a:pPr>
            <a:r>
              <a:rPr lang="en-US" altLang="zh-CN" sz="2400" b="1">
                <a:latin typeface="Comic Sans MS" panose="030f0702030302020204" pitchFamily="2" charset="0"/>
                <a:ea typeface="宋体" panose="02010600030101010101" pitchFamily="2" charset="-122"/>
              </a:rPr>
              <a:t>1</a:t>
            </a:r>
            <a:r>
              <a:rPr lang="zh-CN" altLang="en-US" sz="2400" b="1">
                <a:latin typeface="Comic Sans MS" panose="030f0702030302020204" pitchFamily="2" charset="0"/>
                <a:ea typeface="宋体" panose="02010600030101010101" pitchFamily="2" charset="-122"/>
              </a:rPr>
              <a:t>）单数（表示一个人或事物）；</a:t>
            </a:r>
            <a:endParaRPr lang="zh-CN" altLang="en-US" sz="2400" b="1">
              <a:latin typeface="Comic Sans MS" panose="030f0702030302020204" pitchFamily="2" charset="0"/>
              <a:ea typeface="宋体" panose="02010600030101010101" pitchFamily="2" charset="-122"/>
            </a:endParaRPr>
          </a:p>
          <a:p>
            <a:pPr lvl="0">
              <a:spcBef>
                <a:spcPct val="50000"/>
              </a:spcBef>
            </a:pPr>
            <a:r>
              <a:rPr lang="en-US" altLang="zh-CN" sz="2400" b="1">
                <a:latin typeface="Comic Sans MS" panose="030f0702030302020204" pitchFamily="2" charset="0"/>
                <a:ea typeface="宋体" panose="02010600030101010101" pitchFamily="2" charset="-122"/>
              </a:rPr>
              <a:t>2</a:t>
            </a:r>
            <a:r>
              <a:rPr lang="zh-CN" altLang="en-US" sz="2400" b="1">
                <a:latin typeface="Comic Sans MS" panose="030f0702030302020204" pitchFamily="2" charset="0"/>
                <a:ea typeface="宋体" panose="02010600030101010101" pitchFamily="2" charset="-122"/>
              </a:rPr>
              <a:t>）复数（表示多于一个的人或数）。</a:t>
            </a:r>
            <a:endParaRPr lang="zh-CN" altLang="en-US" sz="2400">
              <a:latin typeface="Comic Sans MS" panose="030f0702030302020204" pitchFamily="2" charset="0"/>
              <a:ea typeface="宋体" panose="02010600030101010101" pitchFamily="2" charset="-122"/>
            </a:endParaRPr>
          </a:p>
        </p:txBody>
      </p:sp>
      <p:sp>
        <p:nvSpPr>
          <p:cNvPr id="9219" name="文本框 9218"/>
          <p:cNvSpPr txBox="1"/>
          <p:nvPr/>
        </p:nvSpPr>
        <p:spPr>
          <a:xfrm>
            <a:off x="-19050" y="4076700"/>
            <a:ext cx="21240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50000"/>
              </a:spcBef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名词的数：      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57530" y="474345"/>
            <a:ext cx="146431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latin typeface="楷体" panose="02010609060101010101" charset="-122"/>
                <a:ea typeface="楷体" panose="02010609060101010101" charset="-122"/>
              </a:rPr>
              <a:t>名词单数</a:t>
            </a:r>
            <a:endParaRPr lang="zh-CN" altLang="en-US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66950" y="474345"/>
            <a:ext cx="146431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latin typeface="楷体" panose="02010609060101010101" charset="-122"/>
                <a:ea typeface="楷体" panose="02010609060101010101" charset="-122"/>
              </a:rPr>
              <a:t>名词复数</a:t>
            </a:r>
            <a:endParaRPr lang="zh-CN" altLang="en-US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49470" y="474345"/>
            <a:ext cx="32054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latin typeface="楷体" panose="02010609060101010101" charset="-122"/>
                <a:ea typeface="楷体" panose="02010609060101010101" charset="-122"/>
              </a:rPr>
              <a:t>名词单数变复数规则</a:t>
            </a:r>
            <a:endParaRPr lang="zh-CN" altLang="en-US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3570" y="974725"/>
            <a:ext cx="13322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a finger </a:t>
            </a:r>
            <a:endParaRPr lang="en-US" altLang="zh-CN" sz="2000" b="1"/>
          </a:p>
        </p:txBody>
      </p:sp>
      <p:sp>
        <p:nvSpPr>
          <p:cNvPr id="6" name="文本框 5"/>
          <p:cNvSpPr txBox="1"/>
          <p:nvPr/>
        </p:nvSpPr>
        <p:spPr>
          <a:xfrm>
            <a:off x="2021840" y="974725"/>
            <a:ext cx="17799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two finger</a:t>
            </a:r>
            <a:r>
              <a:rPr lang="en-US" altLang="zh-CN" sz="2000" b="1">
                <a:solidFill>
                  <a:srgbClr val="FF0000"/>
                </a:solidFill>
              </a:rPr>
              <a:t>s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3570" y="1550035"/>
            <a:ext cx="13322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a book </a:t>
            </a:r>
            <a:endParaRPr lang="en-US" altLang="zh-CN" sz="2000" b="1"/>
          </a:p>
        </p:txBody>
      </p:sp>
      <p:sp>
        <p:nvSpPr>
          <p:cNvPr id="8" name="文本框 7"/>
          <p:cNvSpPr txBox="1"/>
          <p:nvPr/>
        </p:nvSpPr>
        <p:spPr>
          <a:xfrm>
            <a:off x="2032635" y="1550035"/>
            <a:ext cx="1621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two book</a:t>
            </a:r>
            <a:r>
              <a:rPr lang="en-US" altLang="zh-CN" sz="2000" b="1">
                <a:solidFill>
                  <a:srgbClr val="FF0000"/>
                </a:solidFill>
              </a:rPr>
              <a:t>s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3570" y="2093595"/>
            <a:ext cx="13322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a girl </a:t>
            </a:r>
            <a:endParaRPr lang="en-US" altLang="zh-CN" sz="2000" b="1"/>
          </a:p>
        </p:txBody>
      </p:sp>
      <p:sp>
        <p:nvSpPr>
          <p:cNvPr id="10" name="文本框 9"/>
          <p:cNvSpPr txBox="1"/>
          <p:nvPr/>
        </p:nvSpPr>
        <p:spPr>
          <a:xfrm>
            <a:off x="2109470" y="2093595"/>
            <a:ext cx="13322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six girl</a:t>
            </a:r>
            <a:r>
              <a:rPr lang="en-US" altLang="zh-CN" sz="2000" b="1">
                <a:solidFill>
                  <a:srgbClr val="FF0000"/>
                </a:solidFill>
              </a:rPr>
              <a:t>s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8790" y="2682240"/>
            <a:ext cx="13322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a watch </a:t>
            </a:r>
            <a:endParaRPr lang="en-US" altLang="zh-CN" sz="2000" b="1"/>
          </a:p>
        </p:txBody>
      </p:sp>
      <p:sp>
        <p:nvSpPr>
          <p:cNvPr id="12" name="文本框 11"/>
          <p:cNvSpPr txBox="1"/>
          <p:nvPr/>
        </p:nvSpPr>
        <p:spPr>
          <a:xfrm>
            <a:off x="1955800" y="2682240"/>
            <a:ext cx="22028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three watch</a:t>
            </a:r>
            <a:r>
              <a:rPr lang="en-US" altLang="zh-CN" sz="2000" b="1">
                <a:solidFill>
                  <a:srgbClr val="FF0000"/>
                </a:solidFill>
              </a:rPr>
              <a:t>es</a:t>
            </a:r>
            <a:r>
              <a:rPr lang="en-US" altLang="zh-CN" sz="2000" b="1"/>
              <a:t> </a:t>
            </a:r>
            <a:endParaRPr lang="en-US" altLang="zh-CN" sz="2000" b="1"/>
          </a:p>
        </p:txBody>
      </p:sp>
      <p:sp>
        <p:nvSpPr>
          <p:cNvPr id="13" name="文本框 12"/>
          <p:cNvSpPr txBox="1"/>
          <p:nvPr/>
        </p:nvSpPr>
        <p:spPr>
          <a:xfrm>
            <a:off x="623570" y="3234690"/>
            <a:ext cx="11874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a box</a:t>
            </a:r>
            <a:endParaRPr lang="en-US" altLang="zh-CN" sz="2000" b="1"/>
          </a:p>
        </p:txBody>
      </p:sp>
      <p:sp>
        <p:nvSpPr>
          <p:cNvPr id="14" name="文本框 13"/>
          <p:cNvSpPr txBox="1"/>
          <p:nvPr/>
        </p:nvSpPr>
        <p:spPr>
          <a:xfrm>
            <a:off x="2109470" y="3235325"/>
            <a:ext cx="1621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five box</a:t>
            </a:r>
            <a:r>
              <a:rPr lang="en-US" altLang="zh-CN" sz="2000" b="1">
                <a:solidFill>
                  <a:srgbClr val="FF0000"/>
                </a:solidFill>
              </a:rPr>
              <a:t>es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7530" y="3718560"/>
            <a:ext cx="11874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a dress</a:t>
            </a:r>
            <a:endParaRPr lang="en-US" altLang="zh-CN" sz="2000" b="1"/>
          </a:p>
        </p:txBody>
      </p:sp>
      <p:sp>
        <p:nvSpPr>
          <p:cNvPr id="16" name="文本框 15"/>
          <p:cNvSpPr txBox="1"/>
          <p:nvPr/>
        </p:nvSpPr>
        <p:spPr>
          <a:xfrm>
            <a:off x="2032635" y="3718560"/>
            <a:ext cx="23761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four dress</a:t>
            </a:r>
            <a:r>
              <a:rPr lang="en-US" altLang="zh-CN" sz="2000" b="1">
                <a:solidFill>
                  <a:srgbClr val="FF0000"/>
                </a:solidFill>
              </a:rPr>
              <a:t>es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7965" y="4319905"/>
            <a:ext cx="17278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a housewife</a:t>
            </a:r>
            <a:endParaRPr lang="en-US" altLang="zh-CN" sz="2000" b="1"/>
          </a:p>
        </p:txBody>
      </p:sp>
      <p:sp>
        <p:nvSpPr>
          <p:cNvPr id="18" name="文本框 17"/>
          <p:cNvSpPr txBox="1"/>
          <p:nvPr/>
        </p:nvSpPr>
        <p:spPr>
          <a:xfrm>
            <a:off x="2100580" y="4319905"/>
            <a:ext cx="23075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four housewiv</a:t>
            </a:r>
            <a:r>
              <a:rPr lang="en-US" altLang="zh-CN" sz="2000" b="1">
                <a:solidFill>
                  <a:srgbClr val="FF0000"/>
                </a:solidFill>
              </a:rPr>
              <a:t>es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5620" y="4921885"/>
            <a:ext cx="15170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a knife</a:t>
            </a:r>
            <a:endParaRPr lang="en-US" altLang="zh-CN" sz="2000" b="1"/>
          </a:p>
        </p:txBody>
      </p:sp>
      <p:sp>
        <p:nvSpPr>
          <p:cNvPr id="20" name="文本框 19"/>
          <p:cNvSpPr txBox="1"/>
          <p:nvPr/>
        </p:nvSpPr>
        <p:spPr>
          <a:xfrm>
            <a:off x="2109470" y="4921885"/>
            <a:ext cx="23075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four kniv</a:t>
            </a:r>
            <a:r>
              <a:rPr lang="en-US" altLang="zh-CN" sz="2000" b="1">
                <a:solidFill>
                  <a:srgbClr val="FF0000"/>
                </a:solidFill>
              </a:rPr>
              <a:t>es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2050" name=" 2050"/>
          <p:cNvSpPr/>
          <p:nvPr/>
        </p:nvSpPr>
        <p:spPr bwMode="auto">
          <a:xfrm rot="10800000" flipH="1">
            <a:off x="3481705" y="1064895"/>
            <a:ext cx="249555" cy="1358265"/>
          </a:xfrm>
          <a:custGeom>
            <a:gdLst>
              <a:gd name="T0" fmla="*/ 2147483646 w 41"/>
              <a:gd name="T1" fmla="*/ 2147483646 h 281"/>
              <a:gd name="T2" fmla="*/ 2147483646 w 41"/>
              <a:gd name="T3" fmla="*/ 2147483646 h 281"/>
              <a:gd name="T4" fmla="*/ 0 w 41"/>
              <a:gd name="T5" fmla="*/ 0 h 281"/>
              <a:gd name="T6" fmla="*/ 2147483646 w 41"/>
              <a:gd name="T7" fmla="*/ 2147483646 h 281"/>
              <a:gd name="T8" fmla="*/ 2147483646 w 41"/>
              <a:gd name="T9" fmla="*/ 2147483646 h 281"/>
              <a:gd name="T10" fmla="*/ 2147483646 w 41"/>
              <a:gd name="T11" fmla="*/ 2147483646 h 281"/>
              <a:gd name="T12" fmla="*/ 2147483646 w 41"/>
              <a:gd name="T13" fmla="*/ 2147483646 h 281"/>
              <a:gd name="T14" fmla="*/ 2147483646 w 41"/>
              <a:gd name="T15" fmla="*/ 2147483646 h 281"/>
              <a:gd name="T16" fmla="*/ 2147483646 w 41"/>
              <a:gd name="T17" fmla="*/ 2147483646 h 281"/>
              <a:gd name="T18" fmla="*/ 2147483646 w 41"/>
              <a:gd name="T19" fmla="*/ 2147483646 h 281"/>
              <a:gd name="T20" fmla="*/ 2147483646 w 41"/>
              <a:gd name="T21" fmla="*/ 2147483646 h 281"/>
              <a:gd name="T22" fmla="*/ 2147483646 w 41"/>
              <a:gd name="T23" fmla="*/ 2147483646 h 281"/>
              <a:gd name="T24" fmla="*/ 2147483646 w 41"/>
              <a:gd name="T25" fmla="*/ 2147483646 h 281"/>
              <a:gd name="T26" fmla="*/ 0 w 41"/>
              <a:gd name="T27" fmla="*/ 2147483646 h 281"/>
              <a:gd name="T28" fmla="*/ 2147483646 w 41"/>
              <a:gd name="T29" fmla="*/ 2147483646 h 281"/>
              <a:gd name="T30" fmla="*/ 2147483646 w 41"/>
              <a:gd name="T31" fmla="*/ 2147483646 h 281"/>
              <a:gd name="T32" fmla="*/ 2147483646 w 41"/>
              <a:gd name="T33" fmla="*/ 2147483646 h 281"/>
              <a:gd name="T34" fmla="*/ 2147483646 w 41"/>
              <a:gd name="T35" fmla="*/ 2147483646 h 281"/>
              <a:gd name="T36" fmla="*/ 2147483646 w 41"/>
              <a:gd name="T37" fmla="*/ 2147483646 h 281"/>
              <a:gd name="T38" fmla="*/ 2147483646 w 41"/>
              <a:gd name="T39" fmla="*/ 2147483646 h 281"/>
              <a:gd name="T40" fmla="*/ 2147483646 w 41"/>
              <a:gd name="T41" fmla="*/ 2147483646 h 281"/>
              <a:gd name="T42" fmla="*/ 2147483646 w 41"/>
              <a:gd name="T43" fmla="*/ 2147483646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1" h="281">
                <a:moveTo>
                  <a:pt x="15" y="41"/>
                </a:moveTo>
                <a:cubicBezTo>
                  <a:pt x="15" y="29"/>
                  <a:pt x="13" y="19"/>
                  <a:pt x="11" y="13"/>
                </a:cubicBezTo>
                <a:cubicBezTo>
                  <a:pt x="9" y="7"/>
                  <a:pt x="5" y="2"/>
                  <a:pt x="0" y="0"/>
                </a:cubicBezTo>
                <a:cubicBezTo>
                  <a:pt x="10" y="0"/>
                  <a:pt x="17" y="3"/>
                  <a:pt x="21" y="9"/>
                </a:cubicBezTo>
                <a:cubicBezTo>
                  <a:pt x="25" y="14"/>
                  <a:pt x="27" y="27"/>
                  <a:pt x="27" y="45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7" y="114"/>
                  <a:pt x="28" y="122"/>
                  <a:pt x="30" y="128"/>
                </a:cubicBezTo>
                <a:cubicBezTo>
                  <a:pt x="32" y="134"/>
                  <a:pt x="35" y="138"/>
                  <a:pt x="41" y="141"/>
                </a:cubicBezTo>
                <a:cubicBezTo>
                  <a:pt x="35" y="143"/>
                  <a:pt x="31" y="147"/>
                  <a:pt x="30" y="153"/>
                </a:cubicBezTo>
                <a:cubicBezTo>
                  <a:pt x="28" y="158"/>
                  <a:pt x="27" y="167"/>
                  <a:pt x="27" y="179"/>
                </a:cubicBezTo>
                <a:cubicBezTo>
                  <a:pt x="27" y="232"/>
                  <a:pt x="27" y="232"/>
                  <a:pt x="27" y="232"/>
                </a:cubicBezTo>
                <a:cubicBezTo>
                  <a:pt x="27" y="245"/>
                  <a:pt x="26" y="255"/>
                  <a:pt x="25" y="262"/>
                </a:cubicBezTo>
                <a:cubicBezTo>
                  <a:pt x="23" y="269"/>
                  <a:pt x="20" y="274"/>
                  <a:pt x="16" y="277"/>
                </a:cubicBezTo>
                <a:cubicBezTo>
                  <a:pt x="12" y="279"/>
                  <a:pt x="7" y="281"/>
                  <a:pt x="0" y="281"/>
                </a:cubicBezTo>
                <a:cubicBezTo>
                  <a:pt x="5" y="279"/>
                  <a:pt x="9" y="274"/>
                  <a:pt x="11" y="268"/>
                </a:cubicBezTo>
                <a:cubicBezTo>
                  <a:pt x="13" y="261"/>
                  <a:pt x="15" y="252"/>
                  <a:pt x="15" y="240"/>
                </a:cubicBezTo>
                <a:cubicBezTo>
                  <a:pt x="15" y="186"/>
                  <a:pt x="15" y="186"/>
                  <a:pt x="15" y="186"/>
                </a:cubicBezTo>
                <a:cubicBezTo>
                  <a:pt x="15" y="172"/>
                  <a:pt x="15" y="162"/>
                  <a:pt x="17" y="155"/>
                </a:cubicBezTo>
                <a:cubicBezTo>
                  <a:pt x="19" y="148"/>
                  <a:pt x="23" y="144"/>
                  <a:pt x="29" y="141"/>
                </a:cubicBezTo>
                <a:cubicBezTo>
                  <a:pt x="23" y="138"/>
                  <a:pt x="19" y="133"/>
                  <a:pt x="17" y="127"/>
                </a:cubicBezTo>
                <a:cubicBezTo>
                  <a:pt x="15" y="121"/>
                  <a:pt x="15" y="111"/>
                  <a:pt x="15" y="98"/>
                </a:cubicBezTo>
                <a:lnTo>
                  <a:pt x="15" y="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171315" y="1517015"/>
            <a:ext cx="3217545" cy="42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rgbClr val="FF0000"/>
                </a:solidFill>
              </a:rPr>
              <a:t>一般情况下直接</a:t>
            </a:r>
            <a:r>
              <a:rPr lang="en-US" altLang="zh-CN" sz="2000" b="1">
                <a:solidFill>
                  <a:srgbClr val="FF0000"/>
                </a:solidFill>
              </a:rPr>
              <a:t>+S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50105" y="3070225"/>
            <a:ext cx="3902710" cy="42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rgbClr val="FF0000"/>
                </a:solidFill>
                <a:sym typeface="+mn-ea"/>
              </a:rPr>
              <a:t>以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2" charset="0"/>
                <a:sym typeface="+mn-ea"/>
              </a:rPr>
              <a:t>-s,-sh, -ch, -x, 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结尾的名词</a:t>
            </a:r>
            <a:r>
              <a:rPr lang="en-US" altLang="zh-CN" sz="2000" b="1">
                <a:solidFill>
                  <a:srgbClr val="FF0000"/>
                </a:solidFill>
              </a:rPr>
              <a:t>+es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23" name=" 2050"/>
          <p:cNvSpPr/>
          <p:nvPr/>
        </p:nvSpPr>
        <p:spPr bwMode="auto">
          <a:xfrm rot="10800000" flipH="1">
            <a:off x="4158615" y="2750185"/>
            <a:ext cx="249555" cy="1266825"/>
          </a:xfrm>
          <a:custGeom>
            <a:gdLst>
              <a:gd name="T0" fmla="*/ 2147483646 w 41"/>
              <a:gd name="T1" fmla="*/ 2147483646 h 281"/>
              <a:gd name="T2" fmla="*/ 2147483646 w 41"/>
              <a:gd name="T3" fmla="*/ 2147483646 h 281"/>
              <a:gd name="T4" fmla="*/ 0 w 41"/>
              <a:gd name="T5" fmla="*/ 0 h 281"/>
              <a:gd name="T6" fmla="*/ 2147483646 w 41"/>
              <a:gd name="T7" fmla="*/ 2147483646 h 281"/>
              <a:gd name="T8" fmla="*/ 2147483646 w 41"/>
              <a:gd name="T9" fmla="*/ 2147483646 h 281"/>
              <a:gd name="T10" fmla="*/ 2147483646 w 41"/>
              <a:gd name="T11" fmla="*/ 2147483646 h 281"/>
              <a:gd name="T12" fmla="*/ 2147483646 w 41"/>
              <a:gd name="T13" fmla="*/ 2147483646 h 281"/>
              <a:gd name="T14" fmla="*/ 2147483646 w 41"/>
              <a:gd name="T15" fmla="*/ 2147483646 h 281"/>
              <a:gd name="T16" fmla="*/ 2147483646 w 41"/>
              <a:gd name="T17" fmla="*/ 2147483646 h 281"/>
              <a:gd name="T18" fmla="*/ 2147483646 w 41"/>
              <a:gd name="T19" fmla="*/ 2147483646 h 281"/>
              <a:gd name="T20" fmla="*/ 2147483646 w 41"/>
              <a:gd name="T21" fmla="*/ 2147483646 h 281"/>
              <a:gd name="T22" fmla="*/ 2147483646 w 41"/>
              <a:gd name="T23" fmla="*/ 2147483646 h 281"/>
              <a:gd name="T24" fmla="*/ 2147483646 w 41"/>
              <a:gd name="T25" fmla="*/ 2147483646 h 281"/>
              <a:gd name="T26" fmla="*/ 0 w 41"/>
              <a:gd name="T27" fmla="*/ 2147483646 h 281"/>
              <a:gd name="T28" fmla="*/ 2147483646 w 41"/>
              <a:gd name="T29" fmla="*/ 2147483646 h 281"/>
              <a:gd name="T30" fmla="*/ 2147483646 w 41"/>
              <a:gd name="T31" fmla="*/ 2147483646 h 281"/>
              <a:gd name="T32" fmla="*/ 2147483646 w 41"/>
              <a:gd name="T33" fmla="*/ 2147483646 h 281"/>
              <a:gd name="T34" fmla="*/ 2147483646 w 41"/>
              <a:gd name="T35" fmla="*/ 2147483646 h 281"/>
              <a:gd name="T36" fmla="*/ 2147483646 w 41"/>
              <a:gd name="T37" fmla="*/ 2147483646 h 281"/>
              <a:gd name="T38" fmla="*/ 2147483646 w 41"/>
              <a:gd name="T39" fmla="*/ 2147483646 h 281"/>
              <a:gd name="T40" fmla="*/ 2147483646 w 41"/>
              <a:gd name="T41" fmla="*/ 2147483646 h 281"/>
              <a:gd name="T42" fmla="*/ 2147483646 w 41"/>
              <a:gd name="T43" fmla="*/ 2147483646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1" h="281">
                <a:moveTo>
                  <a:pt x="15" y="41"/>
                </a:moveTo>
                <a:cubicBezTo>
                  <a:pt x="15" y="29"/>
                  <a:pt x="13" y="19"/>
                  <a:pt x="11" y="13"/>
                </a:cubicBezTo>
                <a:cubicBezTo>
                  <a:pt x="9" y="7"/>
                  <a:pt x="5" y="2"/>
                  <a:pt x="0" y="0"/>
                </a:cubicBezTo>
                <a:cubicBezTo>
                  <a:pt x="10" y="0"/>
                  <a:pt x="17" y="3"/>
                  <a:pt x="21" y="9"/>
                </a:cubicBezTo>
                <a:cubicBezTo>
                  <a:pt x="25" y="14"/>
                  <a:pt x="27" y="27"/>
                  <a:pt x="27" y="45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7" y="114"/>
                  <a:pt x="28" y="122"/>
                  <a:pt x="30" y="128"/>
                </a:cubicBezTo>
                <a:cubicBezTo>
                  <a:pt x="32" y="134"/>
                  <a:pt x="35" y="138"/>
                  <a:pt x="41" y="141"/>
                </a:cubicBezTo>
                <a:cubicBezTo>
                  <a:pt x="35" y="143"/>
                  <a:pt x="31" y="147"/>
                  <a:pt x="30" y="153"/>
                </a:cubicBezTo>
                <a:cubicBezTo>
                  <a:pt x="28" y="158"/>
                  <a:pt x="27" y="167"/>
                  <a:pt x="27" y="179"/>
                </a:cubicBezTo>
                <a:cubicBezTo>
                  <a:pt x="27" y="232"/>
                  <a:pt x="27" y="232"/>
                  <a:pt x="27" y="232"/>
                </a:cubicBezTo>
                <a:cubicBezTo>
                  <a:pt x="27" y="245"/>
                  <a:pt x="26" y="255"/>
                  <a:pt x="25" y="262"/>
                </a:cubicBezTo>
                <a:cubicBezTo>
                  <a:pt x="23" y="269"/>
                  <a:pt x="20" y="274"/>
                  <a:pt x="16" y="277"/>
                </a:cubicBezTo>
                <a:cubicBezTo>
                  <a:pt x="12" y="279"/>
                  <a:pt x="7" y="281"/>
                  <a:pt x="0" y="281"/>
                </a:cubicBezTo>
                <a:cubicBezTo>
                  <a:pt x="5" y="279"/>
                  <a:pt x="9" y="274"/>
                  <a:pt x="11" y="268"/>
                </a:cubicBezTo>
                <a:cubicBezTo>
                  <a:pt x="13" y="261"/>
                  <a:pt x="15" y="252"/>
                  <a:pt x="15" y="240"/>
                </a:cubicBezTo>
                <a:cubicBezTo>
                  <a:pt x="15" y="186"/>
                  <a:pt x="15" y="186"/>
                  <a:pt x="15" y="186"/>
                </a:cubicBezTo>
                <a:cubicBezTo>
                  <a:pt x="15" y="172"/>
                  <a:pt x="15" y="162"/>
                  <a:pt x="17" y="155"/>
                </a:cubicBezTo>
                <a:cubicBezTo>
                  <a:pt x="19" y="148"/>
                  <a:pt x="23" y="144"/>
                  <a:pt x="29" y="141"/>
                </a:cubicBezTo>
                <a:cubicBezTo>
                  <a:pt x="23" y="138"/>
                  <a:pt x="19" y="133"/>
                  <a:pt x="17" y="127"/>
                </a:cubicBezTo>
                <a:cubicBezTo>
                  <a:pt x="15" y="121"/>
                  <a:pt x="15" y="111"/>
                  <a:pt x="15" y="98"/>
                </a:cubicBezTo>
                <a:lnTo>
                  <a:pt x="15" y="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4741545" y="4319905"/>
            <a:ext cx="3217545" cy="725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sz="2000" b="1">
                <a:solidFill>
                  <a:srgbClr val="FF0000"/>
                </a:solidFill>
                <a:sym typeface="+mn-ea"/>
              </a:rPr>
              <a:t>以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f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和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fe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结尾的大多数名词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,f,fe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改为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v+es</a:t>
            </a:r>
            <a:endParaRPr lang="en-US" altLang="zh-CN" sz="2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964690" y="5673725"/>
            <a:ext cx="15170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country</a:t>
            </a:r>
            <a:endParaRPr lang="en-US" altLang="zh-CN" sz="2000" b="1"/>
          </a:p>
        </p:txBody>
      </p:sp>
      <p:sp>
        <p:nvSpPr>
          <p:cNvPr id="26" name="文本框 25"/>
          <p:cNvSpPr txBox="1"/>
          <p:nvPr/>
        </p:nvSpPr>
        <p:spPr>
          <a:xfrm>
            <a:off x="3364865" y="5673725"/>
            <a:ext cx="1517015" cy="398780"/>
          </a:xfrm>
          <a:prstGeom prst="rect">
            <a:avLst/>
          </a:prstGeom>
          <a:noFill/>
          <a:ln>
            <a:solidFill>
              <a:srgbClr val="FDFDFD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countr</a:t>
            </a:r>
            <a:r>
              <a:rPr lang="en-US" altLang="zh-CN" sz="2000" b="1">
                <a:solidFill>
                  <a:srgbClr val="FF0000"/>
                </a:solidFill>
              </a:rPr>
              <a:t>ies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27" name=" 141"/>
          <p:cNvSpPr/>
          <p:nvPr/>
        </p:nvSpPr>
        <p:spPr>
          <a:xfrm>
            <a:off x="4649470" y="5801995"/>
            <a:ext cx="910590" cy="132080"/>
          </a:xfrm>
          <a:custGeom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560060" y="5505450"/>
            <a:ext cx="3217545" cy="725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sz="2000" b="1">
                <a:solidFill>
                  <a:srgbClr val="FF0000"/>
                </a:solidFill>
                <a:sym typeface="+mn-ea"/>
              </a:rPr>
              <a:t>以辅音字母加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y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结尾的名词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,y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改为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i+es</a:t>
            </a:r>
            <a:endParaRPr lang="en-US" altLang="zh-CN" sz="2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9" name=" 2050"/>
          <p:cNvSpPr/>
          <p:nvPr/>
        </p:nvSpPr>
        <p:spPr bwMode="auto">
          <a:xfrm rot="10800000" flipH="1">
            <a:off x="4171315" y="4183380"/>
            <a:ext cx="275590" cy="1218565"/>
          </a:xfrm>
          <a:custGeom>
            <a:gdLst>
              <a:gd name="T0" fmla="*/ 2147483646 w 41"/>
              <a:gd name="T1" fmla="*/ 2147483646 h 281"/>
              <a:gd name="T2" fmla="*/ 2147483646 w 41"/>
              <a:gd name="T3" fmla="*/ 2147483646 h 281"/>
              <a:gd name="T4" fmla="*/ 0 w 41"/>
              <a:gd name="T5" fmla="*/ 0 h 281"/>
              <a:gd name="T6" fmla="*/ 2147483646 w 41"/>
              <a:gd name="T7" fmla="*/ 2147483646 h 281"/>
              <a:gd name="T8" fmla="*/ 2147483646 w 41"/>
              <a:gd name="T9" fmla="*/ 2147483646 h 281"/>
              <a:gd name="T10" fmla="*/ 2147483646 w 41"/>
              <a:gd name="T11" fmla="*/ 2147483646 h 281"/>
              <a:gd name="T12" fmla="*/ 2147483646 w 41"/>
              <a:gd name="T13" fmla="*/ 2147483646 h 281"/>
              <a:gd name="T14" fmla="*/ 2147483646 w 41"/>
              <a:gd name="T15" fmla="*/ 2147483646 h 281"/>
              <a:gd name="T16" fmla="*/ 2147483646 w 41"/>
              <a:gd name="T17" fmla="*/ 2147483646 h 281"/>
              <a:gd name="T18" fmla="*/ 2147483646 w 41"/>
              <a:gd name="T19" fmla="*/ 2147483646 h 281"/>
              <a:gd name="T20" fmla="*/ 2147483646 w 41"/>
              <a:gd name="T21" fmla="*/ 2147483646 h 281"/>
              <a:gd name="T22" fmla="*/ 2147483646 w 41"/>
              <a:gd name="T23" fmla="*/ 2147483646 h 281"/>
              <a:gd name="T24" fmla="*/ 2147483646 w 41"/>
              <a:gd name="T25" fmla="*/ 2147483646 h 281"/>
              <a:gd name="T26" fmla="*/ 0 w 41"/>
              <a:gd name="T27" fmla="*/ 2147483646 h 281"/>
              <a:gd name="T28" fmla="*/ 2147483646 w 41"/>
              <a:gd name="T29" fmla="*/ 2147483646 h 281"/>
              <a:gd name="T30" fmla="*/ 2147483646 w 41"/>
              <a:gd name="T31" fmla="*/ 2147483646 h 281"/>
              <a:gd name="T32" fmla="*/ 2147483646 w 41"/>
              <a:gd name="T33" fmla="*/ 2147483646 h 281"/>
              <a:gd name="T34" fmla="*/ 2147483646 w 41"/>
              <a:gd name="T35" fmla="*/ 2147483646 h 281"/>
              <a:gd name="T36" fmla="*/ 2147483646 w 41"/>
              <a:gd name="T37" fmla="*/ 2147483646 h 281"/>
              <a:gd name="T38" fmla="*/ 2147483646 w 41"/>
              <a:gd name="T39" fmla="*/ 2147483646 h 281"/>
              <a:gd name="T40" fmla="*/ 2147483646 w 41"/>
              <a:gd name="T41" fmla="*/ 2147483646 h 281"/>
              <a:gd name="T42" fmla="*/ 2147483646 w 41"/>
              <a:gd name="T43" fmla="*/ 2147483646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1" h="281">
                <a:moveTo>
                  <a:pt x="15" y="41"/>
                </a:moveTo>
                <a:cubicBezTo>
                  <a:pt x="15" y="29"/>
                  <a:pt x="13" y="19"/>
                  <a:pt x="11" y="13"/>
                </a:cubicBezTo>
                <a:cubicBezTo>
                  <a:pt x="9" y="7"/>
                  <a:pt x="5" y="2"/>
                  <a:pt x="0" y="0"/>
                </a:cubicBezTo>
                <a:cubicBezTo>
                  <a:pt x="10" y="0"/>
                  <a:pt x="17" y="3"/>
                  <a:pt x="21" y="9"/>
                </a:cubicBezTo>
                <a:cubicBezTo>
                  <a:pt x="25" y="14"/>
                  <a:pt x="27" y="27"/>
                  <a:pt x="27" y="45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7" y="114"/>
                  <a:pt x="28" y="122"/>
                  <a:pt x="30" y="128"/>
                </a:cubicBezTo>
                <a:cubicBezTo>
                  <a:pt x="32" y="134"/>
                  <a:pt x="35" y="138"/>
                  <a:pt x="41" y="141"/>
                </a:cubicBezTo>
                <a:cubicBezTo>
                  <a:pt x="35" y="143"/>
                  <a:pt x="31" y="147"/>
                  <a:pt x="30" y="153"/>
                </a:cubicBezTo>
                <a:cubicBezTo>
                  <a:pt x="28" y="158"/>
                  <a:pt x="27" y="167"/>
                  <a:pt x="27" y="179"/>
                </a:cubicBezTo>
                <a:cubicBezTo>
                  <a:pt x="27" y="232"/>
                  <a:pt x="27" y="232"/>
                  <a:pt x="27" y="232"/>
                </a:cubicBezTo>
                <a:cubicBezTo>
                  <a:pt x="27" y="245"/>
                  <a:pt x="26" y="255"/>
                  <a:pt x="25" y="262"/>
                </a:cubicBezTo>
                <a:cubicBezTo>
                  <a:pt x="23" y="269"/>
                  <a:pt x="20" y="274"/>
                  <a:pt x="16" y="277"/>
                </a:cubicBezTo>
                <a:cubicBezTo>
                  <a:pt x="12" y="279"/>
                  <a:pt x="7" y="281"/>
                  <a:pt x="0" y="281"/>
                </a:cubicBezTo>
                <a:cubicBezTo>
                  <a:pt x="5" y="279"/>
                  <a:pt x="9" y="274"/>
                  <a:pt x="11" y="268"/>
                </a:cubicBezTo>
                <a:cubicBezTo>
                  <a:pt x="13" y="261"/>
                  <a:pt x="15" y="252"/>
                  <a:pt x="15" y="240"/>
                </a:cubicBezTo>
                <a:cubicBezTo>
                  <a:pt x="15" y="186"/>
                  <a:pt x="15" y="186"/>
                  <a:pt x="15" y="186"/>
                </a:cubicBezTo>
                <a:cubicBezTo>
                  <a:pt x="15" y="172"/>
                  <a:pt x="15" y="162"/>
                  <a:pt x="17" y="155"/>
                </a:cubicBezTo>
                <a:cubicBezTo>
                  <a:pt x="19" y="148"/>
                  <a:pt x="23" y="144"/>
                  <a:pt x="29" y="141"/>
                </a:cubicBezTo>
                <a:cubicBezTo>
                  <a:pt x="23" y="138"/>
                  <a:pt x="19" y="133"/>
                  <a:pt x="17" y="127"/>
                </a:cubicBezTo>
                <a:cubicBezTo>
                  <a:pt x="15" y="121"/>
                  <a:pt x="15" y="111"/>
                  <a:pt x="15" y="98"/>
                </a:cubicBezTo>
                <a:lnTo>
                  <a:pt x="15" y="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2395220" y="52705"/>
            <a:ext cx="4826635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>
                <a:solidFill>
                  <a:srgbClr val="FF0000"/>
                </a:solidFill>
              </a:rPr>
              <a:t>读；翻译；特点；导出单复数</a:t>
            </a:r>
            <a:endParaRPr lang="zh-CN" altLang="en-US" sz="12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0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" grpId="0"/>
      <p:bldP spid="3" grpId="0"/>
      <p:bldP spid="4" grpId="0"/>
      <p:bldP spid="205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文本框 10241"/>
          <p:cNvSpPr txBox="1"/>
          <p:nvPr/>
        </p:nvSpPr>
        <p:spPr>
          <a:xfrm>
            <a:off x="1835150" y="0"/>
            <a:ext cx="41052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50000"/>
              </a:spcBef>
            </a:pPr>
            <a:r>
              <a:rPr lang="zh-CN" altLang="en-US" sz="2800" b="1">
                <a:solidFill>
                  <a:schemeClr val="tx2"/>
                </a:solidFill>
                <a:latin typeface="Comic Sans MS" panose="030f0702030302020204" pitchFamily="2" charset="0"/>
                <a:ea typeface="宋体" panose="02010600030101010101" pitchFamily="2" charset="-122"/>
              </a:rPr>
              <a:t>名词复数形式的构成</a:t>
            </a:r>
            <a:endParaRPr lang="zh-CN" altLang="en-US" sz="2800" b="1">
              <a:solidFill>
                <a:schemeClr val="tx2"/>
              </a:solidFill>
              <a:latin typeface="Comic Sans MS" panose="030f0702030302020204" pitchFamily="2" charset="0"/>
              <a:ea typeface="宋体" panose="02010600030101010101" pitchFamily="2" charset="-122"/>
            </a:endParaRPr>
          </a:p>
        </p:txBody>
      </p:sp>
      <p:graphicFrame>
        <p:nvGraphicFramePr>
          <p:cNvPr id="10243" name="表格 10242"/>
          <p:cNvGraphicFramePr>
            <a:graphicFrameLocks noGrp="1"/>
          </p:cNvGraphicFramePr>
          <p:nvPr/>
        </p:nvGraphicFramePr>
        <p:xfrm>
          <a:off x="1199515" y="519430"/>
          <a:ext cx="7223125" cy="5409565"/>
        </p:xfrm>
        <a:graphic>
          <a:graphicData uri="http://schemas.openxmlformats.org/drawingml/2006/table">
            <a:tbl>
              <a:tblPr/>
              <a:tblGrid>
                <a:gridCol w="2315210"/>
                <a:gridCol w="1818640"/>
                <a:gridCol w="3089275"/>
              </a:tblGrid>
              <a:tr h="494030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形式</a:t>
                      </a:r>
                      <a:endParaRPr lang="zh-CN" altLang="en-US" sz="2000" b="1"/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变化规则</a:t>
                      </a:r>
                      <a:endParaRPr lang="zh-CN" altLang="en-US" sz="2000" b="1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/>
                        <a:t>例词</a:t>
                      </a:r>
                      <a:endParaRPr lang="zh-CN" altLang="en-US" sz="2000" b="1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1070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b="1"/>
                        <a:t>一般情况</a:t>
                      </a:r>
                      <a:endParaRPr lang="zh-CN" altLang="en-US" sz="18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>
                        <a:latin typeface="Times New Roman" panose="02020603050405020304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605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>
                        <a:latin typeface="Times New Roman" panose="02020603050405020304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3625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8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>
                        <a:latin typeface="Times New Roman" panose="02020603050405020304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6915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800" b="1">
                        <a:latin typeface="Times New Roman" panose="02020603050405020304" pitchFamily="2" charset="0"/>
                      </a:endParaRPr>
                    </a:p>
                    <a:p>
                      <a:pPr marL="0" lvl="0" indent="0">
                        <a:buNone/>
                      </a:pPr>
                      <a:endParaRPr lang="zh-CN" altLang="en-US" sz="1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1990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800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2330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omic Sans MS" panose="030f070203030202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>
                        <a:defRPr sz="2400" kern="1200"/>
                      </a:lvl2pPr>
                      <a:lvl3pPr marL="1143000" lvl="2" indent="-228600" algn="l">
                        <a:defRPr sz="2000" kern="1200"/>
                      </a:lvl3pPr>
                      <a:lvl4pPr marL="1600200" lvl="3" indent="-228600" algn="l">
                        <a:defRPr sz="1800" kern="1200"/>
                      </a:lvl4pPr>
                      <a:lvl5pPr marL="2057400" lvl="4" indent="-228600" algn="l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5503545" y="1050290"/>
            <a:ext cx="2571750" cy="93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altLang="zh-CN" b="1">
                <a:sym typeface="+mn-ea"/>
              </a:rPr>
              <a:t>book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s</a:t>
            </a:r>
            <a:r>
              <a:rPr lang="en-US" altLang="zh-CN" b="1">
                <a:sym typeface="+mn-ea"/>
              </a:rPr>
              <a:t>, cup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s</a:t>
            </a:r>
            <a:r>
              <a:rPr lang="en-US" altLang="zh-CN" b="1">
                <a:sym typeface="+mn-ea"/>
              </a:rPr>
              <a:t>, cat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s</a:t>
            </a:r>
            <a:endParaRPr lang="en-US" altLang="zh-CN" b="1">
              <a:solidFill>
                <a:srgbClr val="FF0000"/>
              </a:solidFill>
              <a:sym typeface="+mn-ea"/>
            </a:endParaRPr>
          </a:p>
          <a:p>
            <a:pPr marL="0" lvl="0" indent="0">
              <a:buNone/>
            </a:pPr>
            <a:r>
              <a:rPr lang="en-US" altLang="zh-CN" b="1">
                <a:sym typeface="+mn-ea"/>
              </a:rPr>
              <a:t>dog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s</a:t>
            </a:r>
            <a:r>
              <a:rPr lang="en-US" altLang="zh-CN" b="1">
                <a:sym typeface="+mn-ea"/>
              </a:rPr>
              <a:t>, bird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s</a:t>
            </a:r>
            <a:r>
              <a:rPr lang="en-US" altLang="zh-CN" b="1">
                <a:sym typeface="+mn-ea"/>
              </a:rPr>
              <a:t>, arm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s</a:t>
            </a:r>
            <a:endParaRPr lang="en-US" altLang="zh-CN" b="1">
              <a:solidFill>
                <a:srgbClr val="FF0000"/>
              </a:solidFill>
              <a:sym typeface="+mn-ea"/>
            </a:endParaRPr>
          </a:p>
          <a:p>
            <a:pPr marL="0" lvl="0" indent="0">
              <a:buNone/>
            </a:pPr>
            <a:r>
              <a:rPr lang="en-US" altLang="zh-CN" b="1">
                <a:sym typeface="+mn-ea"/>
              </a:rPr>
              <a:t>day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s</a:t>
            </a:r>
            <a:r>
              <a:rPr lang="en-US" altLang="zh-CN" b="1">
                <a:sym typeface="+mn-ea"/>
              </a:rPr>
              <a:t>, player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s</a:t>
            </a:r>
            <a:endParaRPr lang="en-US" altLang="zh-CN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39870" y="1308100"/>
            <a:ext cx="1081405" cy="42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  <a:sym typeface="+mn-ea"/>
              </a:rPr>
              <a:t>+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2" charset="0"/>
                <a:sym typeface="+mn-ea"/>
              </a:rPr>
              <a:t>s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2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21325" y="1986915"/>
            <a:ext cx="2901315" cy="66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ym typeface="+mn-ea"/>
              </a:rPr>
              <a:t>bus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es</a:t>
            </a:r>
            <a:r>
              <a:rPr lang="en-US" altLang="zh-CN" b="1">
                <a:sym typeface="+mn-ea"/>
              </a:rPr>
              <a:t>, brush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es</a:t>
            </a:r>
            <a:r>
              <a:rPr lang="en-US" altLang="zh-CN" b="1">
                <a:sym typeface="+mn-ea"/>
              </a:rPr>
              <a:t>, box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es</a:t>
            </a:r>
            <a:r>
              <a:rPr lang="en-US" altLang="zh-CN" b="1">
                <a:sym typeface="+mn-ea"/>
              </a:rPr>
              <a:t>, watch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es</a:t>
            </a:r>
            <a:r>
              <a:rPr lang="en-US" altLang="zh-CN" b="1">
                <a:sym typeface="+mn-ea"/>
              </a:rPr>
              <a:t>,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072255" y="1986915"/>
            <a:ext cx="85725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2" charset="0"/>
                <a:sym typeface="+mn-ea"/>
              </a:rPr>
              <a:t>+es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2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93190" y="1986915"/>
            <a:ext cx="199136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ym typeface="+mn-ea"/>
              </a:rPr>
              <a:t>以</a:t>
            </a:r>
            <a:r>
              <a:rPr lang="en-US" altLang="zh-CN" b="1">
                <a:latin typeface="Times New Roman" panose="02020603050405020304" pitchFamily="2" charset="0"/>
                <a:sym typeface="+mn-ea"/>
              </a:rPr>
              <a:t>-s,-sh, -ch, -x, </a:t>
            </a:r>
            <a:r>
              <a:rPr lang="zh-CN" altLang="en-US" b="1">
                <a:sym typeface="+mn-ea"/>
              </a:rPr>
              <a:t>结尾的名词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358130" y="2764155"/>
            <a:ext cx="2888615" cy="66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ym typeface="+mn-ea"/>
              </a:rPr>
              <a:t>tomato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es</a:t>
            </a:r>
            <a:r>
              <a:rPr lang="zh-CN" altLang="en-US" b="1">
                <a:sym typeface="+mn-ea"/>
              </a:rPr>
              <a:t>, potato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es</a:t>
            </a:r>
            <a:r>
              <a:rPr lang="zh-CN" altLang="en-US" b="1">
                <a:sym typeface="+mn-ea"/>
              </a:rPr>
              <a:t>,hero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es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490210" y="3783965"/>
            <a:ext cx="2914650" cy="38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ym typeface="+mn-ea"/>
              </a:rPr>
              <a:t>radio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s</a:t>
            </a:r>
            <a:r>
              <a:rPr lang="zh-CN" altLang="en-US" b="1">
                <a:sym typeface="+mn-ea"/>
              </a:rPr>
              <a:t>, piano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s</a:t>
            </a:r>
            <a:r>
              <a:rPr lang="zh-CN" altLang="en-US" b="1">
                <a:sym typeface="+mn-ea"/>
              </a:rPr>
              <a:t>,photo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s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039870" y="2912110"/>
            <a:ext cx="86995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pitchFamily="2" charset="0"/>
                <a:sym typeface="+mn-ea"/>
              </a:rPr>
              <a:t>+es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2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72255" y="3864610"/>
            <a:ext cx="1094105" cy="38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+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2" charset="0"/>
                <a:sym typeface="+mn-ea"/>
              </a:rPr>
              <a:t>s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2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99515" y="2626995"/>
            <a:ext cx="2189480" cy="93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ym typeface="+mn-ea"/>
              </a:rPr>
              <a:t>大多数以-o结尾的</a:t>
            </a:r>
            <a:r>
              <a:rPr lang="en-US" altLang="zh-CN" b="1"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黑人</a:t>
            </a:r>
            <a:r>
              <a:rPr lang="zh-CN" altLang="en-US" b="1">
                <a:sym typeface="+mn-ea"/>
              </a:rPr>
              <a:t>，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英雄</a:t>
            </a:r>
            <a:r>
              <a:rPr lang="en-US" altLang="zh-CN" b="1">
                <a:sym typeface="+mn-ea"/>
              </a:rPr>
              <a:t>”</a:t>
            </a:r>
            <a:r>
              <a:rPr lang="zh-CN" altLang="en-US" b="1">
                <a:sym typeface="+mn-ea"/>
              </a:rPr>
              <a:t>爱吃</a:t>
            </a:r>
            <a:r>
              <a:rPr lang="en-US" altLang="zh-CN" b="1"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土豆西红柿</a:t>
            </a:r>
            <a:r>
              <a:rPr lang="zh-CN" altLang="en-US" b="1">
                <a:sym typeface="+mn-ea"/>
              </a:rPr>
              <a:t>和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芒果</a:t>
            </a:r>
            <a:r>
              <a:rPr lang="en-US" altLang="zh-CN" b="1">
                <a:sym typeface="+mn-ea"/>
              </a:rPr>
              <a:t>”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294130" y="3783965"/>
            <a:ext cx="2188845" cy="38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ym typeface="+mn-ea"/>
              </a:rPr>
              <a:t>其他以o结尾的名词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437505" y="4417695"/>
            <a:ext cx="2861945" cy="66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ym typeface="+mn-ea"/>
              </a:rPr>
              <a:t>stor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ies</a:t>
            </a:r>
            <a:r>
              <a:rPr lang="en-US" altLang="zh-CN" b="1">
                <a:sym typeface="+mn-ea"/>
              </a:rPr>
              <a:t>, famil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ies</a:t>
            </a:r>
            <a:r>
              <a:rPr lang="en-US" altLang="zh-CN" b="1">
                <a:sym typeface="+mn-ea"/>
              </a:rPr>
              <a:t>, bab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ies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270000" y="4457065"/>
            <a:ext cx="2215515" cy="66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ym typeface="+mn-ea"/>
              </a:rPr>
              <a:t>以辅音字母加</a:t>
            </a:r>
            <a:r>
              <a:rPr lang="en-US" altLang="zh-CN" b="1">
                <a:sym typeface="+mn-ea"/>
              </a:rPr>
              <a:t>y</a:t>
            </a:r>
            <a:r>
              <a:rPr lang="zh-CN" altLang="en-US" b="1">
                <a:sym typeface="+mn-ea"/>
              </a:rPr>
              <a:t>结尾的名词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485515" y="4554855"/>
            <a:ext cx="1780540" cy="38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把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y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改成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i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再加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es</a:t>
            </a:r>
            <a:endParaRPr lang="en-US" altLang="zh-CN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56250" y="5248275"/>
            <a:ext cx="2703830" cy="38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ym typeface="+mn-ea"/>
              </a:rPr>
              <a:t>thie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ves</a:t>
            </a:r>
            <a:r>
              <a:rPr lang="zh-CN" altLang="en-US" b="1">
                <a:sym typeface="+mn-ea"/>
              </a:rPr>
              <a:t>, kni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ves</a:t>
            </a:r>
            <a:r>
              <a:rPr lang="zh-CN" altLang="en-US" b="1">
                <a:sym typeface="+mn-ea"/>
              </a:rPr>
              <a:t>, wi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ves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294130" y="5080000"/>
            <a:ext cx="2030730" cy="93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ym typeface="+mn-ea"/>
              </a:rPr>
              <a:t>以</a:t>
            </a:r>
            <a:r>
              <a:rPr lang="en-US" altLang="zh-CN" b="1">
                <a:sym typeface="+mn-ea"/>
              </a:rPr>
              <a:t>f</a:t>
            </a:r>
            <a:r>
              <a:rPr lang="zh-CN" altLang="en-US" b="1">
                <a:sym typeface="+mn-ea"/>
              </a:rPr>
              <a:t>和</a:t>
            </a:r>
            <a:r>
              <a:rPr lang="en-US" altLang="zh-CN" b="1">
                <a:sym typeface="+mn-ea"/>
              </a:rPr>
              <a:t>fe</a:t>
            </a:r>
            <a:r>
              <a:rPr lang="zh-CN" altLang="en-US" b="1">
                <a:sym typeface="+mn-ea"/>
              </a:rPr>
              <a:t>结尾的大多数名词</a:t>
            </a:r>
            <a:endParaRPr lang="zh-CN" altLang="en-US" b="1"/>
          </a:p>
          <a:p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564890" y="5116195"/>
            <a:ext cx="1714500" cy="93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把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f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或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fe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改成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v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再加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es</a:t>
            </a:r>
            <a:endParaRPr lang="en-US" altLang="zh-CN" b="1">
              <a:solidFill>
                <a:srgbClr val="FF0000"/>
              </a:solidFill>
              <a:sym typeface="+mn-ea"/>
            </a:endParaRPr>
          </a:p>
          <a:p>
            <a:endParaRPr lang="en-US" altLang="zh-CN" b="1">
              <a:solidFill>
                <a:srgbClr val="FF0000"/>
              </a:solidFill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https://d.book118.com/728100135002006045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13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13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COMBINE_RELATE_SLIDE_ID" val="background20176393_1"/>
  <p:tag name="KSO_WM_TAG_VERSION" val="1.0"/>
  <p:tag name="KSO_WM_TEMPLATE_CATEGORY" val="custom"/>
  <p:tag name="KSO_WM_TEMPLATE_INDEX" val="20177133"/>
  <p:tag name="KSO_WM_TEMPLATE_SUBCATEGORY" val="0"/>
  <p:tag name="KSO_WM_TEMPLATE_THUMBS_INDEX" val="1、3、6、12、13、19、20、25、30、31、32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10"/>
  <p:tag name="KSO_WM_UNIT_CLEAR" val="1"/>
  <p:tag name="KSO_WM_UNIT_COMPATIBLE" val="0"/>
  <p:tag name="KSO_WM_UNIT_HIGHLIGHT" val="0"/>
  <p:tag name="KSO_WM_UNIT_ID" val="custom210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32"/>
</p:tagLst>
</file>

<file path=ppt/tags/tag108.xml><?xml version="1.0" encoding="utf-8"?>
<p:tagLst xmlns:p="http://schemas.openxmlformats.org/presentationml/2006/main">
  <p:tag name="KSO_WM_BEAUTIFY_FLAG" val="#wm#"/>
  <p:tag name="KSO_WM_SLIDE_ID" val="custom210_1"/>
  <p:tag name="KSO_WM_SLIDE_INDEX" val="1"/>
  <p:tag name="KSO_WM_SLIDE_ITEM_CNT" val="2"/>
  <p:tag name="KSO_WM_SLIDE_LAYOUT" val="a_b"/>
  <p:tag name="KSO_WM_SLIDE_LAYOUT_CNT" val="1_1"/>
  <p:tag name="KSO_WM_SLIDE_TYPE" val="title"/>
  <p:tag name="KSO_WM_TAG_VERSION" val="1.0"/>
  <p:tag name="KSO_WM_TEMPLATE_CATEGORY" val="custom"/>
  <p:tag name="KSO_WM_TEMPLATE_INDEX" val="20177133"/>
  <p:tag name="KSO_WM_TEMPLATE_THUMBS_INDEX" val="1、9、12、16、22、25、26、27"/>
</p:tagLst>
</file>

<file path=ppt/tags/tag1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ID" val="custom121_25*m_i*1_1"/>
  <p:tag name="KSO_WM_UNIT_INDEX" val="1_1"/>
  <p:tag name="KSO_WM_UNIT_LAYERLEVEL" val="1_1"/>
  <p:tag name="KSO_WM_UNIT_TYPE" val="m_i"/>
</p:tagLst>
</file>

<file path=ppt/tags/tag1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ID" val="custom121_25*m_i*1_2"/>
  <p:tag name="KSO_WM_UNIT_INDEX" val="1_2"/>
  <p:tag name="KSO_WM_UNIT_LAYERLEVEL" val="1_1"/>
  <p:tag name="KSO_WM_UNIT_TYPE" val="m_i"/>
</p:tagLst>
</file>

<file path=ppt/tags/tag1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ID" val="custom121_25*m_i*1_3"/>
  <p:tag name="KSO_WM_UNIT_INDEX" val="1_3"/>
  <p:tag name="KSO_WM_UNIT_LAYERLEVEL" val="1_1"/>
  <p:tag name="KSO_WM_UNIT_TYPE" val="m_i"/>
</p:tagLst>
</file>

<file path=ppt/tags/tag1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ID" val="custom121_25*m_i*1_4"/>
  <p:tag name="KSO_WM_UNIT_INDEX" val="1_4"/>
  <p:tag name="KSO_WM_UNIT_LAYERLEVEL" val="1_1"/>
  <p:tag name="KSO_WM_UNIT_TYPE" val="m_i"/>
</p:tagLst>
</file>

<file path=ppt/tags/tag1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ID" val="custom121_25*m_i*1_5"/>
  <p:tag name="KSO_WM_UNIT_INDEX" val="1_5"/>
  <p:tag name="KSO_WM_UNIT_LAYERLEVEL" val="1_1"/>
  <p:tag name="KSO_WM_UNIT_TYPE" val="m_i"/>
</p:tagLst>
</file>

<file path=ppt/tags/tag1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COMPATIBLE" val="0"/>
  <p:tag name="KSO_WM_UNIT_HIGHLIGHT" val="0"/>
  <p:tag name="KSO_WM_UNIT_ID" val="custom121_25*m_h_f*1_5_1"/>
  <p:tag name="KSO_WM_UNIT_INDEX" val="1_5_1"/>
  <p:tag name="KSO_WM_UNIT_LAYERLEVEL" val="1_1_1"/>
  <p:tag name="KSO_WM_UNIT_PRESET_TEXT_INDEX" val="3"/>
  <p:tag name="KSO_WM_UNIT_PRESET_TEXT_LEN" val="17"/>
  <p:tag name="KSO_WM_UNIT_TYPE" val="m_h_f"/>
  <p:tag name="KSO_WM_UNIT_VALUE" val="15"/>
</p:tagLst>
</file>

<file path=ppt/tags/tag1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COMPATIBLE" val="0"/>
  <p:tag name="KSO_WM_UNIT_HIGHLIGHT" val="0"/>
  <p:tag name="KSO_WM_UNIT_ID" val="custom121_25*m_h_f*1_4_1"/>
  <p:tag name="KSO_WM_UNIT_INDEX" val="1_4_1"/>
  <p:tag name="KSO_WM_UNIT_LAYERLEVEL" val="1_1_1"/>
  <p:tag name="KSO_WM_UNIT_PRESET_TEXT_INDEX" val="3"/>
  <p:tag name="KSO_WM_UNIT_PRESET_TEXT_LEN" val="17"/>
  <p:tag name="KSO_WM_UNIT_TYPE" val="m_h_f"/>
  <p:tag name="KSO_WM_UNIT_VALUE" val="15"/>
</p:tagLst>
</file>

<file path=ppt/tags/tag1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COMPATIBLE" val="0"/>
  <p:tag name="KSO_WM_UNIT_HIGHLIGHT" val="0"/>
  <p:tag name="KSO_WM_UNIT_ID" val="custom121_25*m_h_f*1_3_1"/>
  <p:tag name="KSO_WM_UNIT_INDEX" val="1_3_1"/>
  <p:tag name="KSO_WM_UNIT_LAYERLEVEL" val="1_1_1"/>
  <p:tag name="KSO_WM_UNIT_PRESET_TEXT_INDEX" val="3"/>
  <p:tag name="KSO_WM_UNIT_PRESET_TEXT_LEN" val="17"/>
  <p:tag name="KSO_WM_UNIT_TYPE" val="m_h_f"/>
  <p:tag name="KSO_WM_UNIT_VALUE" val="15"/>
</p:tagLst>
</file>

<file path=ppt/tags/tag1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COMPATIBLE" val="0"/>
  <p:tag name="KSO_WM_UNIT_HIGHLIGHT" val="0"/>
  <p:tag name="KSO_WM_UNIT_ID" val="custom121_25*m_h_f*1_2_1"/>
  <p:tag name="KSO_WM_UNIT_INDEX" val="1_2_1"/>
  <p:tag name="KSO_WM_UNIT_LAYERLEVEL" val="1_1_1"/>
  <p:tag name="KSO_WM_UNIT_PRESET_TEXT_INDEX" val="3"/>
  <p:tag name="KSO_WM_UNIT_PRESET_TEXT_LEN" val="17"/>
  <p:tag name="KSO_WM_UNIT_TYPE" val="m_h_f"/>
  <p:tag name="KSO_WM_UNIT_VALUE" val="15"/>
</p:tagLst>
</file>

<file path=ppt/tags/tag1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COMPATIBLE" val="0"/>
  <p:tag name="KSO_WM_UNIT_HIGHLIGHT" val="0"/>
  <p:tag name="KSO_WM_UNIT_ID" val="custom121_25*m_h_f*1_1_1"/>
  <p:tag name="KSO_WM_UNIT_INDEX" val="1_1_1"/>
  <p:tag name="KSO_WM_UNIT_LAYERLEVEL" val="1_1_1"/>
  <p:tag name="KSO_WM_UNIT_PRESET_TEXT_INDEX" val="3"/>
  <p:tag name="KSO_WM_UNIT_PRESET_TEXT_LEN" val="17"/>
  <p:tag name="KSO_WM_UNIT_TYPE" val="m_h_f"/>
  <p:tag name="KSO_WM_UNIT_VALUE" val="15"/>
</p:tagLst>
</file>

<file path=ppt/tags/tag1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ID" val="custom121_25*m_i*1_6"/>
  <p:tag name="KSO_WM_UNIT_INDEX" val="1_6"/>
  <p:tag name="KSO_WM_UNIT_LAYERLEVEL" val="1_1"/>
  <p:tag name="KSO_WM_UNIT_TYPE" val="m_i"/>
</p:tagLst>
</file>

<file path=ppt/tags/tag1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ID" val="custom121_25*m_i*1_7"/>
  <p:tag name="KSO_WM_UNIT_INDEX" val="1_7"/>
  <p:tag name="KSO_WM_UNIT_LAYERLEVEL" val="1_1"/>
  <p:tag name="KSO_WM_UNIT_TYPE" val="m_i"/>
</p:tagLst>
</file>

<file path=ppt/tags/tag1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ID" val="custom121_25*m_i*1_8"/>
  <p:tag name="KSO_WM_UNIT_INDEX" val="1_8"/>
  <p:tag name="KSO_WM_UNIT_LAYERLEVEL" val="1_1"/>
  <p:tag name="KSO_WM_UNIT_TYPE" val="m_i"/>
</p:tagLst>
</file>

<file path=ppt/tags/tag1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ID" val="custom121_25*m_i*1_9"/>
  <p:tag name="KSO_WM_UNIT_INDEX" val="1_9"/>
  <p:tag name="KSO_WM_UNIT_LAYERLEVEL" val="1_1"/>
  <p:tag name="KSO_WM_UNIT_TYPE" val="m_i"/>
</p:tagLst>
</file>

<file path=ppt/tags/tag1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ID" val="custom121_25*m_i*1_10"/>
  <p:tag name="KSO_WM_UNIT_INDEX" val="1_10"/>
  <p:tag name="KSO_WM_UNIT_LAYERLEVEL" val="1_1"/>
  <p:tag name="KSO_WM_UNIT_TYPE" val="m_i"/>
</p:tagLst>
</file>

<file path=ppt/tags/tag1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custom"/>
  <p:tag name="KSO_WM_TEMPLATE_INDEX" val="121"/>
  <p:tag name="KSO_WM_UNIT_CLEAR" val="1"/>
  <p:tag name="KSO_WM_UNIT_ID" val="custom121_25*m_i*1_11"/>
  <p:tag name="KSO_WM_UNIT_INDEX" val="1_11"/>
  <p:tag name="KSO_WM_UNIT_LAYERLEVEL" val="1_1"/>
  <p:tag name="KSO_WM_UNIT_TYPE" val="m_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21"/>
  <p:tag name="KSO_WM_UNIT_CLEAR" val="1"/>
  <p:tag name="KSO_WM_UNIT_COMPATIBLE" val="0"/>
  <p:tag name="KSO_WM_UNIT_HIGHLIGHT" val="0"/>
  <p:tag name="KSO_WM_UNIT_ID" val="custom121_25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62"/>
</p:tagLst>
</file>

<file path=ppt/tags/tag126.xml><?xml version="1.0" encoding="utf-8"?>
<p:tagLst xmlns:p="http://schemas.openxmlformats.org/presentationml/2006/main">
  <p:tag name="KSO_WM_BEAUTIFY_FLAG" val="#wm#"/>
  <p:tag name="KSO_WM_DIAGRAM_GROUP_CODE" val="m1-1"/>
  <p:tag name="KSO_WM_SLIDE_ID" val="custom121_25"/>
  <p:tag name="KSO_WM_SLIDE_INDEX" val="25"/>
  <p:tag name="KSO_WM_SLIDE_ITEM_CNT" val="5"/>
  <p:tag name="KSO_WM_SLIDE_LAYOUT" val="a_m"/>
  <p:tag name="KSO_WM_SLIDE_LAYOUT_CNT" val="1_1"/>
  <p:tag name="KSO_WM_SLIDE_POSITION" val="44*138"/>
  <p:tag name="KSO_WM_SLIDE_SIZE" val="675*337"/>
  <p:tag name="KSO_WM_SLIDE_TYPE" val="text"/>
  <p:tag name="KSO_WM_TAG_VERSION" val="1.0"/>
  <p:tag name="KSO_WM_TEMPLATE_CATEGORY" val="custom"/>
  <p:tag name="KSO_WM_TEMPLATE_INDEX" val="20177133"/>
</p:tagLst>
</file>

<file path=ppt/tags/tag127.xml><?xml version="1.0" encoding="utf-8"?>
<p:tagLst xmlns:p="http://schemas.openxmlformats.org/presentationml/2006/main">
  <p:tag name="KSO_WM_TEMPLATE_CATEGORY" val="custom"/>
  <p:tag name="KSO_WM_TEMPLATE_INDEX" val="20177133"/>
</p:tagLst>
</file>

<file path=ppt/tags/tag128.xml><?xml version="1.0" encoding="utf-8"?>
<p:tagLst xmlns:p="http://schemas.openxmlformats.org/presentationml/2006/main">
  <p:tag name="KSO_WM_TEMPLATE_CATEGORY" val="custom"/>
  <p:tag name="KSO_WM_TEMPLATE_INDEX" val="20177133"/>
</p:tagLst>
</file>

<file path=ppt/tags/tag129.xml><?xml version="1.0" encoding="utf-8"?>
<p:tagLst xmlns:p="http://schemas.openxmlformats.org/presentationml/2006/main">
  <p:tag name="KSO_WM_TEMPLATE_CATEGORY" val="custom"/>
  <p:tag name="KSO_WM_TEMPLATE_INDEX" val="20177133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02"/>
  <p:tag name="KSO_WM_UNIT_CLEAR" val="1"/>
  <p:tag name="KSO_WM_UNIT_COMPATIBLE" val="0"/>
  <p:tag name="KSO_WM_UNIT_HIGHLIGHT" val="0"/>
  <p:tag name="KSO_WM_UNIT_ID" val="custom102_3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18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02"/>
  <p:tag name="KSO_WM_UNIT_CLEAR" val="1"/>
  <p:tag name="KSO_WM_UNIT_COMPATIBLE" val="0"/>
  <p:tag name="KSO_WM_UNIT_HIGHLIGHT" val="0"/>
  <p:tag name="KSO_WM_UNIT_ID" val="custom102_3*f*1"/>
  <p:tag name="KSO_WM_UNIT_INDEX" val="1"/>
  <p:tag name="KSO_WM_UNIT_LAYERLEVEL" val="1"/>
  <p:tag name="KSO_WM_UNIT_PRESET_TEXT_INDEX" val="5"/>
  <p:tag name="KSO_WM_UNIT_PRESET_TEXT_LEN" val="232"/>
  <p:tag name="KSO_WM_UNIT_TYPE" val="f"/>
  <p:tag name="KSO_WM_UNIT_VALUE" val="150"/>
</p:tagLst>
</file>

<file path=ppt/tags/tag132.xml><?xml version="1.0" encoding="utf-8"?>
<p:tagLst xmlns:p="http://schemas.openxmlformats.org/presentationml/2006/main">
  <p:tag name="KSO_WM_BEAUTIFY_FLAG" val="#wm#"/>
  <p:tag name="KSO_WM_SLIDE_ID" val="custom102_3"/>
  <p:tag name="KSO_WM_SLIDE_INDEX" val="3"/>
  <p:tag name="KSO_WM_SLIDE_ITEM_CNT" val="2"/>
  <p:tag name="KSO_WM_SLIDE_LAYOUT" val="a_f"/>
  <p:tag name="KSO_WM_SLIDE_LAYOUT_CNT" val="1_2"/>
  <p:tag name="KSO_WM_SLIDE_POSITION" val="90*122"/>
  <p:tag name="KSO_WM_SLIDE_SIZE" val="531*371"/>
  <p:tag name="KSO_WM_SLIDE_TYPE" val="text"/>
  <p:tag name="KSO_WM_TAG_VERSION" val="1.0"/>
  <p:tag name="KSO_WM_TEMPLATE_CATEGORY" val="custom"/>
  <p:tag name="KSO_WM_TEMPLATE_INDEX" val="20177133"/>
</p:tagLst>
</file>

<file path=ppt/tags/tag133.xml><?xml version="1.0" encoding="utf-8"?>
<p:tagLst xmlns:p="http://schemas.openxmlformats.org/presentationml/2006/main">
  <p:tag name="KSO_WM_TEMPLATE_CATEGORY" val="custom"/>
  <p:tag name="KSO_WM_TEMPLATE_INDEX" val="20177133"/>
</p:tagLst>
</file>

<file path=ppt/tags/tag134.xml><?xml version="1.0" encoding="utf-8"?>
<p:tagLst xmlns:p="http://schemas.openxmlformats.org/presentationml/2006/main">
  <p:tag name="KSO_WM_TEMPLATE_CATEGORY" val="custom"/>
  <p:tag name="KSO_WM_TEMPLATE_INDEX" val="20177133"/>
</p:tagLst>
</file>

<file path=ppt/tags/tag135.xml><?xml version="1.0" encoding="utf-8"?>
<p:tagLst xmlns:p="http://schemas.openxmlformats.org/presentationml/2006/main">
  <p:tag name="KSO_WM_TEMPLATE_CATEGORY" val="custom"/>
  <p:tag name="KSO_WM_TEMPLATE_INDEX" val="20177133"/>
</p:tagLst>
</file>

<file path=ppt/tags/tag136.xml><?xml version="1.0" encoding="utf-8"?>
<p:tagLst xmlns:p="http://schemas.openxmlformats.org/presentationml/2006/main">
  <p:tag name="KSO_WM_TEMPLATE_CATEGORY" val="custom"/>
  <p:tag name="KSO_WM_TEMPLATE_INDEX" val="20177133"/>
</p:tagLst>
</file>

<file path=ppt/tags/tag13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自定义设计方案">
  <a:themeElements>
    <a:clrScheme name="731pm1">
      <a:dk1>
        <a:sysClr val="windowText" lastClr="000000"/>
      </a:dk1>
      <a:lt1>
        <a:sysClr val="window" lastClr="FFFFFF"/>
      </a:lt1>
      <a:dk2>
        <a:srgbClr val="8569B8"/>
      </a:dk2>
      <a:lt2>
        <a:srgbClr val="E3F0F3"/>
      </a:lt2>
      <a:accent1>
        <a:srgbClr val="8569B8"/>
      </a:accent1>
      <a:accent2>
        <a:srgbClr val="C5C5DD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11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宋体</vt:lpstr>
      <vt:lpstr>黑体</vt:lpstr>
      <vt:lpstr>Calibri Light</vt:lpstr>
      <vt:lpstr>Arial Narrow</vt:lpstr>
      <vt:lpstr>楷体</vt:lpstr>
      <vt:lpstr>Comic Sans MS</vt:lpstr>
      <vt:lpstr>Office Theme</vt:lpstr>
      <vt:lpstr>PowerPoint Presentation</vt:lpstr>
      <vt:lpstr>PowerPoint Presentation</vt:lpstr>
      <vt:lpstr>PowerPoint Presentation</vt:lpstr>
      <vt:lpstr>字母与音标</vt:lpstr>
      <vt:lpstr>大写字母的应用</vt:lpstr>
      <vt:lpstr>词汇：名词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2024-09-25T07:30:39.991</cp:lastPrinted>
  <dcterms:created xsi:type="dcterms:W3CDTF">2024-09-24T23:30:40Z</dcterms:created>
  <dcterms:modified xsi:type="dcterms:W3CDTF">2024-09-24T23:30:42Z</dcterms:modified>
</cp:coreProperties>
</file>