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5557C36-DCE7-457E-8A12-8EE606FD345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D1D573-9A07-49AA-9BDB-91CC5F296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72F63-9921-4FFE-8986-BDD3331AE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5D7E3A-EFF6-42F8-8AAE-FB6C5356D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B42338-E0E5-4EAB-BC37-CF8F43163A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60EC10-94E2-4FA7-A47B-FDBD62A049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9BCC59-E72C-4A72-8BAF-D1B4B3414C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946676-5204-425B-AA64-C156B5AED9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B6E223-BE39-4ED5-8F47-A0F6E0A86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4CBE16-D24F-4C12-AFD3-BB19149B93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17B656-0E2F-4D5E-805B-0CA514E8C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A238F4-3C91-4BD5-BC71-2D1118D66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EB0A7CE-ECDB-4E93-A78C-A5153CB05BA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8940C92-5EC0-445E-9D73-36424D18960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00135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企业文化中的礼仪培训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企业文化中的礼仪培训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礼仪培训的计划与设计</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礼仪培训的实际操作</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礼仪培训的效果评估</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礼仪培训的持续推广</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企业文化中的礼仪培训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礼仪在企业文化中的重要性</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礼仪在企业文化中扮演着至关重要的角色，它不仅体现了企业的精神风貌，更能提升员工的自我修养和团队协作能力。通过礼仪培训，可以有效地改善企业内部氛围，促进良好的沟通和合作关系。</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礼仪培训的定义</a:t>
            </a:r>
            <a:endParaRPr lang="en-US" sz="3600" b="0" strike="noStrike" spc="-1">
              <a:solidFill>
                <a:schemeClr val="dk1"/>
              </a:solidFill>
              <a:latin typeface="Arial"/>
            </a:endParaRPr>
          </a:p>
        </p:txBody>
      </p:sp>
      <p:sp>
        <p:nvSpPr>
          <p:cNvPr id="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详细说明礼仪培训的含义及涵盖范围</a:t>
            </a:r>
            <a:endParaRPr lang="en-US" sz="1600" b="0" strike="noStrike" spc="-1">
              <a:solidFill>
                <a:srgbClr val="FFFFFF"/>
              </a:solidFill>
              <a:latin typeface="Arial"/>
            </a:endParaRPr>
          </a:p>
        </p:txBody>
      </p:sp>
      <p:sp>
        <p:nvSpPr>
          <p:cNvPr id="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概念和范围</a:t>
            </a:r>
            <a:endParaRPr lang="en-US" sz="2000" b="0" strike="noStrike" spc="-1">
              <a:solidFill>
                <a:srgbClr val="FFFFFF"/>
              </a:solidFill>
              <a:latin typeface="Arial"/>
            </a:endParaRPr>
          </a:p>
        </p:txBody>
      </p:sp>
      <p:sp>
        <p:nvSpPr>
          <p:cNvPr id="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强调礼仪培训对企业发展的必要性</a:t>
            </a:r>
            <a:endParaRPr lang="en-US" sz="1600" b="0" strike="noStrike" spc="-1">
              <a:solidFill>
                <a:srgbClr val="FFFFFF"/>
              </a:solidFill>
              <a:latin typeface="Arial"/>
            </a:endParaRPr>
          </a:p>
        </p:txBody>
      </p:sp>
      <p:sp>
        <p:nvSpPr>
          <p:cNvPr id="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重要性和必要性</a:t>
            </a:r>
            <a:endParaRPr lang="en-US" sz="2000" b="0" strike="noStrike" spc="-1">
              <a:solidFill>
                <a:srgbClr val="FFFFFF"/>
              </a:solidFill>
              <a:latin typeface="Arial"/>
            </a:endParaRPr>
          </a:p>
        </p:txBody>
      </p:sp>
      <p:sp>
        <p:nvSpPr>
          <p:cNvPr id="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解释礼仪培训的预期目标和产生的效果</a:t>
            </a:r>
            <a:endParaRPr lang="en-US" sz="1600" b="0" strike="noStrike" spc="-1">
              <a:solidFill>
                <a:srgbClr val="FFFFFF"/>
              </a:solidFill>
              <a:latin typeface="Arial"/>
            </a:endParaRPr>
          </a:p>
        </p:txBody>
      </p:sp>
      <p:sp>
        <p:nvSpPr>
          <p:cNvPr id="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目标和效果</a:t>
            </a:r>
            <a:endParaRPr lang="en-US" sz="2000" b="0" strike="noStrike" spc="-1">
              <a:solidFill>
                <a:srgbClr val="FFFFFF"/>
              </a:solidFill>
              <a:latin typeface="Arial"/>
            </a:endParaRPr>
          </a:p>
        </p:txBody>
      </p:sp>
      <p:sp>
        <p:nvSpPr>
          <p:cNvPr id="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员工间关系的影响</a:t>
            </a:r>
            <a:endParaRPr lang="en-US" sz="1800" b="0" strike="noStrike" spc="-1">
              <a:solidFill>
                <a:srgbClr val="FFFFFF"/>
              </a:solidFill>
              <a:latin typeface="Arial"/>
            </a:endParaRPr>
          </a:p>
        </p:txBody>
      </p:sp>
      <p:sp>
        <p:nvSpPr>
          <p:cNvPr id="96"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良好的礼仪有助于增进员工之间的相互尊重和信任</a:t>
            </a:r>
            <a:endParaRPr lang="en-US" sz="1400" b="0" strike="noStrike" spc="-1">
              <a:solidFill>
                <a:srgbClr val="FFFFFF"/>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企业发展的促进</a:t>
            </a:r>
            <a:endParaRPr lang="en-US" sz="1800" b="0" strike="noStrike" spc="-1">
              <a:solidFill>
                <a:srgbClr val="FFFFFF"/>
              </a:solidFill>
              <a:latin typeface="Arial"/>
            </a:endParaRPr>
          </a:p>
        </p:txBody>
      </p:sp>
      <p:sp>
        <p:nvSpPr>
          <p:cNvPr id="99"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通过培养良好的礼仪习惯，企业可以更好地发展壮大</a:t>
            </a:r>
            <a:endParaRPr lang="en-US" sz="1400" b="0" strike="noStrike" spc="-1">
              <a:solidFill>
                <a:srgbClr val="FFFFFF"/>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02"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0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礼仪在企业文化中的作用</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企业形象的塑造</a:t>
            </a:r>
            <a:endParaRPr lang="en-US" sz="1800" b="0" strike="noStrike" spc="-1">
              <a:solidFill>
                <a:srgbClr val="FFFFFF"/>
              </a:solidFill>
              <a:latin typeface="Arial"/>
            </a:endParaRPr>
          </a:p>
        </p:txBody>
      </p:sp>
      <p:sp>
        <p:nvSpPr>
          <p:cNvPr id="106"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礼仪能够树立企业良好的形象和品牌形象</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礼仪培训的内容</a:t>
            </a:r>
            <a:endParaRPr lang="en-US" sz="3600" b="0" strike="noStrike" spc="-1">
              <a:solidFill>
                <a:schemeClr val="dk1"/>
              </a:solidFill>
              <a:latin typeface="Arial"/>
            </a:endParaRPr>
          </a:p>
        </p:txBody>
      </p:sp>
      <p:sp>
        <p:nvSpPr>
          <p:cNvPr id="10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探讨传统与现代礼仪的差异与联系</a:t>
            </a:r>
            <a:endParaRPr lang="en-US" sz="1600" b="0" strike="noStrike" spc="-1">
              <a:solidFill>
                <a:srgbClr val="FFFFFF"/>
              </a:solidFill>
              <a:latin typeface="Arial"/>
            </a:endParaRPr>
          </a:p>
        </p:txBody>
      </p:sp>
      <p:sp>
        <p:nvSpPr>
          <p:cNvPr id="10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传统礼仪和现代礼仪的区别</a:t>
            </a:r>
            <a:endParaRPr lang="en-US" sz="2000" b="0" strike="noStrike" spc="-1">
              <a:solidFill>
                <a:srgbClr val="FFFFFF"/>
              </a:solidFill>
              <a:latin typeface="Arial"/>
            </a:endParaRPr>
          </a:p>
        </p:txBody>
      </p:sp>
      <p:sp>
        <p:nvSpPr>
          <p:cNvPr id="11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分析在多元文化背景下礼仪培训的要点</a:t>
            </a:r>
            <a:endParaRPr lang="en-US" sz="1600" b="0" strike="noStrike" spc="-1">
              <a:solidFill>
                <a:srgbClr val="FFFFFF"/>
              </a:solidFill>
              <a:latin typeface="Arial"/>
            </a:endParaRPr>
          </a:p>
        </p:txBody>
      </p:sp>
      <p:sp>
        <p:nvSpPr>
          <p:cNvPr id="11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多元文化环境下的礼仪培训需求</a:t>
            </a:r>
            <a:endParaRPr lang="en-US" sz="2000" b="0" strike="noStrike" spc="-1">
              <a:solidFill>
                <a:srgbClr val="FFFFFF"/>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比较商务和社交场合中不同的礼仪要求</a:t>
            </a:r>
            <a:endParaRPr lang="en-US" sz="1600" b="0" strike="noStrike" spc="-1">
              <a:solidFill>
                <a:srgbClr val="FFFFFF"/>
              </a:solidFill>
              <a:latin typeface="Arial"/>
            </a:endParaRPr>
          </a:p>
        </p:txBody>
      </p:sp>
      <p:sp>
        <p:nvSpPr>
          <p:cNvPr id="11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商务礼仪与社交礼仪的不同</a:t>
            </a:r>
            <a:endParaRPr lang="en-US" sz="2000" b="0" strike="noStrike" spc="-1">
              <a:solidFill>
                <a:srgbClr val="FFFFFF"/>
              </a:solidFill>
              <a:latin typeface="Arial"/>
            </a:endParaRPr>
          </a:p>
        </p:txBody>
      </p:sp>
      <p:pic>
        <p:nvPicPr>
          <p:cNvPr id="117"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礼仪培训的实施方法</a:t>
            </a:r>
            <a:endParaRPr lang="en-US" sz="3600" b="0" strike="noStrike" spc="-1">
              <a:solidFill>
                <a:schemeClr val="dk1"/>
              </a:solidFill>
              <a:latin typeface="Arial"/>
            </a:endParaRPr>
          </a:p>
        </p:txBody>
      </p:sp>
      <p:sp>
        <p:nvSpPr>
          <p:cNvPr id="11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制定针对员工的礼仪培训计划</a:t>
            </a:r>
            <a:endParaRPr lang="en-US" sz="1600" b="0" strike="noStrike" spc="-1">
              <a:solidFill>
                <a:srgbClr val="FFFFFF"/>
              </a:solidFill>
              <a:latin typeface="Arial"/>
            </a:endParaRPr>
          </a:p>
        </p:txBody>
      </p:sp>
      <p:sp>
        <p:nvSpPr>
          <p:cNvPr id="12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员工培训课程</a:t>
            </a:r>
            <a:endParaRPr lang="en-US" sz="2000" b="0" strike="noStrike" spc="-1">
              <a:solidFill>
                <a:srgbClr val="FFFFFF"/>
              </a:solidFill>
              <a:latin typeface="Arial"/>
            </a:endParaRPr>
          </a:p>
        </p:txBody>
      </p:sp>
      <p:sp>
        <p:nvSpPr>
          <p:cNvPr id="12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举办定期的礼仪培训讲座和活动</a:t>
            </a:r>
            <a:endParaRPr lang="en-US" sz="1600" b="0" strike="noStrike" spc="-1">
              <a:solidFill>
                <a:srgbClr val="FFFFFF"/>
              </a:solidFill>
              <a:latin typeface="Arial"/>
            </a:endParaRPr>
          </a:p>
        </p:txBody>
      </p:sp>
      <p:sp>
        <p:nvSpPr>
          <p:cNvPr id="12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定期培训讲座</a:t>
            </a:r>
            <a:endParaRPr lang="en-US" sz="2000" b="0" strike="noStrike" spc="-1">
              <a:solidFill>
                <a:srgbClr val="FFFFFF"/>
              </a:solidFill>
              <a:latin typeface="Arial"/>
            </a:endParaRPr>
          </a:p>
        </p:txBody>
      </p:sp>
      <p:sp>
        <p:nvSpPr>
          <p:cNvPr id="12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通过案例分析和演练，加深员工的理解和实践</a:t>
            </a:r>
            <a:endParaRPr lang="en-US" sz="1600" b="0" strike="noStrike" spc="-1">
              <a:solidFill>
                <a:srgbClr val="FFFFFF"/>
              </a:solidFill>
              <a:latin typeface="Arial"/>
            </a:endParaRPr>
          </a:p>
        </p:txBody>
      </p:sp>
      <p:sp>
        <p:nvSpPr>
          <p:cNvPr id="12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案例分析与模拟演练</a:t>
            </a:r>
            <a:endParaRPr lang="en-US" sz="2000" b="0" strike="noStrike" spc="-1">
              <a:solidFill>
                <a:srgbClr val="FFFFFF"/>
              </a:solidFill>
              <a:latin typeface="Arial"/>
            </a:endParaRPr>
          </a:p>
        </p:txBody>
      </p:sp>
      <p:sp>
        <p:nvSpPr>
          <p:cNvPr id="12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2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礼仪培训的计划与设计</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制定礼仪培训计划的重要性</a:t>
            </a:r>
            <a:endParaRPr lang="en-US" sz="2800" b="0" strike="noStrike" spc="-1">
              <a:solidFill>
                <a:srgbClr val="FFFFFF"/>
              </a:solidFill>
              <a:latin typeface="Arial"/>
            </a:endParaRPr>
          </a:p>
        </p:txBody>
      </p:sp>
      <p:sp>
        <p:nvSpPr>
          <p:cNvPr id="13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企业文化中深入推广礼仪培训是至关重要的。根据企业文化和员工需求制定培训计划可以帮助员工更好地理解并遵守公司的价值观和规范。确定培训目标和评估指标可以衡量培训效果，制定培训内容和教材则为培训提供了具体的内容支持。</a:t>
            </a:r>
            <a:endParaRPr lang="en-US" sz="1800" b="0" strike="noStrike" spc="-1">
              <a:solidFill>
                <a:srgbClr val="FFFFFF"/>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3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设计礼仪培训课程</a:t>
            </a:r>
            <a:endParaRPr lang="en-US" sz="3600" b="0" strike="noStrike" spc="-1">
              <a:solidFill>
                <a:schemeClr val="dk1"/>
              </a:solidFill>
              <a:latin typeface="Arial"/>
            </a:endParaRPr>
          </a:p>
        </p:txBody>
      </p:sp>
      <p:sp>
        <p:nvSpPr>
          <p:cNvPr id="13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个性化培训</a:t>
            </a:r>
            <a:endParaRPr lang="en-US" sz="1600" b="0" strike="noStrike" spc="-1">
              <a:solidFill>
                <a:srgbClr val="FFFFFF"/>
              </a:solidFill>
              <a:latin typeface="Arial"/>
            </a:endParaRPr>
          </a:p>
        </p:txBody>
      </p:sp>
      <p:sp>
        <p:nvSpPr>
          <p:cNvPr id="13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针对不同岗位和职务设计课程</a:t>
            </a:r>
            <a:endParaRPr lang="en-US" sz="2000" b="0" strike="noStrike" spc="-1">
              <a:solidFill>
                <a:srgbClr val="FFFFFF"/>
              </a:solidFill>
              <a:latin typeface="Arial"/>
            </a:endParaRPr>
          </a:p>
        </p:txBody>
      </p:sp>
      <p:sp>
        <p:nvSpPr>
          <p:cNvPr id="13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互动教学</a:t>
            </a:r>
            <a:endParaRPr lang="en-US" sz="1600" b="0" strike="noStrike" spc="-1">
              <a:solidFill>
                <a:srgbClr val="FFFFFF"/>
              </a:solidFill>
              <a:latin typeface="Arial"/>
            </a:endParaRPr>
          </a:p>
        </p:txBody>
      </p:sp>
      <p:sp>
        <p:nvSpPr>
          <p:cNvPr id="13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结合实际案例和角色扮演</a:t>
            </a:r>
            <a:endParaRPr lang="en-US" sz="2000" b="0" strike="noStrike" spc="-1">
              <a:solidFill>
                <a:srgbClr val="FFFFFF"/>
              </a:solidFill>
              <a:latin typeface="Arial"/>
            </a:endParaRPr>
          </a:p>
        </p:txBody>
      </p:sp>
      <p:sp>
        <p:nvSpPr>
          <p:cNvPr id="14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培训安排</a:t>
            </a:r>
            <a:endParaRPr lang="en-US" sz="1600" b="0" strike="noStrike" spc="-1">
              <a:solidFill>
                <a:srgbClr val="FFFFFF"/>
              </a:solidFill>
              <a:latin typeface="Arial"/>
            </a:endParaRPr>
          </a:p>
        </p:txBody>
      </p:sp>
      <p:sp>
        <p:nvSpPr>
          <p:cNvPr id="14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制定培训时间表和方式</a:t>
            </a:r>
            <a:endParaRPr lang="en-US" sz="2000" b="0" strike="noStrike" spc="-1">
              <a:solidFill>
                <a:srgbClr val="FFFFFF"/>
              </a:solidFill>
              <a:latin typeface="Arial"/>
            </a:endParaRPr>
          </a:p>
        </p:txBody>
      </p:sp>
      <p:sp>
        <p:nvSpPr>
          <p:cNvPr id="14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教学方法和技巧</a:t>
            </a:r>
            <a:endParaRPr lang="en-US" sz="1800" b="0" strike="noStrike" spc="-1">
              <a:solidFill>
                <a:srgbClr val="FFFFFF"/>
              </a:solidFill>
              <a:latin typeface="Arial"/>
            </a:endParaRPr>
          </a:p>
        </p:txBody>
      </p:sp>
      <p:sp>
        <p:nvSpPr>
          <p:cNvPr id="146"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互动讨论</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案例分析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角色扮演</a:t>
            </a:r>
            <a:endParaRPr lang="en-US" sz="1400" b="0" strike="noStrike" spc="-1">
              <a:solidFill>
                <a:srgbClr val="FFFFFF"/>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评估培训效果和反馈</a:t>
            </a:r>
            <a:endParaRPr lang="en-US" sz="1800" b="0" strike="noStrike" spc="-1">
              <a:solidFill>
                <a:srgbClr val="FFFFFF"/>
              </a:solidFill>
              <a:latin typeface="Arial"/>
            </a:endParaRPr>
          </a:p>
        </p:txBody>
      </p:sp>
      <p:sp>
        <p:nvSpPr>
          <p:cNvPr id="149"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问卷调查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讨论会</a:t>
            </a:r>
            <a:endParaRPr lang="en-US" sz="1400" b="0" strike="noStrike" spc="-1">
              <a:solidFill>
                <a:srgbClr val="FFFFFF"/>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52"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5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礼仪培训的实施</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选择和培训培训师资</a:t>
            </a:r>
            <a:endParaRPr lang="en-US" sz="1800" b="0" strike="noStrike" spc="-1">
              <a:solidFill>
                <a:srgbClr val="FFFFFF"/>
              </a:solidFill>
              <a:latin typeface="Arial"/>
            </a:endParaRPr>
          </a:p>
        </p:txBody>
      </p:sp>
      <p:sp>
        <p:nvSpPr>
          <p:cNvPr id="156"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专业素质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教学经验</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礼仪培训成果的跟踪与维护</a:t>
            </a:r>
            <a:endParaRPr lang="en-US" sz="3600" b="0" strike="noStrike" spc="-1">
              <a:solidFill>
                <a:schemeClr val="dk1"/>
              </a:solidFill>
              <a:latin typeface="Arial"/>
            </a:endParaRPr>
          </a:p>
        </p:txBody>
      </p:sp>
      <p:sp>
        <p:nvSpPr>
          <p:cNvPr id="15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评估效果</a:t>
            </a:r>
            <a:endParaRPr lang="en-US" sz="1600" b="0" strike="noStrike" spc="-1">
              <a:solidFill>
                <a:srgbClr val="FFFFFF"/>
              </a:solidFill>
              <a:latin typeface="Arial"/>
            </a:endParaRPr>
          </a:p>
        </p:txBody>
      </p:sp>
      <p:sp>
        <p:nvSpPr>
          <p:cNvPr id="15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跟踪和总结培训成果</a:t>
            </a:r>
            <a:endParaRPr lang="en-US" sz="2000" b="0" strike="noStrike" spc="-1">
              <a:solidFill>
                <a:srgbClr val="FFFFFF"/>
              </a:solidFill>
              <a:latin typeface="Arial"/>
            </a:endParaRPr>
          </a:p>
        </p:txBody>
      </p:sp>
      <p:sp>
        <p:nvSpPr>
          <p:cNvPr id="16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6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6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不断优化</a:t>
            </a:r>
            <a:endParaRPr lang="en-US" sz="1600" b="0" strike="noStrike" spc="-1">
              <a:solidFill>
                <a:srgbClr val="FFFFFF"/>
              </a:solidFill>
              <a:latin typeface="Arial"/>
            </a:endParaRPr>
          </a:p>
        </p:txBody>
      </p:sp>
      <p:sp>
        <p:nvSpPr>
          <p:cNvPr id="16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持续改进和更新培训计划</a:t>
            </a:r>
            <a:endParaRPr lang="en-US" sz="2000" b="0" strike="noStrike" spc="-1">
              <a:solidFill>
                <a:srgbClr val="FFFFFF"/>
              </a:solidFill>
              <a:latin typeface="Arial"/>
            </a:endParaRPr>
          </a:p>
        </p:txBody>
      </p:sp>
      <p:sp>
        <p:nvSpPr>
          <p:cNvPr id="16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6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实践转化</a:t>
            </a:r>
            <a:endParaRPr lang="en-US" sz="1600" b="0" strike="noStrike" spc="-1">
              <a:solidFill>
                <a:srgbClr val="FFFFFF"/>
              </a:solidFill>
              <a:latin typeface="Arial"/>
            </a:endParaRPr>
          </a:p>
        </p:txBody>
      </p:sp>
      <p:sp>
        <p:nvSpPr>
          <p:cNvPr id="16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维护和应用培训成果</a:t>
            </a:r>
            <a:endParaRPr lang="en-US" sz="2000" b="0" strike="noStrike" spc="-1">
              <a:solidFill>
                <a:srgbClr val="FFFFFF"/>
              </a:solidFill>
              <a:latin typeface="Arial"/>
            </a:endParaRPr>
          </a:p>
        </p:txBody>
      </p:sp>
      <p:pic>
        <p:nvPicPr>
          <p:cNvPr id="167"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16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在企业文化中深入推广礼仪培训需要一个完整的计划和设计。只有制定了合适的培训计划，并经过精心设计和实施，在培训成果的跟踪和维护过程中持续改进，才能达到最终的成功目标。</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礼仪培训的实际操作</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员工参与度的提高</a:t>
            </a:r>
            <a:endParaRPr lang="en-US" sz="2800" b="0" strike="noStrike" spc="-1">
              <a:solidFill>
                <a:srgbClr val="FFFFFF"/>
              </a:solidFill>
              <a:latin typeface="Arial"/>
            </a:endParaRPr>
          </a:p>
        </p:txBody>
      </p:sp>
      <p:sp>
        <p:nvSpPr>
          <p:cNvPr id="17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为了提高员工参与度，可以设计有趣和实用的培训内容，制定奖励机制和激励措施。此外，在培训过程中，可以增加互动和分享环节，让员工更加融入培训中，提高学习效果。</a:t>
            </a:r>
            <a:endParaRPr lang="en-US" sz="1800" b="0" strike="noStrike" spc="-1">
              <a:solidFill>
                <a:srgbClr val="FFFFFF"/>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7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融入企业文化</a:t>
            </a:r>
            <a:endParaRPr lang="en-US" sz="3600" b="0" strike="noStrike" spc="-1">
              <a:solidFill>
                <a:schemeClr val="dk1"/>
              </a:solidFill>
              <a:latin typeface="Arial"/>
            </a:endParaRPr>
          </a:p>
        </p:txBody>
      </p:sp>
      <p:sp>
        <p:nvSpPr>
          <p:cNvPr id="17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强化培训的实际意义</a:t>
            </a:r>
            <a:endParaRPr lang="en-US" sz="1600" b="0" strike="noStrike" spc="-1">
              <a:solidFill>
                <a:srgbClr val="FFFFFF"/>
              </a:solidFill>
              <a:latin typeface="Arial"/>
            </a:endParaRPr>
          </a:p>
        </p:txBody>
      </p:sp>
      <p:sp>
        <p:nvSpPr>
          <p:cNvPr id="18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将礼仪培训与企业价值观和使命相结合</a:t>
            </a:r>
            <a:endParaRPr lang="en-US" sz="2000" b="0" strike="noStrike" spc="-1">
              <a:solidFill>
                <a:srgbClr val="FFFFFF"/>
              </a:solidFill>
              <a:latin typeface="Arial"/>
            </a:endParaRPr>
          </a:p>
        </p:txBody>
      </p:sp>
      <p:sp>
        <p:nvSpPr>
          <p:cNvPr id="18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活动融入礼仪培训</a:t>
            </a:r>
            <a:endParaRPr lang="en-US" sz="1600" b="0" strike="noStrike" spc="-1">
              <a:solidFill>
                <a:srgbClr val="FFFFFF"/>
              </a:solidFill>
              <a:latin typeface="Arial"/>
            </a:endParaRPr>
          </a:p>
        </p:txBody>
      </p:sp>
      <p:sp>
        <p:nvSpPr>
          <p:cNvPr id="18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通过企业活动和庆典来强化礼仪培训效果</a:t>
            </a:r>
            <a:endParaRPr lang="en-US" sz="2000" b="0" strike="noStrike" spc="-1">
              <a:solidFill>
                <a:srgbClr val="FFFFFF"/>
              </a:solidFill>
              <a:latin typeface="Arial"/>
            </a:endParaRPr>
          </a:p>
        </p:txBody>
      </p:sp>
      <p:sp>
        <p:nvSpPr>
          <p:cNvPr id="18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分享成功经验</a:t>
            </a:r>
            <a:endParaRPr lang="en-US" sz="1600" b="0" strike="noStrike" spc="-1">
              <a:solidFill>
                <a:srgbClr val="FFFFFF"/>
              </a:solidFill>
              <a:latin typeface="Arial"/>
            </a:endParaRPr>
          </a:p>
        </p:txBody>
      </p:sp>
      <p:sp>
        <p:nvSpPr>
          <p:cNvPr id="18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培训成功案例的宣传和分享</a:t>
            </a:r>
            <a:endParaRPr lang="en-US" sz="2000" b="0" strike="noStrike" spc="-1">
              <a:solidFill>
                <a:srgbClr val="FFFFFF"/>
              </a:solidFill>
              <a:latin typeface="Arial"/>
            </a:endParaRPr>
          </a:p>
        </p:txBody>
      </p:sp>
      <p:sp>
        <p:nvSpPr>
          <p:cNvPr id="18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多元文化环境下的挑战</a:t>
            </a:r>
            <a:endParaRPr lang="en-US" sz="3600" b="0" strike="noStrike" spc="-1">
              <a:solidFill>
                <a:schemeClr val="dk1"/>
              </a:solidFill>
              <a:latin typeface="Arial"/>
            </a:endParaRPr>
          </a:p>
        </p:txBody>
      </p:sp>
      <p:sp>
        <p:nvSpPr>
          <p:cNvPr id="18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文化多样性</a:t>
            </a:r>
            <a:endParaRPr lang="en-US" sz="1600" b="0" strike="noStrike" spc="-1">
              <a:solidFill>
                <a:srgbClr val="FFFFFF"/>
              </a:solidFill>
              <a:latin typeface="Arial"/>
            </a:endParaRPr>
          </a:p>
        </p:txBody>
      </p:sp>
      <p:sp>
        <p:nvSpPr>
          <p:cNvPr id="18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尊重和包容不同文化背景的员工</a:t>
            </a:r>
            <a:endParaRPr lang="en-US" sz="2000" b="0" strike="noStrike" spc="-1">
              <a:solidFill>
                <a:srgbClr val="FFFFFF"/>
              </a:solidFill>
              <a:latin typeface="Arial"/>
            </a:endParaRPr>
          </a:p>
        </p:txBody>
      </p:sp>
      <p:sp>
        <p:nvSpPr>
          <p:cNvPr id="19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9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9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提升文化素养</a:t>
            </a:r>
            <a:endParaRPr lang="en-US" sz="1600" b="0" strike="noStrike" spc="-1">
              <a:solidFill>
                <a:srgbClr val="FFFFFF"/>
              </a:solidFill>
              <a:latin typeface="Arial"/>
            </a:endParaRPr>
          </a:p>
        </p:txBody>
      </p:sp>
      <p:sp>
        <p:nvSpPr>
          <p:cNvPr id="19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培养员工的文化敏感性和适应能力</a:t>
            </a:r>
            <a:endParaRPr lang="en-US" sz="2000" b="0" strike="noStrike" spc="-1">
              <a:solidFill>
                <a:srgbClr val="FFFFFF"/>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促进跨文化合作</a:t>
            </a:r>
            <a:endParaRPr lang="en-US" sz="1600" b="0" strike="noStrike" spc="-1">
              <a:solidFill>
                <a:srgbClr val="FFFFFF"/>
              </a:solidFill>
              <a:latin typeface="Arial"/>
            </a:endParaRPr>
          </a:p>
        </p:txBody>
      </p:sp>
      <p:sp>
        <p:nvSpPr>
          <p:cNvPr id="19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传授跨文化交流和合作的礼仪知识</a:t>
            </a:r>
            <a:endParaRPr lang="en-US" sz="2000" b="0" strike="noStrike" spc="-1">
              <a:solidFill>
                <a:srgbClr val="FFFFFF"/>
              </a:solidFill>
              <a:latin typeface="Arial"/>
            </a:endParaRPr>
          </a:p>
        </p:txBody>
      </p:sp>
      <p:pic>
        <p:nvPicPr>
          <p:cNvPr id="197"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员工在实战中应用礼仪知识并接受反馈</a:t>
            </a:r>
            <a:endParaRPr lang="en-US" sz="1800" b="0" strike="noStrike" spc="-1">
              <a:solidFill>
                <a:srgbClr val="FFFFFF"/>
              </a:solidFill>
              <a:latin typeface="Arial"/>
            </a:endParaRPr>
          </a:p>
        </p:txBody>
      </p:sp>
      <p:sp>
        <p:nvSpPr>
          <p:cNvPr id="200"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应用所学知识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接受反馈与改进</a:t>
            </a:r>
            <a:endParaRPr lang="en-US" sz="1400" b="0" strike="noStrike" spc="-1">
              <a:solidFill>
                <a:srgbClr val="FFFFFF"/>
              </a:solidFill>
              <a:latin typeface="Arial"/>
            </a:endParaRPr>
          </a:p>
        </p:txBody>
      </p:sp>
      <p:sp>
        <p:nvSpPr>
          <p:cNvPr id="2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持续跟踪和改进员工的礼仪表现</a:t>
            </a:r>
            <a:endParaRPr lang="en-US" sz="1800" b="0" strike="noStrike" spc="-1">
              <a:solidFill>
                <a:srgbClr val="FFFFFF"/>
              </a:solidFill>
              <a:latin typeface="Arial"/>
            </a:endParaRPr>
          </a:p>
        </p:txBody>
      </p:sp>
      <p:sp>
        <p:nvSpPr>
          <p:cNvPr id="203"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持续提高表现</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不断改进礼仪素养</a:t>
            </a:r>
            <a:endParaRPr lang="en-US" sz="1400" b="0" strike="noStrike" spc="-1">
              <a:solidFill>
                <a:srgbClr val="FFFFFF"/>
              </a:solidFill>
              <a:latin typeface="Arial"/>
            </a:endParaRPr>
          </a:p>
        </p:txBody>
      </p:sp>
      <p:sp>
        <p:nvSpPr>
          <p:cNvPr id="2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206"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20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实战演练与反馈</a:t>
            </a:r>
            <a:endParaRPr lang="en-US" sz="3600" b="0" strike="noStrike" spc="-1">
              <a:solidFill>
                <a:schemeClr val="dk1"/>
              </a:solidFill>
              <a:latin typeface="Arial"/>
            </a:endParaRPr>
          </a:p>
        </p:txBody>
      </p:sp>
      <p:sp>
        <p:nvSpPr>
          <p:cNvPr id="2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设计实际场景的模拟演练</a:t>
            </a:r>
            <a:endParaRPr lang="en-US" sz="1800" b="0" strike="noStrike" spc="-1">
              <a:solidFill>
                <a:srgbClr val="FFFFFF"/>
              </a:solidFill>
              <a:latin typeface="Arial"/>
            </a:endParaRPr>
          </a:p>
        </p:txBody>
      </p:sp>
      <p:sp>
        <p:nvSpPr>
          <p:cNvPr id="210"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模拟真实场景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加强实战训练</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总结与展望</a:t>
            </a:r>
            <a:endParaRPr lang="en-US" sz="3600" b="0" strike="noStrike" spc="-1">
              <a:solidFill>
                <a:schemeClr val="dk1"/>
              </a:solidFill>
              <a:latin typeface="Arial"/>
            </a:endParaRPr>
          </a:p>
        </p:txBody>
      </p:sp>
      <p:sp>
        <p:nvSpPr>
          <p:cNvPr id="212"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评估培训效果</a:t>
            </a:r>
            <a:endParaRPr lang="en-US" sz="1600" b="0" strike="noStrike" spc="-1">
              <a:solidFill>
                <a:srgbClr val="FFFFFF"/>
              </a:solidFill>
              <a:latin typeface="Arial"/>
            </a:endParaRPr>
          </a:p>
        </p:txBody>
      </p:sp>
      <p:sp>
        <p:nvSpPr>
          <p:cNvPr id="213"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总结培训效果与成果</a:t>
            </a:r>
            <a:endParaRPr lang="en-US" sz="2000" b="0" strike="noStrike" spc="-1">
              <a:solidFill>
                <a:srgbClr val="FFFFFF"/>
              </a:solidFill>
              <a:latin typeface="Arial"/>
            </a:endParaRPr>
          </a:p>
        </p:txBody>
      </p:sp>
      <p:sp>
        <p:nvSpPr>
          <p:cNvPr id="214"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未来趋势展望</a:t>
            </a:r>
            <a:endParaRPr lang="en-US" sz="1600" b="0" strike="noStrike" spc="-1">
              <a:solidFill>
                <a:srgbClr val="FFFFFF"/>
              </a:solidFill>
              <a:latin typeface="Arial"/>
            </a:endParaRPr>
          </a:p>
        </p:txBody>
      </p:sp>
      <p:sp>
        <p:nvSpPr>
          <p:cNvPr id="215"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展望未来发展方向</a:t>
            </a:r>
            <a:endParaRPr lang="en-US" sz="2000" b="0" strike="noStrike" spc="-1">
              <a:solidFill>
                <a:srgbClr val="FFFFFF"/>
              </a:solidFill>
              <a:latin typeface="Arial"/>
            </a:endParaRPr>
          </a:p>
        </p:txBody>
      </p:sp>
      <p:sp>
        <p:nvSpPr>
          <p:cNvPr id="216"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完善培训机制</a:t>
            </a:r>
            <a:endParaRPr lang="en-US" sz="1600" b="0" strike="noStrike" spc="-1">
              <a:solidFill>
                <a:srgbClr val="FFFFFF"/>
              </a:solidFill>
              <a:latin typeface="Arial"/>
            </a:endParaRPr>
          </a:p>
        </p:txBody>
      </p:sp>
      <p:sp>
        <p:nvSpPr>
          <p:cNvPr id="217"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反馈机制的建立与调整</a:t>
            </a:r>
            <a:endParaRPr lang="en-US" sz="2000" b="0" strike="noStrike" spc="-1">
              <a:solidFill>
                <a:srgbClr val="FFFFFF"/>
              </a:solidFill>
              <a:latin typeface="Arial"/>
            </a:endParaRPr>
          </a:p>
        </p:txBody>
      </p:sp>
      <p:sp>
        <p:nvSpPr>
          <p:cNvPr id="218"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19"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https://d.book118.com/728100135010006050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企业文化中的礼仪培训</vt:lpstr>
      <vt:lpstr>目录</vt:lpstr>
      <vt:lpstr>第一章 企业文化中的礼仪培训</vt:lpstr>
      <vt:lpstr> </vt:lpstr>
      <vt:lpstr>礼仪培训的定义</vt:lpstr>
      <vt:lpstr>礼仪在企业文化中的作用</vt:lpstr>
      <vt:lpstr>礼仪培训的内容</vt:lpstr>
      <vt:lpstr>礼仪培训的实施方法</vt:lpstr>
      <vt:lpstr>第2章 礼仪培训的计划与设计</vt:lpstr>
      <vt:lpstr> </vt:lpstr>
      <vt:lpstr>设计礼仪培训课程</vt:lpstr>
      <vt:lpstr>礼仪培训的实施</vt:lpstr>
      <vt:lpstr>礼仪培训成果的跟踪与维护</vt:lpstr>
      <vt:lpstr>总结</vt:lpstr>
      <vt:lpstr>第3章 礼仪培训的实际操作</vt:lpstr>
      <vt:lpstr> </vt:lpstr>
      <vt:lpstr>融入企业文化</vt:lpstr>
      <vt:lpstr>多元文化环境下的挑战</vt:lpstr>
      <vt:lpstr>实战演练与反馈</vt:lpstr>
      <vt:lpstr>总结与展望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2024-09-29T14:22:28.271</cp:lastPrinted>
  <dcterms:created xsi:type="dcterms:W3CDTF">2024-09-29T06:22:28Z</dcterms:created>
  <dcterms:modified xsi:type="dcterms:W3CDTF">2024-09-29T06:22:30Z</dcterms:modified>
</cp:coreProperties>
</file>