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0095" cy="685927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12C8C0-A3D3-487B-AECC-CB6663EAE28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7388" y="1143000"/>
            <a:ext cx="5483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49D3E0-124D-4DFF-AE99-4EA4CC201DB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9D3E0-124D-4DFF-AE99-4EA4CC201DB4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5188B-73BB-4BD9-8701-797001D1E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141C-A5F6-458D-810A-724EA938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B2462-08F1-4753-803E-156986186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9CBE6-CA5C-4EA7-B395-09F4E4A6F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6847D-85F7-4693-B4CC-5E5EE829C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1C4862-DE45-4820-B93D-842266F3E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E4B46-1D4C-4643-8198-C6B0926A1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2A75E-5220-48D8-98E7-959B8EBE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61A9A-2F72-486C-B254-FEFDD9508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C17B7-C880-4BBB-8D08-DA117498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82794-87A8-40CF-8DB1-C072F5FA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282" y="2130922"/>
            <a:ext cx="10361851" cy="147036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563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6E9206-D2D6-4057-92D4-39C87A03E66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52E9E1-D97D-4C90-BB96-FA1ED58B786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2960" y="4407923"/>
            <a:ext cx="10361851" cy="1362390"/>
          </a:xfrm>
        </p:spPr>
        <p:txBody>
          <a:bodyPr anchor="t"/>
          <a:lstStyle>
            <a:lvl1pPr algn="l">
              <a:defRPr sz="54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2960" y="2907387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4779EE-1E16-4CC5-A459-C716090F6017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522" y="1600572"/>
            <a:ext cx="5384099" cy="4527011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6794" y="1600572"/>
            <a:ext cx="5384099" cy="4527011"/>
          </a:xfrm>
        </p:spPr>
        <p:txBody>
          <a:bodyPr/>
          <a:lstStyle>
            <a:lvl1pPr>
              <a:defRPr sz="38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311C9F-D64E-4824-A709-CF61DE4E0BDD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22" y="1535469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200" b="1"/>
            </a:lvl4pPr>
            <a:lvl5pPr marL="2438400" indent="0">
              <a:buNone/>
              <a:defRPr sz="2200" b="1"/>
            </a:lvl5pPr>
            <a:lvl6pPr marL="3048000" indent="0">
              <a:buNone/>
              <a:defRPr sz="2200" b="1"/>
            </a:lvl6pPr>
            <a:lvl7pPr marL="3657600" indent="0">
              <a:buNone/>
              <a:defRPr sz="2200" b="1"/>
            </a:lvl7pPr>
            <a:lvl8pPr marL="4267200" indent="0">
              <a:buNone/>
              <a:defRPr sz="2200" b="1"/>
            </a:lvl8pPr>
            <a:lvl9pPr marL="487680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22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2567" y="1535469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200" b="1"/>
            </a:lvl4pPr>
            <a:lvl5pPr marL="2438400" indent="0">
              <a:buNone/>
              <a:defRPr sz="2200" b="1"/>
            </a:lvl5pPr>
            <a:lvl6pPr marL="3048000" indent="0">
              <a:buNone/>
              <a:defRPr sz="2200" b="1"/>
            </a:lvl6pPr>
            <a:lvl7pPr marL="3657600" indent="0">
              <a:buNone/>
              <a:defRPr sz="2200" b="1"/>
            </a:lvl7pPr>
            <a:lvl8pPr marL="4267200" indent="0">
              <a:buNone/>
              <a:defRPr sz="2200" b="1"/>
            </a:lvl8pPr>
            <a:lvl9pPr marL="487680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2567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4318BD-B3C6-4D4B-B871-C29490A2E55A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4CAFC4-799C-4CDE-B92B-8C262F06CF3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/>
          <p:cNvSpPr/>
          <p:nvPr userDrawn="1"/>
        </p:nvSpPr>
        <p:spPr>
          <a:xfrm>
            <a:off x="1139485" y="1031497"/>
            <a:ext cx="9911444" cy="429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圆角矩形 5"/>
          <p:cNvSpPr/>
          <p:nvPr userDrawn="1"/>
        </p:nvSpPr>
        <p:spPr>
          <a:xfrm>
            <a:off x="5899289" y="6453393"/>
            <a:ext cx="391838" cy="2201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bg1">
                  <a:lumMod val="75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29073-8FFE-4F18-B513-07581FC6638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4672992" y="6397708"/>
            <a:ext cx="2844430" cy="365210"/>
          </a:xfrm>
        </p:spPr>
        <p:txBody>
          <a:bodyPr/>
          <a:lstStyle>
            <a:lvl1pPr algn="ctr">
              <a:defRPr>
                <a:latin typeface="ITC Avant Garde Std Bk" panose="020b0502020202020204" pitchFamily="34" charset="0"/>
              </a:defRPr>
            </a:lvl1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24" y="273113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113" y="273117"/>
            <a:ext cx="6814780" cy="5854468"/>
          </a:xfrm>
        </p:spPr>
        <p:txBody>
          <a:bodyPr/>
          <a:lstStyle>
            <a:lvl1pPr>
              <a:defRPr sz="4300"/>
            </a:lvl1pPr>
            <a:lvl2pPr>
              <a:defRPr sz="38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24" y="1435437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4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C7FCF6-76BD-4495-B08F-4C059D2BA31F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406" y="4801714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8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406" y="5368584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4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57577C-F53D-4BB9-9408-EB84DEB3CD80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58058-BD14-4845-947D-4A9B79A00D09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8050" y="274704"/>
            <a:ext cx="2742843" cy="58528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22" y="274704"/>
            <a:ext cx="8025355" cy="58528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ECB469-C949-4E3F-B0CB-0C15DA7B7F92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21" y="274703"/>
            <a:ext cx="10971372" cy="1143265"/>
          </a:xfrm>
          <a:prstGeom prst="rect">
            <a:avLst/>
          </a:prstGeom>
        </p:spPr>
        <p:txBody>
          <a:bodyPr vert="horz" lIns="91436" tIns="45718" rIns="91436" bIns="45718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 vert="horz" lIns="91436" tIns="45718" rIns="91436" bIns="45718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521" y="6357825"/>
            <a:ext cx="2844430" cy="365210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9196EC2F-0988-4314-AD4B-24FF16D7B45E}" type="datetime1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059" y="6357825"/>
            <a:ext cx="3860297" cy="365210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6463" y="6357825"/>
            <a:ext cx="2844430" cy="365210"/>
          </a:xfrm>
          <a:prstGeom prst="rect">
            <a:avLst/>
          </a:prstGeom>
        </p:spPr>
        <p:txBody>
          <a:bodyPr vert="horz" lIns="91436" tIns="45718" rIns="91436" bIns="45718" rtlCol="0" anchor="ctr"/>
          <a:lstStyle>
            <a:defPPr>
              <a:defRPr lang="zh-CN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01EE9E8-4134-49B0-9AA7-3089E652162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</p:sldLayoutIdLst>
  <p:transition/>
  <p:timing/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itchFamily="34" charset="0"/>
        <a:buChar char="–"/>
        <a:defRPr sz="38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microsoft.com/office/2007/relationships/hdphoto" Target="../media/image2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Relationship Id="rId6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16.png" /><Relationship Id="rId11" Type="http://schemas.openxmlformats.org/officeDocument/2006/relationships/image" Target="../media/image17.png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Relationship Id="rId9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.png" /><Relationship Id="rId4" Type="http://schemas.microsoft.com/office/2007/relationships/hdphoto" Target="../media/image2.wdp" /><Relationship Id="rId5" Type="http://schemas.openxmlformats.org/officeDocument/2006/relationships/image" Target="../media/image4.png" /><Relationship Id="rId6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2071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18" r="5418"/>
          <a:stretch>
            <a:fillRect/>
          </a:stretch>
        </p:blipFill>
        <p:spPr>
          <a:xfrm>
            <a:off x="0" y="1240"/>
            <a:ext cx="12190413" cy="6857107"/>
          </a:xfrm>
          <a:prstGeom prst="rect">
            <a:avLst/>
          </a:prstGeom>
        </p:spPr>
      </p:pic>
      <p:sp>
        <p:nvSpPr>
          <p:cNvPr id="5" name="TextBox 7"/>
          <p:cNvSpPr txBox="1"/>
          <p:nvPr/>
        </p:nvSpPr>
        <p:spPr>
          <a:xfrm>
            <a:off x="1415616" y="1980600"/>
            <a:ext cx="5914100" cy="975254"/>
          </a:xfrm>
          <a:prstGeom prst="rect">
            <a:avLst/>
          </a:prstGeom>
          <a:noFill/>
        </p:spPr>
        <p:txBody>
          <a:bodyPr wrap="square" lIns="51423" tIns="25711" rIns="51423" bIns="25711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000" b="1" kern="1200">
                <a:solidFill>
                  <a:schemeClr val="bg1"/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0" spc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《</a:t>
            </a:r>
            <a:r>
              <a:rPr lang="zh-CN" altLang="en-US" sz="6000" b="0" spc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醉翁亭记</a:t>
            </a:r>
            <a:r>
              <a:rPr lang="en-US" altLang="zh-CN" sz="6000" b="0" spc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》</a:t>
            </a:r>
            <a:endParaRPr lang="zh-CN" altLang="zh-CN" sz="6000" b="0" spc="2000">
              <a:solidFill>
                <a:srgbClr val="534E4B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  <p:sp>
        <p:nvSpPr>
          <p:cNvPr id="6" name="TextBox 15"/>
          <p:cNvSpPr txBox="1"/>
          <p:nvPr/>
        </p:nvSpPr>
        <p:spPr>
          <a:xfrm>
            <a:off x="1588513" y="3119395"/>
            <a:ext cx="539413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spc="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Lato Black" charset="0"/>
              </a:rPr>
              <a:t>八年级课件</a:t>
            </a:r>
            <a:endParaRPr lang="en-US" sz="4000" spc="600">
              <a:solidFill>
                <a:srgbClr val="534E4B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  <a:cs typeface="Lato Black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1000" p14:dur="900">
        <p14:warp dir="in"/>
      </p:transition>
    </mc:Choice>
    <mc:Fallback>
      <p:transition spd="slow" advClick="0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2" dur="750" decel="533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7" presetClass="entr" presetSubtype="0" dur="1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18" r="5418"/>
          <a:stretch>
            <a:fillRect/>
          </a:stretch>
        </p:blipFill>
        <p:spPr>
          <a:xfrm flipH="1">
            <a:off x="0" y="1240"/>
            <a:ext cx="12190413" cy="6857107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6095206" y="1400508"/>
            <a:ext cx="3620442" cy="2995447"/>
            <a:chOff x="3496999" y="2246255"/>
            <a:chExt cx="2947172" cy="2438403"/>
          </a:xfrm>
        </p:grpSpPr>
        <p:sp>
          <p:nvSpPr>
            <p:cNvPr id="4" name="椭圆 3"/>
            <p:cNvSpPr/>
            <p:nvPr/>
          </p:nvSpPr>
          <p:spPr>
            <a:xfrm>
              <a:off x="3496999" y="2246255"/>
              <a:ext cx="465137" cy="463550"/>
            </a:xfrm>
            <a:prstGeom prst="ellipse">
              <a:avLst/>
            </a:prstGeom>
            <a:solidFill>
              <a:srgbClr val="534E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0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壹</a:t>
              </a:r>
              <a:endParaRPr lang="zh-CN" altLang="en-US" sz="20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</p:txBody>
        </p:sp>
        <p:sp>
          <p:nvSpPr>
            <p:cNvPr id="5" name="椭圆 4"/>
            <p:cNvSpPr/>
            <p:nvPr/>
          </p:nvSpPr>
          <p:spPr>
            <a:xfrm>
              <a:off x="3496999" y="2897964"/>
              <a:ext cx="465137" cy="455449"/>
            </a:xfrm>
            <a:prstGeom prst="ellipse">
              <a:avLst/>
            </a:prstGeom>
            <a:solidFill>
              <a:srgbClr val="534E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0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贰</a:t>
              </a:r>
              <a:endParaRPr lang="zh-CN" altLang="en-US" sz="20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3496999" y="3562296"/>
              <a:ext cx="465137" cy="463550"/>
            </a:xfrm>
            <a:prstGeom prst="ellipse">
              <a:avLst/>
            </a:prstGeom>
            <a:solidFill>
              <a:srgbClr val="534E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0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叁</a:t>
              </a:r>
              <a:endParaRPr lang="zh-CN" altLang="en-US" sz="20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</p:txBody>
        </p:sp>
        <p:sp>
          <p:nvSpPr>
            <p:cNvPr id="7" name="椭圆 6"/>
            <p:cNvSpPr/>
            <p:nvPr/>
          </p:nvSpPr>
          <p:spPr>
            <a:xfrm>
              <a:off x="3496999" y="4219521"/>
              <a:ext cx="465137" cy="465137"/>
            </a:xfrm>
            <a:prstGeom prst="ellipse">
              <a:avLst/>
            </a:prstGeom>
            <a:solidFill>
              <a:srgbClr val="534E4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0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肆</a:t>
              </a:r>
              <a:endParaRPr lang="zh-CN" altLang="en-US" sz="20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</p:txBody>
        </p:sp>
        <p:cxnSp>
          <p:nvCxnSpPr>
            <p:cNvPr id="8" name="直接连接符 7"/>
            <p:cNvCxnSpPr/>
            <p:nvPr/>
          </p:nvCxnSpPr>
          <p:spPr>
            <a:xfrm flipH="1">
              <a:off x="4082067" y="2257792"/>
              <a:ext cx="0" cy="2395537"/>
            </a:xfrm>
            <a:prstGeom prst="line">
              <a:avLst/>
            </a:prstGeom>
            <a:ln w="12700">
              <a:solidFill>
                <a:srgbClr val="534E4B">
                  <a:alpha val="69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矩形 8"/>
            <p:cNvSpPr/>
            <p:nvPr/>
          </p:nvSpPr>
          <p:spPr>
            <a:xfrm>
              <a:off x="4248038" y="2257448"/>
              <a:ext cx="2196133" cy="375812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zh-CN" altLang="en-US" sz="2400" spc="3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sym typeface="Arial" pitchFamily="34" charset="0"/>
                </a:rPr>
                <a:t>课 前 导 读</a:t>
              </a:r>
              <a:endParaRPr lang="zh-CN" altLang="en-US" sz="1100" spc="3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sym typeface="Arial" pitchFamily="34" charset="0"/>
              </a:endParaRPr>
            </a:p>
          </p:txBody>
        </p:sp>
        <p:sp>
          <p:nvSpPr>
            <p:cNvPr id="10" name="矩形 9"/>
            <p:cNvSpPr/>
            <p:nvPr/>
          </p:nvSpPr>
          <p:spPr>
            <a:xfrm>
              <a:off x="4248038" y="2902810"/>
              <a:ext cx="2196133" cy="375812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dist">
                <a:defRPr/>
              </a:pPr>
              <a:r>
                <a:rPr lang="zh-CN" altLang="en-US" sz="2400" spc="3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sym typeface="Arial" pitchFamily="34" charset="0"/>
                </a:rPr>
                <a:t>识 字 识 词</a:t>
              </a:r>
              <a:endParaRPr lang="zh-CN" altLang="en-US" sz="1100" spc="3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sym typeface="Arial" pitchFamily="34" charset="0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4248038" y="3571598"/>
              <a:ext cx="2196133" cy="375812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dist">
                <a:defRPr/>
              </a:pPr>
              <a:r>
                <a:rPr lang="zh-CN" altLang="en-US" sz="2400" spc="3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sym typeface="Arial" pitchFamily="34" charset="0"/>
                </a:rPr>
                <a:t>课 文 赏 析</a:t>
              </a:r>
              <a:endParaRPr lang="zh-CN" altLang="en-US" sz="1100" spc="3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sym typeface="Arial" pitchFamily="34" charset="0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4248038" y="4231927"/>
              <a:ext cx="2196133" cy="375812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dist">
                <a:defRPr/>
              </a:pPr>
              <a:r>
                <a:rPr lang="zh-CN" altLang="en-US" sz="2400" spc="300" noProof="1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sym typeface="Arial" pitchFamily="34" charset="0"/>
                </a:rPr>
                <a:t>随 堂 学 习</a:t>
              </a:r>
              <a:endParaRPr lang="zh-CN" altLang="en-US" sz="1100" spc="3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sym typeface="Arial" pitchFamily="34" charset="0"/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195845" y="1581827"/>
            <a:ext cx="1899361" cy="2740426"/>
            <a:chOff x="3205617" y="1598378"/>
            <a:chExt cx="1899361" cy="2740426"/>
          </a:xfrm>
        </p:grpSpPr>
        <p:sp>
          <p:nvSpPr>
            <p:cNvPr id="14" name="_14"/>
            <p:cNvSpPr txBox="1">
              <a:spLocks noChangeArrowheads="1"/>
            </p:cNvSpPr>
            <p:nvPr/>
          </p:nvSpPr>
          <p:spPr bwMode="auto">
            <a:xfrm>
              <a:off x="3205617" y="1598378"/>
              <a:ext cx="1549988" cy="27404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accent2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2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4400" spc="600">
                  <a:solidFill>
                    <a:srgbClr val="534E4B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主</a:t>
              </a:r>
              <a:endParaRPr lang="en-US" altLang="zh-CN" sz="4400" spc="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  <a:p>
              <a:pPr algn="ctr"/>
              <a:r>
                <a:rPr lang="zh-CN" altLang="en-US" sz="4400" spc="600">
                  <a:solidFill>
                    <a:srgbClr val="534E4B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目</a:t>
              </a:r>
              <a:endParaRPr lang="en-US" altLang="zh-CN" sz="4400" spc="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  <a:p>
              <a:pPr algn="ctr"/>
              <a:r>
                <a:rPr lang="zh-CN" altLang="en-US" sz="4400" spc="600">
                  <a:solidFill>
                    <a:srgbClr val="534E4B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录</a:t>
              </a:r>
              <a:endParaRPr lang="zh-CN" sz="4400" spc="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</p:txBody>
        </p: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57411" y="2575517"/>
              <a:ext cx="747567" cy="81335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8" dur="1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18" r="5418"/>
          <a:stretch>
            <a:fillRect/>
          </a:stretch>
        </p:blipFill>
        <p:spPr>
          <a:xfrm flipH="1">
            <a:off x="0" y="1240"/>
            <a:ext cx="12190413" cy="6857107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767" y="2119224"/>
            <a:ext cx="747567" cy="813352"/>
          </a:xfrm>
          <a:prstGeom prst="rect">
            <a:avLst/>
          </a:prstGeom>
        </p:spPr>
      </p:pic>
      <p:grpSp>
        <p:nvGrpSpPr>
          <p:cNvPr id="15" name="组合 14"/>
          <p:cNvGrpSpPr/>
          <p:nvPr/>
        </p:nvGrpSpPr>
        <p:grpSpPr>
          <a:xfrm>
            <a:off x="6555384" y="2104712"/>
            <a:ext cx="3313728" cy="999482"/>
            <a:chOff x="971868" y="3284027"/>
            <a:chExt cx="3313728" cy="999482"/>
          </a:xfrm>
        </p:grpSpPr>
        <p:sp>
          <p:nvSpPr>
            <p:cNvPr id="16" name="文本框 15"/>
            <p:cNvSpPr txBox="1"/>
            <p:nvPr/>
          </p:nvSpPr>
          <p:spPr>
            <a:xfrm>
              <a:off x="971868" y="4006510"/>
              <a:ext cx="331372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cap="all" spc="300">
                  <a:solidFill>
                    <a:srgbClr val="534E4B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cs typeface="Microsoft JhengHei Light" panose="020b0304030504040204" pitchFamily="34" charset="-122"/>
                </a:rPr>
                <a:t>THE Scenery DESIGN</a:t>
              </a:r>
              <a:endParaRPr lang="zh-CN" altLang="en-US" sz="1200" cap="all" spc="3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Microsoft JhengHei Light" panose="020b0304030504040204" pitchFamily="34" charset="-122"/>
              </a:endParaRPr>
            </a:p>
          </p:txBody>
        </p:sp>
        <p:sp>
          <p:nvSpPr>
            <p:cNvPr id="18" name="文本框 12"/>
            <p:cNvSpPr txBox="1"/>
            <p:nvPr/>
          </p:nvSpPr>
          <p:spPr>
            <a:xfrm>
              <a:off x="1075496" y="3284027"/>
              <a:ext cx="3068764" cy="646331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cs typeface="Microsoft JhengHei Light" panose="020b0304030504040204" pitchFamily="34" charset="-122"/>
                </a:rPr>
                <a:t>课 前 导 读</a:t>
              </a:r>
              <a:endParaRPr lang="zh-CN" altLang="en-US" sz="3600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Microsoft JhengHei Light" panose="020b0304030504040204" pitchFamily="34" charset="-122"/>
              </a:endParaRPr>
            </a:p>
          </p:txBody>
        </p:sp>
      </p:grpSp>
      <p:cxnSp>
        <p:nvCxnSpPr>
          <p:cNvPr id="19" name="直接连接符 27"/>
          <p:cNvCxnSpPr>
            <a:cxnSpLocks noChangeShapeType="1"/>
          </p:cNvCxnSpPr>
          <p:nvPr/>
        </p:nvCxnSpPr>
        <p:spPr bwMode="auto">
          <a:xfrm flipH="1">
            <a:off x="6372109" y="1943177"/>
            <a:ext cx="0" cy="1161017"/>
          </a:xfrm>
          <a:prstGeom prst="line">
            <a:avLst/>
          </a:prstGeom>
          <a:noFill/>
          <a:ln w="19050">
            <a:solidFill>
              <a:srgbClr val="534E4B">
                <a:alpha val="67842"/>
              </a:srgb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1" name="椭圆 10"/>
          <p:cNvSpPr/>
          <p:nvPr/>
        </p:nvSpPr>
        <p:spPr>
          <a:xfrm>
            <a:off x="4493647" y="2015317"/>
            <a:ext cx="1001298" cy="997881"/>
          </a:xfrm>
          <a:prstGeom prst="ellipse">
            <a:avLst/>
          </a:prstGeom>
          <a:solidFill>
            <a:srgbClr val="534E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壹</a:t>
            </a:r>
            <a:endParaRPr lang="zh-CN" altLang="en-US" sz="3200" noProof="1">
              <a:solidFill>
                <a:schemeClr val="bg1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3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2" name="组合 1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4" name="图片 13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23" name="组合 22"/>
              <p:cNvGrpSpPr/>
              <p:nvPr/>
            </p:nvGrpSpPr>
            <p:grpSpPr>
              <a:xfrm>
                <a:off x="0" y="290119"/>
                <a:ext cx="12192000" cy="6428180"/>
                <a:chOff x="0" y="290119"/>
                <a:chExt cx="12192000" cy="6428180"/>
              </a:xfrm>
            </p:grpSpPr>
            <p:sp>
              <p:nvSpPr>
                <p:cNvPr id="25" name="矩形 24"/>
                <p:cNvSpPr/>
                <p:nvPr/>
              </p:nvSpPr>
              <p:spPr>
                <a:xfrm flipV="1">
                  <a:off x="0" y="1092077"/>
                  <a:ext cx="12192000" cy="5626222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26" name="组合 25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27" name="矩形 26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28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课前导读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29" name="图片 28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sp>
        <p:nvSpPr>
          <p:cNvPr id="31" name="椭圆 30"/>
          <p:cNvSpPr/>
          <p:nvPr/>
        </p:nvSpPr>
        <p:spPr>
          <a:xfrm>
            <a:off x="372747" y="2011294"/>
            <a:ext cx="3839904" cy="3688602"/>
          </a:xfrm>
          <a:prstGeom prst="ellipse">
            <a:avLst/>
          </a:prstGeom>
          <a:blipFill dpi="0" rotWithShape="1">
            <a:blip r:embed="rId6"/>
            <a:tile tx="0" ty="0" sx="33000" sy="33000" flip="none" algn="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26328" y="3261483"/>
            <a:ext cx="6722454" cy="251350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 algn="just">
              <a:lnSpc>
                <a:spcPts val="3200"/>
              </a:lnSpc>
            </a:pPr>
            <a:r>
              <a:rPr lang="zh-CN" altLang="en-US" sz="1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欧阳修（</a:t>
            </a:r>
            <a:r>
              <a:rPr lang="en-US" altLang="zh-CN" sz="1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1007</a:t>
            </a:r>
            <a:r>
              <a:rPr lang="zh-CN" altLang="en-US" sz="1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年－</a:t>
            </a:r>
            <a:r>
              <a:rPr lang="en-US" altLang="zh-CN" sz="1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1072</a:t>
            </a:r>
            <a:r>
              <a:rPr lang="zh-CN" altLang="en-US" sz="16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年），字永叔，号醉翁、六一居士，汉族，吉州永丰（今江西省吉安市永丰县）人，北宋政治家、文学家，且在政治上负有盛名。因吉州原属庐陵郡，以“庐陵欧阳修”自居。官至翰林学士、枢密副使、参知政事，谥号文忠，世称欧阳文忠公。后人又将其与韩愈、柳宗元和苏轼合称“千古文章四大家”。与韩愈、柳宗元、苏轼、苏洵、苏辙、王安石、曾巩被世人称为“唐宋散文八大家”。</a:t>
            </a:r>
            <a:endParaRPr lang="zh-CN" altLang="en-US" sz="1600">
              <a:solidFill>
                <a:srgbClr val="534E4B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6570316" y="1869619"/>
            <a:ext cx="3262432" cy="1113731"/>
            <a:chOff x="7684812" y="4031346"/>
            <a:chExt cx="3262432" cy="1113731"/>
          </a:xfrm>
        </p:grpSpPr>
        <p:sp>
          <p:nvSpPr>
            <p:cNvPr id="9" name="文本框 8"/>
            <p:cNvSpPr txBox="1"/>
            <p:nvPr/>
          </p:nvSpPr>
          <p:spPr>
            <a:xfrm>
              <a:off x="7684812" y="4031346"/>
              <a:ext cx="3262432" cy="1015663"/>
            </a:xfrm>
            <a:prstGeom prst="rect">
              <a:avLst/>
            </a:prstGeom>
            <a:noFill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6000">
                  <a:ln w="25400">
                    <a:solidFill>
                      <a:srgbClr val="6F6F6F">
                        <a:alpha val="30000"/>
                      </a:srgbClr>
                    </a:solidFill>
                  </a:ln>
                  <a:solidFill>
                    <a:srgbClr val="534E4B"/>
                  </a:solidFill>
                  <a:effectLst>
                    <a:outerShdw blurRad="12700" dist="25400" dir="2700000" algn="tl">
                      <a:srgbClr val="000000">
                        <a:alpha val="30000"/>
                      </a:srgbClr>
                    </a:outerShdw>
                  </a:effectLst>
                  <a:latin typeface="字魂35号-经典雅黑" panose="02000000000000000000" pitchFamily="2" charset="-122"/>
                  <a:ea typeface="字魂35号-经典雅黑" panose="02000000000000000000" pitchFamily="2" charset="-122"/>
                </a:rPr>
                <a:t>作者简介</a:t>
              </a:r>
              <a:endParaRPr lang="zh-CN" altLang="en-US" sz="6000">
                <a:ln w="25400">
                  <a:solidFill>
                    <a:srgbClr val="6F6F6F">
                      <a:alpha val="30000"/>
                    </a:srgbClr>
                  </a:solidFill>
                </a:ln>
                <a:solidFill>
                  <a:srgbClr val="534E4B"/>
                </a:solidFill>
                <a:effectLst>
                  <a:outerShdw blurRad="12700" dist="25400" dir="2700000" algn="tl">
                    <a:srgbClr val="000000">
                      <a:alpha val="30000"/>
                    </a:srgbClr>
                  </a:outerShdw>
                </a:effectLst>
                <a:latin typeface="字魂35号-经典雅黑" panose="02000000000000000000" pitchFamily="2" charset="-122"/>
                <a:ea typeface="字魂35号-经典雅黑" panose="02000000000000000000" pitchFamily="2" charset="-122"/>
              </a:endParaRPr>
            </a:p>
          </p:txBody>
        </p:sp>
        <p:cxnSp>
          <p:nvCxnSpPr>
            <p:cNvPr id="10" name="直接连接符 9"/>
            <p:cNvCxnSpPr/>
            <p:nvPr/>
          </p:nvCxnSpPr>
          <p:spPr>
            <a:xfrm>
              <a:off x="7952545" y="5145077"/>
              <a:ext cx="2797791" cy="0"/>
            </a:xfrm>
            <a:prstGeom prst="line">
              <a:avLst/>
            </a:prstGeom>
            <a:ln w="63500" cap="rnd">
              <a:solidFill>
                <a:srgbClr val="534E4B">
                  <a:alpha val="90000"/>
                </a:srgb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7" name="组合 6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3" name="图片 12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14" name="组合 13"/>
              <p:cNvGrpSpPr/>
              <p:nvPr/>
            </p:nvGrpSpPr>
            <p:grpSpPr>
              <a:xfrm>
                <a:off x="0" y="290119"/>
                <a:ext cx="12192000" cy="4870471"/>
                <a:chOff x="0" y="290119"/>
                <a:chExt cx="12192000" cy="4870471"/>
              </a:xfrm>
            </p:grpSpPr>
            <p:sp>
              <p:nvSpPr>
                <p:cNvPr id="15" name="矩形 14"/>
                <p:cNvSpPr/>
                <p:nvPr/>
              </p:nvSpPr>
              <p:spPr>
                <a:xfrm flipV="1">
                  <a:off x="0" y="1092077"/>
                  <a:ext cx="12192000" cy="4068513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16" name="组合 15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17" name="矩形 16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18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课前导读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sp>
        <p:nvSpPr>
          <p:cNvPr id="5" name="矩形 4"/>
          <p:cNvSpPr/>
          <p:nvPr/>
        </p:nvSpPr>
        <p:spPr>
          <a:xfrm>
            <a:off x="1213098" y="1887840"/>
            <a:ext cx="9764216" cy="25288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 algn="just">
              <a:lnSpc>
                <a:spcPts val="3200"/>
              </a:lnSpc>
            </a:pPr>
            <a:r>
              <a:rPr lang="zh-CN" altLang="en-US" sz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宋仁宗庆历五年，参知政事范仲淹等人遭谗离职，欧阳修上书替他们分辩，被贬到滁州做了两年知州。</a:t>
            </a:r>
            <a:r>
              <a:rPr lang="en-US" altLang="zh-CN" sz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《</a:t>
            </a:r>
            <a:r>
              <a:rPr lang="zh-CN" altLang="en-US" sz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醉翁亭记</a:t>
            </a:r>
            <a:r>
              <a:rPr lang="en-US" altLang="zh-CN" sz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》</a:t>
            </a:r>
            <a:r>
              <a:rPr lang="zh-CN" altLang="en-US" sz="2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就写在这个时期。文章描写了滁州一带朝暮四季自然景物不同的幽深秀美，滁州百姓和平宁静的生活，特别是作者在山林中与民一齐游赏宴饮的乐趣。正当四十岁的盛年却自号“醉翁”，而且经常出游，加上他那“饮少辄醉”、“颓然乎其间”的种种表现，都表明欧阳修是借山水之乐来排谴谪居生活的苦闷。</a:t>
            </a:r>
            <a:endParaRPr lang="zh-CN" altLang="en-US" sz="2000">
              <a:solidFill>
                <a:srgbClr val="534E4B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18" r="5418"/>
          <a:stretch>
            <a:fillRect/>
          </a:stretch>
        </p:blipFill>
        <p:spPr>
          <a:xfrm flipH="1">
            <a:off x="0" y="1240"/>
            <a:ext cx="12190413" cy="6857107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767" y="2119224"/>
            <a:ext cx="747567" cy="813352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6555384" y="2104712"/>
            <a:ext cx="3313728" cy="999482"/>
            <a:chOff x="971868" y="3284027"/>
            <a:chExt cx="3313728" cy="999482"/>
          </a:xfrm>
        </p:grpSpPr>
        <p:sp>
          <p:nvSpPr>
            <p:cNvPr id="20" name="文本框 19"/>
            <p:cNvSpPr txBox="1"/>
            <p:nvPr/>
          </p:nvSpPr>
          <p:spPr>
            <a:xfrm>
              <a:off x="971868" y="4006510"/>
              <a:ext cx="331372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cap="all" spc="300">
                  <a:solidFill>
                    <a:srgbClr val="534E4B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cs typeface="Microsoft JhengHei Light" panose="020b0304030504040204" pitchFamily="34" charset="-122"/>
                </a:rPr>
                <a:t>THE Scenery DESIGN</a:t>
              </a:r>
              <a:endParaRPr lang="zh-CN" altLang="en-US" sz="1200" cap="all" spc="3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Microsoft JhengHei Light" panose="020b0304030504040204" pitchFamily="34" charset="-122"/>
              </a:endParaRPr>
            </a:p>
          </p:txBody>
        </p:sp>
        <p:sp>
          <p:nvSpPr>
            <p:cNvPr id="21" name="文本框 12"/>
            <p:cNvSpPr txBox="1"/>
            <p:nvPr/>
          </p:nvSpPr>
          <p:spPr>
            <a:xfrm>
              <a:off x="1075496" y="3284027"/>
              <a:ext cx="3068764" cy="646331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cs typeface="Microsoft JhengHei Light" panose="020b0304030504040204" pitchFamily="34" charset="-122"/>
                </a:rPr>
                <a:t>识 字 识 词</a:t>
              </a:r>
              <a:endParaRPr lang="zh-CN" altLang="en-US" sz="3600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Microsoft JhengHei Light" panose="020b0304030504040204" pitchFamily="34" charset="-122"/>
              </a:endParaRPr>
            </a:p>
          </p:txBody>
        </p:sp>
      </p:grpSp>
      <p:cxnSp>
        <p:nvCxnSpPr>
          <p:cNvPr id="22" name="直接连接符 27"/>
          <p:cNvCxnSpPr>
            <a:cxnSpLocks noChangeShapeType="1"/>
          </p:cNvCxnSpPr>
          <p:nvPr/>
        </p:nvCxnSpPr>
        <p:spPr bwMode="auto">
          <a:xfrm flipH="1">
            <a:off x="6372109" y="1943177"/>
            <a:ext cx="0" cy="1161017"/>
          </a:xfrm>
          <a:prstGeom prst="line">
            <a:avLst/>
          </a:prstGeom>
          <a:noFill/>
          <a:ln w="19050">
            <a:solidFill>
              <a:srgbClr val="534E4B">
                <a:alpha val="67842"/>
              </a:srgb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3" name="椭圆 22"/>
          <p:cNvSpPr/>
          <p:nvPr/>
        </p:nvSpPr>
        <p:spPr>
          <a:xfrm>
            <a:off x="4493647" y="2015317"/>
            <a:ext cx="1001298" cy="997881"/>
          </a:xfrm>
          <a:prstGeom prst="ellipse">
            <a:avLst/>
          </a:prstGeom>
          <a:solidFill>
            <a:srgbClr val="534E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贰</a:t>
            </a:r>
            <a:endParaRPr lang="zh-CN" altLang="en-US" sz="3200" noProof="1">
              <a:solidFill>
                <a:schemeClr val="bg1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3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15" name="组合 14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8" name="图片 17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19" name="组合 18"/>
              <p:cNvGrpSpPr/>
              <p:nvPr/>
            </p:nvGrpSpPr>
            <p:grpSpPr>
              <a:xfrm>
                <a:off x="0" y="290119"/>
                <a:ext cx="12192000" cy="6428180"/>
                <a:chOff x="0" y="290119"/>
                <a:chExt cx="12192000" cy="6428180"/>
              </a:xfrm>
            </p:grpSpPr>
            <p:sp>
              <p:nvSpPr>
                <p:cNvPr id="20" name="矩形 19"/>
                <p:cNvSpPr/>
                <p:nvPr/>
              </p:nvSpPr>
              <p:spPr>
                <a:xfrm flipV="1">
                  <a:off x="0" y="1092077"/>
                  <a:ext cx="12192000" cy="5626222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21" name="组合 20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22" name="矩形 21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23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识字识词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91653" y="1697672"/>
            <a:ext cx="1152381" cy="156190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5257" y="1697324"/>
            <a:ext cx="1095238" cy="151428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09591" y="1778685"/>
            <a:ext cx="2171429" cy="150476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0495" y="4059143"/>
            <a:ext cx="2200000" cy="158095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82129" y="4056948"/>
            <a:ext cx="1161905" cy="1542857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46978" y="4137209"/>
            <a:ext cx="1133333" cy="15238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15" name="组合 14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8" name="图片 17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19" name="组合 18"/>
              <p:cNvGrpSpPr/>
              <p:nvPr/>
            </p:nvGrpSpPr>
            <p:grpSpPr>
              <a:xfrm>
                <a:off x="0" y="290119"/>
                <a:ext cx="12192000" cy="6428180"/>
                <a:chOff x="0" y="290119"/>
                <a:chExt cx="12192000" cy="6428180"/>
              </a:xfrm>
            </p:grpSpPr>
            <p:sp>
              <p:nvSpPr>
                <p:cNvPr id="20" name="矩形 19"/>
                <p:cNvSpPr/>
                <p:nvPr/>
              </p:nvSpPr>
              <p:spPr>
                <a:xfrm flipV="1">
                  <a:off x="0" y="1092077"/>
                  <a:ext cx="12192000" cy="5626222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21" name="组合 20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22" name="矩形 21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23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识字识词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01294" y="1879033"/>
            <a:ext cx="1133333" cy="150476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24900" y="1823958"/>
            <a:ext cx="1180952" cy="150476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08873" y="1843018"/>
            <a:ext cx="1152381" cy="154285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01294" y="4046629"/>
            <a:ext cx="2085714" cy="154285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324900" y="4046629"/>
            <a:ext cx="2152381" cy="151428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08873" y="4032343"/>
            <a:ext cx="2142857" cy="154285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13" name="组合 12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6" name="图片 15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17" name="组合 16"/>
              <p:cNvGrpSpPr/>
              <p:nvPr/>
            </p:nvGrpSpPr>
            <p:grpSpPr>
              <a:xfrm>
                <a:off x="0" y="290119"/>
                <a:ext cx="12192000" cy="6428180"/>
                <a:chOff x="0" y="290119"/>
                <a:chExt cx="12192000" cy="6428180"/>
              </a:xfrm>
            </p:grpSpPr>
            <p:sp>
              <p:nvSpPr>
                <p:cNvPr id="18" name="矩形 17"/>
                <p:cNvSpPr/>
                <p:nvPr/>
              </p:nvSpPr>
              <p:spPr>
                <a:xfrm flipV="1">
                  <a:off x="0" y="1092077"/>
                  <a:ext cx="12192000" cy="5626222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19" name="组合 18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20" name="矩形 19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21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识字识词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18138" y="3968821"/>
            <a:ext cx="1142857" cy="150476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14254" y="3959297"/>
            <a:ext cx="4180952" cy="151428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14254" y="1740146"/>
            <a:ext cx="1161905" cy="1533333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18138" y="1615553"/>
            <a:ext cx="2190476" cy="150476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418" r="5418"/>
          <a:stretch>
            <a:fillRect/>
          </a:stretch>
        </p:blipFill>
        <p:spPr>
          <a:xfrm flipH="1">
            <a:off x="0" y="1240"/>
            <a:ext cx="12190413" cy="6857107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767" y="2119224"/>
            <a:ext cx="747567" cy="813352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>
            <a:off x="6555384" y="2104712"/>
            <a:ext cx="3313728" cy="999482"/>
            <a:chOff x="971868" y="3284027"/>
            <a:chExt cx="3313728" cy="999482"/>
          </a:xfrm>
        </p:grpSpPr>
        <p:sp>
          <p:nvSpPr>
            <p:cNvPr id="20" name="文本框 19"/>
            <p:cNvSpPr txBox="1"/>
            <p:nvPr/>
          </p:nvSpPr>
          <p:spPr>
            <a:xfrm>
              <a:off x="971868" y="4006510"/>
              <a:ext cx="3313728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cap="all" spc="300">
                  <a:solidFill>
                    <a:srgbClr val="534E4B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cs typeface="Microsoft JhengHei Light" panose="020b0304030504040204" pitchFamily="34" charset="-122"/>
                </a:rPr>
                <a:t>THE Scenery DESIGN</a:t>
              </a:r>
              <a:endParaRPr lang="zh-CN" altLang="en-US" sz="1200" cap="all" spc="3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Microsoft JhengHei Light" panose="020b0304030504040204" pitchFamily="34" charset="-122"/>
              </a:endParaRPr>
            </a:p>
          </p:txBody>
        </p:sp>
        <p:sp>
          <p:nvSpPr>
            <p:cNvPr id="21" name="文本框 12"/>
            <p:cNvSpPr txBox="1"/>
            <p:nvPr/>
          </p:nvSpPr>
          <p:spPr>
            <a:xfrm>
              <a:off x="1075496" y="3284027"/>
              <a:ext cx="3068764" cy="646331"/>
            </a:xfrm>
            <a:prstGeom prst="rect">
              <a:avLst/>
            </a:prstGeom>
            <a:solidFill>
              <a:srgbClr val="534E4B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>
                  <a:solidFill>
                    <a:schemeClr val="bg1"/>
                  </a:solidFill>
                  <a:latin typeface="字魂35号-经典雅黑" panose="02000000000000000000" pitchFamily="2" charset="-122"/>
                  <a:ea typeface="字魂35号-经典雅黑" panose="02000000000000000000" pitchFamily="2" charset="-122"/>
                  <a:cs typeface="Microsoft JhengHei Light" panose="020b0304030504040204" pitchFamily="34" charset="-122"/>
                </a:rPr>
                <a:t>课 文 赏 析</a:t>
              </a:r>
              <a:endParaRPr lang="zh-CN" altLang="en-US" sz="3600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  <a:cs typeface="Microsoft JhengHei Light" panose="020b0304030504040204" pitchFamily="34" charset="-122"/>
              </a:endParaRPr>
            </a:p>
          </p:txBody>
        </p:sp>
      </p:grpSp>
      <p:cxnSp>
        <p:nvCxnSpPr>
          <p:cNvPr id="22" name="直接连接符 27"/>
          <p:cNvCxnSpPr>
            <a:cxnSpLocks noChangeShapeType="1"/>
          </p:cNvCxnSpPr>
          <p:nvPr/>
        </p:nvCxnSpPr>
        <p:spPr bwMode="auto">
          <a:xfrm flipH="1">
            <a:off x="6372109" y="1943177"/>
            <a:ext cx="0" cy="1161017"/>
          </a:xfrm>
          <a:prstGeom prst="line">
            <a:avLst/>
          </a:prstGeom>
          <a:noFill/>
          <a:ln w="19050">
            <a:solidFill>
              <a:srgbClr val="534E4B">
                <a:alpha val="67842"/>
              </a:srgbClr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3" name="椭圆 22"/>
          <p:cNvSpPr/>
          <p:nvPr/>
        </p:nvSpPr>
        <p:spPr>
          <a:xfrm>
            <a:off x="4493647" y="2015317"/>
            <a:ext cx="1001298" cy="997881"/>
          </a:xfrm>
          <a:prstGeom prst="ellipse">
            <a:avLst/>
          </a:prstGeom>
          <a:solidFill>
            <a:srgbClr val="534E4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noProof="1">
                <a:solidFill>
                  <a:schemeClr val="bg1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叁</a:t>
            </a:r>
            <a:endParaRPr lang="zh-CN" altLang="en-US" sz="3200" noProof="1">
              <a:solidFill>
                <a:schemeClr val="bg1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3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9" name="组合 8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4" name="图片 13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15" name="组合 14"/>
              <p:cNvGrpSpPr/>
              <p:nvPr/>
            </p:nvGrpSpPr>
            <p:grpSpPr>
              <a:xfrm>
                <a:off x="0" y="290119"/>
                <a:ext cx="12192000" cy="6428180"/>
                <a:chOff x="0" y="290119"/>
                <a:chExt cx="12192000" cy="6428180"/>
              </a:xfrm>
            </p:grpSpPr>
            <p:sp>
              <p:nvSpPr>
                <p:cNvPr id="16" name="矩形 15"/>
                <p:cNvSpPr/>
                <p:nvPr/>
              </p:nvSpPr>
              <p:spPr>
                <a:xfrm flipV="1">
                  <a:off x="0" y="1092077"/>
                  <a:ext cx="12192000" cy="5626222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17" name="组合 16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18" name="矩形 17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19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课文赏析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sp>
        <p:nvSpPr>
          <p:cNvPr id="28" name="矩形 27"/>
          <p:cNvSpPr/>
          <p:nvPr/>
        </p:nvSpPr>
        <p:spPr>
          <a:xfrm>
            <a:off x="1828800" y="1911618"/>
            <a:ext cx="8028165" cy="296491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75945" algn="just">
              <a:lnSpc>
                <a:spcPts val="3200"/>
              </a:lnSpc>
            </a:pPr>
            <a:r>
              <a:rPr lang="zh-CN" altLang="en-US" sz="23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环滁皆山也。其西南诸峰，林壑尤美。望之蔚然而深秀者，琅琊也。山行六七里，渐闻水声潺潺而泻出于两峰之间者，酿泉也。峰回路转，有亭翼然临于泉上者，醉翁亭也。作亭者谁？山之僧智仙也。名之者谁？太守自谓也。太守与客来饮于此，饮少辄醉，而年又最高，故自号曰醉翁也。醉翁之意不在酒，在乎山水之间也。山水之乐，得之心而寓之酒也。</a:t>
            </a:r>
            <a:endParaRPr lang="zh-CN" altLang="en-US" sz="2300">
              <a:solidFill>
                <a:srgbClr val="534E4B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4280106" y="4876532"/>
            <a:ext cx="3416320" cy="101566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spc="300">
                <a:ln w="25400">
                  <a:solidFill>
                    <a:srgbClr val="6F6F6F">
                      <a:alpha val="30000"/>
                    </a:srgbClr>
                  </a:solidFill>
                </a:ln>
                <a:solidFill>
                  <a:srgbClr val="534E4B"/>
                </a:solidFill>
                <a:effectLst>
                  <a:outerShdw blurRad="12700" dist="25400" dir="2700000" algn="tl">
                    <a:srgbClr val="000000">
                      <a:alpha val="30000"/>
                    </a:srgbClr>
                  </a:outerShdw>
                </a:effectLst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引出主题</a:t>
            </a:r>
            <a:endParaRPr lang="zh-CN" altLang="en-US" sz="6000" spc="300">
              <a:ln w="25400">
                <a:solidFill>
                  <a:srgbClr val="6F6F6F">
                    <a:alpha val="30000"/>
                  </a:srgbClr>
                </a:solidFill>
              </a:ln>
              <a:solidFill>
                <a:srgbClr val="534E4B"/>
              </a:solidFill>
              <a:effectLst>
                <a:outerShdw blurRad="12700" dist="25400" dir="2700000" algn="tl">
                  <a:srgbClr val="000000">
                    <a:alpha val="30000"/>
                  </a:srgbClr>
                </a:outerShdw>
              </a:effectLst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0" y="-58057"/>
            <a:ext cx="12192000" cy="6916404"/>
            <a:chOff x="0" y="-58057"/>
            <a:chExt cx="12192000" cy="6916404"/>
          </a:xfrm>
        </p:grpSpPr>
        <p:grpSp>
          <p:nvGrpSpPr>
            <p:cNvPr id="7" name="组合 6"/>
            <p:cNvGrpSpPr/>
            <p:nvPr/>
          </p:nvGrpSpPr>
          <p:grpSpPr>
            <a:xfrm>
              <a:off x="0" y="1240"/>
              <a:ext cx="12192000" cy="6857107"/>
              <a:chOff x="0" y="1240"/>
              <a:chExt cx="12192000" cy="6857107"/>
            </a:xfrm>
          </p:grpSpPr>
          <p:pic>
            <p:nvPicPr>
              <p:cNvPr id="13" name="图片 12"/>
              <p:cNvPicPr>
                <a:picLocks noChangeAspect="1"/>
              </p:cNvPicPr>
              <p:nvPr/>
            </p:nvPicPr>
            <p:blipFill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rightnessContrast bright="1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418" r="5418"/>
              <a:stretch>
                <a:fillRect/>
              </a:stretch>
            </p:blipFill>
            <p:spPr>
              <a:xfrm flipH="1">
                <a:off x="0" y="1240"/>
                <a:ext cx="12190413" cy="6857107"/>
              </a:xfrm>
              <a:prstGeom prst="rect">
                <a:avLst/>
              </a:prstGeom>
            </p:spPr>
          </p:pic>
          <p:grpSp>
            <p:nvGrpSpPr>
              <p:cNvPr id="14" name="组合 13"/>
              <p:cNvGrpSpPr/>
              <p:nvPr/>
            </p:nvGrpSpPr>
            <p:grpSpPr>
              <a:xfrm>
                <a:off x="0" y="290119"/>
                <a:ext cx="12192000" cy="6428180"/>
                <a:chOff x="0" y="290119"/>
                <a:chExt cx="12192000" cy="6428180"/>
              </a:xfrm>
            </p:grpSpPr>
            <p:sp>
              <p:nvSpPr>
                <p:cNvPr id="15" name="矩形 14"/>
                <p:cNvSpPr/>
                <p:nvPr/>
              </p:nvSpPr>
              <p:spPr>
                <a:xfrm flipV="1">
                  <a:off x="0" y="1092077"/>
                  <a:ext cx="12192000" cy="5626222"/>
                </a:xfrm>
                <a:prstGeom prst="rect">
                  <a:avLst/>
                </a:prstGeom>
                <a:solidFill>
                  <a:srgbClr val="FFFF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latin typeface="字魂35号-经典雅黑" panose="02000000000000000000" pitchFamily="2" charset="-122"/>
                    <a:ea typeface="字魂35号-经典雅黑" panose="02000000000000000000" pitchFamily="2" charset="-122"/>
                  </a:endParaRPr>
                </a:p>
              </p:txBody>
            </p:sp>
            <p:grpSp>
              <p:nvGrpSpPr>
                <p:cNvPr id="16" name="组合 15"/>
                <p:cNvGrpSpPr/>
                <p:nvPr/>
              </p:nvGrpSpPr>
              <p:grpSpPr>
                <a:xfrm>
                  <a:off x="2205" y="290119"/>
                  <a:ext cx="12187592" cy="798226"/>
                  <a:chOff x="0" y="694046"/>
                  <a:chExt cx="12190413" cy="798409"/>
                </a:xfrm>
              </p:grpSpPr>
              <p:sp>
                <p:nvSpPr>
                  <p:cNvPr id="17" name="矩形 16"/>
                  <p:cNvSpPr/>
                  <p:nvPr/>
                </p:nvSpPr>
                <p:spPr>
                  <a:xfrm flipV="1">
                    <a:off x="0" y="1446736"/>
                    <a:ext cx="12190413" cy="45719"/>
                  </a:xfrm>
                  <a:prstGeom prst="rect">
                    <a:avLst/>
                  </a:prstGeom>
                  <a:solidFill>
                    <a:srgbClr val="534E4B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>
                      <a:latin typeface="字魂35号-经典雅黑" panose="02000000000000000000" pitchFamily="2" charset="-122"/>
                      <a:ea typeface="字魂35号-经典雅黑" panose="02000000000000000000" pitchFamily="2" charset="-122"/>
                    </a:endParaRPr>
                  </a:p>
                </p:txBody>
              </p:sp>
              <p:sp>
                <p:nvSpPr>
                  <p:cNvPr id="18" name="Text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865561" y="694046"/>
                    <a:ext cx="4459290" cy="492556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square" lIns="0" tIns="0" rIns="0" bIns="0" anchor="ctr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dist" eaLnBrk="1" hangingPunct="1"/>
                    <a:r>
                      <a:rPr lang="zh-CN" altLang="en-US" sz="3200" spc="600">
                        <a:solidFill>
                          <a:srgbClr val="534E4B"/>
                        </a:solidFill>
                        <a:latin typeface="字魂35号-经典雅黑" panose="02000000000000000000" pitchFamily="2" charset="-122"/>
                        <a:ea typeface="字魂35号-经典雅黑" panose="02000000000000000000" pitchFamily="2" charset="-122"/>
                        <a:sym typeface="Arial" pitchFamily="34" charset="0"/>
                      </a:rPr>
                      <a:t>课文赏析</a:t>
                    </a:r>
                    <a:endParaRPr lang="zh-CN" altLang="en-US" sz="3200" spc="600">
                      <a:solidFill>
                        <a:srgbClr val="534E4B"/>
                      </a:solidFill>
                      <a:latin typeface="字魂35号-经典雅黑" panose="02000000000000000000" pitchFamily="2" charset="-122"/>
                      <a:ea typeface="字魂35号-经典雅黑" panose="02000000000000000000" pitchFamily="2" charset="-122"/>
                      <a:sym typeface="Arial" pitchFamily="34" charset="0"/>
                    </a:endParaRPr>
                  </a:p>
                </p:txBody>
              </p:sp>
            </p:grpSp>
          </p:grpSp>
        </p:grpSp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33368" y="0"/>
              <a:ext cx="1808076" cy="1202045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43654" y="-58057"/>
              <a:ext cx="1808076" cy="1202045"/>
            </a:xfrm>
            <a:prstGeom prst="rect">
              <a:avLst/>
            </a:prstGeom>
          </p:spPr>
        </p:pic>
      </p:grpSp>
      <p:sp>
        <p:nvSpPr>
          <p:cNvPr id="5" name="矩形 4"/>
          <p:cNvSpPr/>
          <p:nvPr/>
        </p:nvSpPr>
        <p:spPr>
          <a:xfrm>
            <a:off x="1438682" y="2321986"/>
            <a:ext cx="9313048" cy="16183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864235" algn="just">
              <a:lnSpc>
                <a:spcPts val="4000"/>
              </a:lnSpc>
            </a:pPr>
            <a:r>
              <a:rPr lang="zh-CN" altLang="en-US" sz="3000">
                <a:solidFill>
                  <a:srgbClr val="534E4B"/>
                </a:solidFill>
                <a:latin typeface="字魂35号-经典雅黑" panose="02000000000000000000" pitchFamily="2" charset="-122"/>
                <a:ea typeface="字魂35号-经典雅黑" panose="02000000000000000000" pitchFamily="2" charset="-122"/>
              </a:rPr>
              <a:t>由山而峰，由峰而泉，由泉而亭，由亭而人，由人而酒，由酒而醉翁。句句相衔不着痕迹，给人完整的“山水之乐”印象。</a:t>
            </a:r>
            <a:endParaRPr lang="zh-CN" altLang="en-US" sz="3000">
              <a:solidFill>
                <a:srgbClr val="534E4B"/>
              </a:solidFill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663032" y="3940378"/>
            <a:ext cx="10378983" cy="2313049"/>
          </a:xfrm>
          <a:prstGeom prst="ellipse">
            <a:avLst/>
          </a:prstGeom>
          <a:blipFill dpi="0" rotWithShape="1">
            <a:blip r:embed="rId6"/>
            <a:tile tx="0" ty="698500" sx="55000" sy="55000" flip="none" algn="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3600">
              <a:latin typeface="字魂35号-经典雅黑" panose="02000000000000000000" pitchFamily="2" charset="-122"/>
              <a:ea typeface="字魂35号-经典雅黑" panose="02000000000000000000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1000" p14:dur="900">
        <p14:warp dir="in"/>
      </p:transition>
    </mc:Choice>
    <mc:Fallback>
      <p:transition spd="slow" advTm="1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https://d.book118.com/728102071141006036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炫彩扁平2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FFBF53"/>
      </a:accent1>
      <a:accent2>
        <a:srgbClr val="F17475"/>
      </a:accent2>
      <a:accent3>
        <a:srgbClr val="01B3C5"/>
      </a:accent3>
      <a:accent4>
        <a:srgbClr val="77448C"/>
      </a:accent4>
      <a:accent5>
        <a:srgbClr val="00AF92"/>
      </a:accent5>
      <a:accent6>
        <a:srgbClr val="C65885"/>
      </a:accent6>
      <a:hlink>
        <a:srgbClr val="FCC79F"/>
      </a:hlink>
      <a:folHlink>
        <a:srgbClr val="869FB7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宋体</vt:lpstr>
      <vt:lpstr>ITC Avant Garde Std Bk</vt:lpstr>
      <vt:lpstr>字魂35号-经典雅黑</vt:lpstr>
      <vt:lpstr>Lato Black</vt:lpstr>
      <vt:lpstr>等线 Light</vt:lpstr>
      <vt:lpstr>等线</vt:lpstr>
      <vt:lpstr>微软雅黑</vt:lpstr>
      <vt:lpstr>Microsoft JhengHei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2024-09-16T12:30:02.921</cp:lastPrinted>
  <dcterms:created xsi:type="dcterms:W3CDTF">2024-09-16T04:30:02Z</dcterms:created>
  <dcterms:modified xsi:type="dcterms:W3CDTF">2024-09-16T04:30:05Z</dcterms:modified>
</cp:coreProperties>
</file>