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E738D-8B4C-40C3-9D62-C51791713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A618F-5F3D-4337-BEFE-97647DA10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0373E-21CF-47D4-AF83-7E19AE4A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F6E4F-1AFE-4898-8BD9-A9E658BCA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87F74-4862-49F8-8599-4DDAA35B9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101D6-6E98-483B-B2A6-97A57AEED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179EE-5480-49F1-B90A-95DCEEFD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03934-EE2D-4B14-BC92-65D2CFA16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81776-E1F3-4952-89C9-C825D6AB7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9653A-B278-4324-8122-633DBFB8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49A14-258C-4622-BBE2-4592CF24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3428" name="日期占位符 1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  <a:noFill/>
          <a:ln w="9525">
            <a:noFill/>
          </a:ln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auto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 noProof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5pPr>
          </a:lstStyle>
          <a:p>
            <a:pPr lvl="0">
              <a:buFontTx/>
            </a:pPr>
            <a:fld id="{8A34FE74-A8AF-45C2-BFA7-D7A789AF4D51}" type="datetime1">
              <a:rPr lang="zh-CN" altLang="en-US" sz="1200">
                <a:solidFill>
                  <a:srgbClr val="898989"/>
                </a:solidFill>
              </a:rPr>
              <a:t/>
            </a:fld>
            <a:endParaRPr lang="en-US" altLang="zh-CN" sz="1200">
              <a:solidFill>
                <a:srgbClr val="898989"/>
              </a:solidFill>
            </a:endParaRPr>
          </a:p>
        </p:txBody>
      </p:sp>
      <p:sp>
        <p:nvSpPr>
          <p:cNvPr id="103429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  <a:noFill/>
          <a:ln w="9525">
            <a:noFill/>
          </a:ln>
        </p:spPr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1"/>
                </a:solidFill>
                <a:latin typeface="Arial" pitchFamily="34" charset="0"/>
                <a:ea typeface="黑体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5pPr>
          </a:lstStyle>
          <a:p>
            <a:pPr lvl="0" algn="ctr">
              <a:buFontTx/>
            </a:pPr>
            <a:r>
              <a:rPr lang="zh-CN" altLang="en-US" sz="1200">
                <a:solidFill>
                  <a:srgbClr val="898989"/>
                </a:solidFill>
              </a:rPr>
              <a:t>临河三中      陈静</a:t>
            </a:r>
            <a:endParaRPr lang="zh-CN" altLang="en-US" sz="1200">
              <a:solidFill>
                <a:srgbClr val="898989"/>
              </a:solidFill>
            </a:endParaRPr>
          </a:p>
        </p:txBody>
      </p:sp>
      <p:sp>
        <p:nvSpPr>
          <p:cNvPr id="103430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  <a:noFill/>
          <a:ln w="9525">
            <a:noFill/>
          </a:ln>
        </p:spPr>
        <p:txBody>
          <a:bodyPr numCol="1" anchor="ctr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</a:defRPr>
            </a:lvl5pPr>
          </a:lstStyle>
          <a:p>
            <a:pPr lvl="0" algn="r"/>
            <a:fld id="{111429ED-567D-4806-90EF-C1789317A9FD}" type="slidenum">
              <a:rPr lang="zh-CN" altLang="en-US" sz="120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</a:rPr>
              <a:t/>
            </a:fld>
            <a:endParaRPr lang="en-US" altLang="zh-CN" sz="1200">
              <a:solidFill>
                <a:srgbClr val="898989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73100" y="1133475"/>
            <a:ext cx="5367337" cy="51006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59513" y="1133475"/>
            <a:ext cx="5367337" cy="51006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88413" y="214313"/>
            <a:ext cx="2738437" cy="60198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73100" y="214313"/>
            <a:ext cx="8056563" cy="60198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jpeg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3073" descr="5242827791515295660426.jp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5" name="文本占位符 3074"/>
          <p:cNvSpPr>
            <a:spLocks noGrp="1"/>
          </p:cNvSpPr>
          <p:nvPr>
            <p:ph type="body"/>
          </p:nvPr>
        </p:nvSpPr>
        <p:spPr>
          <a:xfrm>
            <a:off x="673100" y="1133475"/>
            <a:ext cx="10953751" cy="510063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  <p:sp>
        <p:nvSpPr>
          <p:cNvPr id="3076" name="标题 3075"/>
          <p:cNvSpPr>
            <a:spLocks noGrp="1"/>
          </p:cNvSpPr>
          <p:nvPr>
            <p:ph type="title" idx="5"/>
          </p:nvPr>
        </p:nvSpPr>
        <p:spPr>
          <a:xfrm>
            <a:off x="673100" y="214313"/>
            <a:ext cx="10953751" cy="7953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7" name="日期占位符 3076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latinLnBrk="0" hangingPunct="1">
              <a:buNone/>
            </a:pPr>
          </a:p>
        </p:txBody>
      </p:sp>
      <p:sp>
        <p:nvSpPr>
          <p:cNvPr id="3078" name="页脚占位符 3077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ctr" defTabSz="9144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latinLnBrk="0" hangingPunct="1">
              <a:buNone/>
            </a:pPr>
          </a:p>
        </p:txBody>
      </p:sp>
      <p:sp>
        <p:nvSpPr>
          <p:cNvPr id="3079" name="灯片编号占位符 3078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r" defTabSz="9144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base" latinLnBrk="0" hangingPunct="1">
              <a:buNone/>
            </a:pPr>
            <a:fld id="{9A0DB2DC-4C9A-4742-B13C-FB6460FD3503}" type="slidenum">
              <a:rPr lang="zh-CN" altLang="x-none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x-none" strike="noStrike" noProof="1"/>
          </a:p>
        </p:txBody>
      </p:sp>
      <p:pic>
        <p:nvPicPr>
          <p:cNvPr id="3080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1117600" y="365125"/>
            <a:ext cx="12700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081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marL="0" lvl="0" indent="0" algn="l" rtl="0" eaLnBrk="0" fontAlgn="base" latinLnBrk="0" hangingPunct="0">
        <a:lnSpc>
          <a:spcPct val="90000"/>
        </a:lnSpc>
        <a:spcBef>
          <a:spcPct val="0"/>
        </a:spcBef>
        <a:spcAft>
          <a:spcPct val="0"/>
        </a:spcAft>
        <a:buSzTx/>
        <a:buFont typeface="Times New Roman" panose="02020603050405020304" charset="0"/>
        <a:buNone/>
        <a:defRPr sz="3200" b="1" u="none" kern="12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61950" lvl="0" indent="-361950" algn="just" rtl="0" eaLnBrk="0" fontAlgn="base" latinLnBrk="0" hangingPunct="0">
        <a:lnSpc>
          <a:spcPct val="110000"/>
        </a:lnSpc>
        <a:spcBef>
          <a:spcPts val="1200"/>
        </a:spcBef>
        <a:spcAft>
          <a:spcPct val="0"/>
        </a:spcAft>
        <a:buClr>
          <a:schemeClr val="accent1"/>
        </a:buClr>
        <a:buSzPct val="50000"/>
        <a:buFont typeface="Wingdings 2" pitchFamily="18" charset="2"/>
        <a:buChar char=""/>
        <a:defRPr sz="2400" u="none" kern="1200" baseline="0">
          <a:solidFill>
            <a:srgbClr val="976A4F"/>
          </a:solidFill>
          <a:latin typeface="+mn-lt"/>
          <a:ea typeface="+mn-ea"/>
          <a:cs typeface="+mn-cs"/>
        </a:defRPr>
      </a:lvl1pPr>
      <a:lvl2pPr marL="361950" lvl="1" indent="-361950" algn="l" rtl="0" eaLnBrk="0" fontAlgn="base" latinLnBrk="0" hangingPunct="0">
        <a:lnSpc>
          <a:spcPct val="120000"/>
        </a:lnSpc>
        <a:spcBef>
          <a:spcPct val="0"/>
        </a:spcBef>
        <a:spcAft>
          <a:spcPts val="1200"/>
        </a:spcAft>
        <a:buClr>
          <a:srgbClr val="D5BDAF"/>
        </a:buClr>
        <a:buSzTx/>
        <a:buFont typeface="幼圆" pitchFamily="49" charset="-122"/>
        <a:buChar char=" "/>
        <a:defRPr sz="16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857250" lvl="2" indent="-171450" algn="l" rtl="0" eaLnBrk="0" fontAlgn="base" latinLnBrk="0" hangingPunct="0">
        <a:lnSpc>
          <a:spcPct val="90000"/>
        </a:lnSpc>
        <a:spcBef>
          <a:spcPts val="375"/>
        </a:spcBef>
        <a:spcAft>
          <a:spcPct val="0"/>
        </a:spcAft>
        <a:buSzTx/>
        <a:buFont typeface="Arial" pitchFamily="34" charset="0"/>
        <a:buChar char="•"/>
        <a:defRPr sz="15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200150" lvl="3" indent="-171450" algn="l" rtl="0" eaLnBrk="0" fontAlgn="base" latinLnBrk="0" hangingPunct="0">
        <a:lnSpc>
          <a:spcPct val="90000"/>
        </a:lnSpc>
        <a:spcBef>
          <a:spcPts val="375"/>
        </a:spcBef>
        <a:spcAft>
          <a:spcPct val="0"/>
        </a:spcAft>
        <a:buSzTx/>
        <a:buFont typeface="Arial" pitchFamily="34" charset="0"/>
        <a:buChar char="•"/>
        <a:defRPr sz="13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543050" lvl="4" indent="-171450" algn="l" rtl="0" eaLnBrk="0" fontAlgn="base" latinLnBrk="0" hangingPunct="0">
        <a:lnSpc>
          <a:spcPct val="90000"/>
        </a:lnSpc>
        <a:spcBef>
          <a:spcPts val="375"/>
        </a:spcBef>
        <a:spcAft>
          <a:spcPct val="0"/>
        </a:spcAft>
        <a:buSzTx/>
        <a:buFont typeface="Arial" pitchFamily="34" charset="0"/>
        <a:buChar char="•"/>
        <a:defRPr sz="13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rtl="0" eaLnBrk="0" fontAlgn="base" latinLnBrk="0" hangingPunct="0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3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rtl="0" eaLnBrk="0" fontAlgn="base" latinLnBrk="0" hangingPunct="0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3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rtl="0" eaLnBrk="0" fontAlgn="base" latinLnBrk="0" hangingPunct="0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3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rtl="0" eaLnBrk="0" fontAlgn="base" latinLnBrk="0" hangingPunct="0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3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SzTx/>
        <a:buFont typeface="Arial" pitchFamily="34" charset="0"/>
        <a:buNone/>
        <a:defRPr sz="180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3.jpeg" /><Relationship Id="rId5" Type="http://schemas.openxmlformats.org/officeDocument/2006/relationships/tags" Target="../tags/tag3.xml" /><Relationship Id="rId6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hyperlink" Target="https://guoxue.baike.so.com/query/index?type=poem&amp;page=1&amp;author_poem=%E8%8B%8F%E8%BD%BC" TargetMode="External" /><Relationship Id="rId3" Type="http://schemas.openxmlformats.org/officeDocument/2006/relationships/tags" Target="../tags/tag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405700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圆角矩形 8"/>
          <p:cNvSpPr/>
          <p:nvPr>
            <p:custDataLst>
              <p:tags r:id="rId2"/>
            </p:custDataLst>
          </p:nvPr>
        </p:nvSpPr>
        <p:spPr>
          <a:xfrm>
            <a:off x="172720" y="635"/>
            <a:ext cx="12019915" cy="6759575"/>
          </a:xfrm>
          <a:prstGeom prst="roundRect">
            <a:avLst>
              <a:gd name="adj" fmla="val 6305"/>
            </a:avLst>
          </a:prstGeom>
          <a:solidFill>
            <a:srgbClr val="FFFFFF"/>
          </a:solidFill>
          <a:ln>
            <a:noFill/>
          </a:ln>
          <a:effectLst>
            <a:outerShdw blurRad="1270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微软雅黑"/>
              <a:ea typeface="微软雅黑"/>
            </a:endParaRPr>
          </a:p>
        </p:txBody>
      </p:sp>
      <p:sp>
        <p:nvSpPr>
          <p:cNvPr id="3" name="Title 6"/>
          <p:cNvSpPr txBox="1"/>
          <p:nvPr>
            <p:custDataLst>
              <p:tags r:id="rId3"/>
            </p:custDataLst>
          </p:nvPr>
        </p:nvSpPr>
        <p:spPr>
          <a:xfrm>
            <a:off x="172720" y="365760"/>
            <a:ext cx="7445375" cy="565975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r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None/>
            </a:pPr>
            <a:r>
              <a:rPr lang="zh-CN" altLang="en-US" sz="6600" spc="200">
                <a:ln w="3175">
                  <a:noFill/>
                  <a:prstDash val="dash"/>
                </a:ln>
                <a:solidFill>
                  <a:srgbClr val="7030A0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古诗词鉴赏</a:t>
            </a:r>
            <a:endParaRPr lang="zh-CN" altLang="en-US" sz="6600" spc="200">
              <a:ln w="3175">
                <a:noFill/>
                <a:prstDash val="dash"/>
              </a:ln>
              <a:solidFill>
                <a:srgbClr val="7030A0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  <a:p>
            <a:pPr marL="0" lvl="0" indent="-285750" algn="r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Wingdings" panose="05000000000000000000" charset="0"/>
              <a:buNone/>
            </a:pPr>
            <a:endParaRPr lang="zh-CN" altLang="en-US" sz="6600" spc="200">
              <a:ln w="3175">
                <a:noFill/>
                <a:prstDash val="dash"/>
              </a:ln>
              <a:solidFill>
                <a:srgbClr val="7030A0"/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6672" r="6672"/>
          <a:stretch>
            <a:fillRect/>
          </a:stretch>
        </p:blipFill>
        <p:spPr>
          <a:xfrm>
            <a:off x="7801610" y="365760"/>
            <a:ext cx="4075430" cy="4852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520" h="7920">
                <a:moveTo>
                  <a:pt x="0" y="0"/>
                </a:moveTo>
                <a:lnTo>
                  <a:pt x="11520" y="0"/>
                </a:lnTo>
                <a:lnTo>
                  <a:pt x="11520" y="7920"/>
                </a:lnTo>
                <a:lnTo>
                  <a:pt x="0" y="792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5" name="矩形 4"/>
          <p:cNvSpPr/>
          <p:nvPr/>
        </p:nvSpPr>
        <p:spPr>
          <a:xfrm>
            <a:off x="7991475" y="5919470"/>
            <a:ext cx="3695700" cy="3987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7030A0"/>
                </a:solidFill>
                <a:latin typeface="Aa语文老师的字" panose="02010600010101010101" charset="-122"/>
                <a:ea typeface="Aa语文老师的字" panose="02010600010101010101" charset="-122"/>
              </a:rPr>
              <a:t>心头无限意，尽在不言中</a:t>
            </a:r>
            <a:endParaRPr lang="zh-CN" altLang="en-US" sz="2000" b="1">
              <a:solidFill>
                <a:srgbClr val="7030A0"/>
              </a:solidFill>
              <a:latin typeface="Aa语文老师的字" panose="02010600010101010101" charset="-122"/>
              <a:ea typeface="Aa语文老师的字" panose="0201060001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框 5121"/>
          <p:cNvSpPr txBox="1"/>
          <p:nvPr/>
        </p:nvSpPr>
        <p:spPr>
          <a:xfrm>
            <a:off x="1892300" y="1174115"/>
            <a:ext cx="824547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4000" b="1">
                <a:solidFill>
                  <a:srgbClr val="0000FF"/>
                </a:solidFill>
                <a:latin typeface="华文新魏" pitchFamily="2" charset="-122"/>
                <a:ea typeface="华文新魏" pitchFamily="2" charset="-122"/>
              </a:rPr>
              <a:t>红妆对镜哭翠楼，喃燕双飞月如钩</a:t>
            </a:r>
            <a:endParaRPr lang="zh-CN" altLang="en-US" sz="4000" b="1">
              <a:solidFill>
                <a:srgbClr val="0000FF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5123" name="文本框 5122"/>
          <p:cNvSpPr txBox="1"/>
          <p:nvPr/>
        </p:nvSpPr>
        <p:spPr>
          <a:xfrm>
            <a:off x="2778125" y="3341370"/>
            <a:ext cx="6354763" cy="1460500"/>
          </a:xfrm>
          <a:prstGeom prst="rect">
            <a:avLst/>
          </a:prstGeom>
          <a:noFill/>
          <a:ln w="38100" cap="flat" cmpd="sng">
            <a:solidFill>
              <a:srgbClr val="008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zh-CN" altLang="en-US" sz="8900" b="1">
                <a:solidFill>
                  <a:srgbClr val="FF0000"/>
                </a:solidFill>
                <a:latin typeface="华文隶书" charset="-122"/>
                <a:ea typeface="华文隶书" charset="-122"/>
              </a:rPr>
              <a:t>爱情闺怨诗</a:t>
            </a:r>
            <a:endParaRPr lang="zh-CN" altLang="en-US" sz="8900" b="1">
              <a:solidFill>
                <a:srgbClr val="FF0000"/>
              </a:solidFill>
              <a:latin typeface="华文隶书" charset="-122"/>
              <a:ea typeface="华文隶书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Rot="1"/>
          </p:cNvSpPr>
          <p:nvPr>
            <p:ph type="title"/>
          </p:nvPr>
        </p:nvSpPr>
        <p:spPr>
          <a:xfrm>
            <a:off x="1981200" y="274638"/>
            <a:ext cx="82296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anose="02010600030101010101" pitchFamily="2" charset="-122"/>
                <a:cs typeface="+mj-cs"/>
              </a:defRPr>
            </a:lvl1pPr>
          </a:lstStyle>
          <a:p>
            <a:pPr lvl="0" algn="l"/>
            <a:r>
              <a:rPr>
                <a:solidFill>
                  <a:schemeClr val="tx1"/>
                </a:solidFill>
                <a:ea typeface="黑体"/>
              </a:rPr>
              <a:t>学习目标</a:t>
            </a:r>
            <a:endParaRPr>
              <a:solidFill>
                <a:schemeClr val="tx1"/>
              </a:solidFill>
              <a:ea typeface="黑体"/>
            </a:endParaRPr>
          </a:p>
        </p:txBody>
      </p:sp>
      <p:sp>
        <p:nvSpPr>
          <p:cNvPr id="3075" name="Rectangle 3"/>
          <p:cNvSpPr>
            <a:spLocks noGrp="1" noRot="1"/>
          </p:cNvSpPr>
          <p:nvPr>
            <p:ph type="body" idx="4294967295"/>
          </p:nvPr>
        </p:nvSpPr>
        <p:spPr>
          <a:xfrm>
            <a:off x="1981200" y="1600200"/>
            <a:ext cx="8229600" cy="4525963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rPr lang="zh-CN" altLang="zh-CN" b="1"/>
              <a:t>1、读懂闺怨题材的诗歌</a:t>
            </a:r>
            <a:endParaRPr lang="en-US" altLang="zh-CN" b="1"/>
          </a:p>
          <a:p>
            <a:pPr lvl="0"/>
            <a:endParaRPr lang="en-US" altLang="zh-CN" b="1"/>
          </a:p>
          <a:p>
            <a:pPr lvl="0"/>
            <a:r>
              <a:rPr lang="zh-CN" altLang="zh-CN" b="1"/>
              <a:t>2、鉴赏闺怨诗中的情感类型</a:t>
            </a:r>
            <a:endParaRPr lang="en-US" altLang="zh-CN" b="1"/>
          </a:p>
          <a:p>
            <a:pPr lvl="0"/>
            <a:endParaRPr lang="en-US" altLang="zh-CN" b="1"/>
          </a:p>
          <a:p>
            <a:pPr lvl="0"/>
            <a:r>
              <a:rPr lang="zh-CN" altLang="zh-CN" b="1"/>
              <a:t>3、试分析闺怨诗常见的手法</a:t>
            </a:r>
            <a:endParaRPr lang="zh-CN" altLang="zh-CN" b="1"/>
          </a:p>
          <a:p>
            <a:pPr lvl="0">
              <a:buNone/>
            </a:pPr>
            <a:endParaRPr lang="zh-CN" altLang="zh-CN" b="1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264900" y="11366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矩形 7169"/>
          <p:cNvSpPr/>
          <p:nvPr/>
        </p:nvSpPr>
        <p:spPr>
          <a:xfrm>
            <a:off x="1400810" y="257810"/>
            <a:ext cx="3744913" cy="765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flat" cmpd="sng">
                  <a:solidFill>
                    <a:srgbClr val="99CCFF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华文中宋" charset="0"/>
                <a:ea typeface="华文中宋" charset="0"/>
              </a:rPr>
              <a:t>含义</a:t>
            </a:r>
            <a:endParaRPr lang="zh-CN" altLang="en-US" sz="3600" b="1">
              <a:ln w="19050" cap="flat" cmpd="sng">
                <a:solidFill>
                  <a:srgbClr val="99CCFF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华文中宋" charset="0"/>
              <a:ea typeface="华文中宋" charset="0"/>
            </a:endParaRPr>
          </a:p>
        </p:txBody>
      </p:sp>
      <p:sp>
        <p:nvSpPr>
          <p:cNvPr id="7171" name="文本框 7170"/>
          <p:cNvSpPr txBox="1"/>
          <p:nvPr/>
        </p:nvSpPr>
        <p:spPr>
          <a:xfrm>
            <a:off x="342900" y="1530350"/>
            <a:ext cx="11214100" cy="279971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爱情闺怨诗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多以弃妇、思妇为主要描写对象，以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伤春怀人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为主题，表现女子们在特定社会情态、生活境遇下复杂的心理状态。 “闺”的本意是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小门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。古人建房其内室居住的往往是女眷，所以“闺”也常指代女性。“怨”，埋怨，抱怨也。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爱情闺怨诗主要描写男女爱慕之情，或抒发离别相思之苦</a:t>
            </a:r>
            <a:r>
              <a:rPr lang="zh-CN" altLang="en-US" sz="3200" b="1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endParaRPr lang="zh-CN" altLang="en-US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53" name="Text Box 5"/>
          <p:cNvSpPr txBox="1"/>
          <p:nvPr/>
        </p:nvSpPr>
        <p:spPr>
          <a:xfrm>
            <a:off x="7331075" y="414973"/>
            <a:ext cx="1647825" cy="21605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sz="9600">
                <a:solidFill>
                  <a:srgbClr val="FF0000"/>
                </a:solidFill>
                <a:ea typeface="黑体"/>
              </a:rPr>
              <a:t>愁</a:t>
            </a:r>
            <a:endParaRPr sz="9600">
              <a:solidFill>
                <a:srgbClr val="FF0000"/>
              </a:solidFill>
              <a:ea typeface="黑体"/>
            </a:endParaRPr>
          </a:p>
        </p:txBody>
      </p:sp>
      <p:sp>
        <p:nvSpPr>
          <p:cNvPr id="1526791" name="Rectangle 3"/>
          <p:cNvSpPr/>
          <p:nvPr/>
        </p:nvSpPr>
        <p:spPr>
          <a:xfrm>
            <a:off x="408940" y="4704080"/>
            <a:ext cx="11148060" cy="2895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-228600">
              <a:lnSpc>
                <a:spcPct val="110000"/>
              </a:lnSpc>
              <a:buFontTx/>
            </a:pPr>
            <a:r>
              <a:rPr lang="en-US" altLang="zh-CN" b="1">
                <a:solidFill>
                  <a:srgbClr val="FF0000"/>
                </a:solidFill>
                <a:ea typeface="微软雅黑"/>
              </a:rPr>
              <a:t>对接教材：</a:t>
            </a:r>
            <a:r>
              <a:rPr lang="en-US" altLang="zh-CN" sz="3200" b="1">
                <a:solidFill>
                  <a:srgbClr val="000000"/>
                </a:solidFill>
              </a:rPr>
              <a:t> </a:t>
            </a:r>
            <a:r>
              <a:rPr lang="zh-CN" altLang="zh-CN" sz="3200">
                <a:solidFill>
                  <a:srgbClr val="000000"/>
                </a:solidFill>
              </a:rPr>
              <a:t>《</a:t>
            </a:r>
            <a:r>
              <a:rPr lang="zh-CN" altLang="zh-CN" sz="3200" b="1">
                <a:solidFill>
                  <a:srgbClr val="0000CC"/>
                </a:solidFill>
                <a:latin typeface="微软雅黑"/>
                <a:ea typeface="微软雅黑"/>
              </a:rPr>
              <a:t>涉江采芙蓉</a:t>
            </a:r>
            <a:r>
              <a:rPr lang="zh-CN" altLang="zh-CN" sz="3200">
                <a:solidFill>
                  <a:srgbClr val="000000"/>
                </a:solidFill>
              </a:rPr>
              <a:t>》(佚名)、</a:t>
            </a:r>
            <a:r>
              <a:rPr lang="en-US" altLang="zh-CN" sz="3200">
                <a:latin typeface="黑体" panose="02010609060101010101" charset="-122"/>
              </a:rPr>
              <a:t>《</a:t>
            </a:r>
            <a:r>
              <a:rPr lang="en-US" altLang="zh-CN" sz="3200" b="1">
                <a:solidFill>
                  <a:srgbClr val="0000CC"/>
                </a:solidFill>
                <a:latin typeface="微软雅黑"/>
                <a:ea typeface="微软雅黑"/>
              </a:rPr>
              <a:t>闺怨</a:t>
            </a:r>
            <a:r>
              <a:rPr lang="en-US" altLang="zh-CN" sz="3200">
                <a:latin typeface="黑体" panose="02010609060101010101" charset="-122"/>
              </a:rPr>
              <a:t>》（王昌龄）、《</a:t>
            </a:r>
            <a:r>
              <a:rPr lang="en-US" altLang="zh-CN" sz="3200" b="1">
                <a:solidFill>
                  <a:srgbClr val="0000CC"/>
                </a:solidFill>
                <a:latin typeface="微软雅黑"/>
                <a:ea typeface="微软雅黑"/>
              </a:rPr>
              <a:t>一剪梅</a:t>
            </a:r>
            <a:r>
              <a:rPr lang="en-US" altLang="zh-CN" sz="3200">
                <a:latin typeface="黑体" panose="02010609060101010101" charset="-122"/>
              </a:rPr>
              <a:t>》（李清照）</a:t>
            </a:r>
            <a:endParaRPr lang="en-US" altLang="zh-CN" sz="3200">
              <a:latin typeface="黑体" panose="0201060906010101010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205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8834" name="文本框 1"/>
          <p:cNvSpPr/>
          <p:nvPr/>
        </p:nvSpPr>
        <p:spPr>
          <a:xfrm>
            <a:off x="201613" y="260350"/>
            <a:ext cx="441325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6000" b="1">
                <a:solidFill>
                  <a:srgbClr val="FF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题目</a:t>
            </a:r>
            <a:r>
              <a:rPr lang="zh-CN" altLang="en-US" sz="6000" b="1">
                <a:solidFill>
                  <a:srgbClr val="0000CC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标志</a:t>
            </a:r>
            <a:r>
              <a:rPr lang="zh-CN" altLang="en-US" sz="6000" b="1">
                <a:solidFill>
                  <a:srgbClr val="FF0000"/>
                </a:solidFill>
                <a:latin typeface="微软雅黑"/>
                <a:ea typeface="微软雅黑"/>
                <a:sym typeface="宋体" panose="02010600030101010101" pitchFamily="2" charset="-122"/>
              </a:rPr>
              <a:t>：</a:t>
            </a:r>
            <a:endParaRPr lang="zh-CN" altLang="en-US" sz="6000" b="1">
              <a:solidFill>
                <a:srgbClr val="FF0000"/>
              </a:solidFill>
              <a:latin typeface="微软雅黑"/>
              <a:ea typeface="微软雅黑"/>
              <a:sym typeface="宋体" panose="02010600030101010101" pitchFamily="2" charset="-122"/>
            </a:endParaRPr>
          </a:p>
        </p:txBody>
      </p:sp>
      <p:sp>
        <p:nvSpPr>
          <p:cNvPr id="1528835" name="文本框 1"/>
          <p:cNvSpPr/>
          <p:nvPr/>
        </p:nvSpPr>
        <p:spPr>
          <a:xfrm>
            <a:off x="284163" y="1322388"/>
            <a:ext cx="11907837" cy="1698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en-US" altLang="zh-CN" sz="4400" b="1">
                <a:latin typeface="微软雅黑"/>
                <a:ea typeface="微软雅黑"/>
              </a:rPr>
              <a:t>多含有</a:t>
            </a:r>
            <a:r>
              <a:rPr lang="zh-CN" altLang="zh-CN" sz="4400" b="1">
                <a:solidFill>
                  <a:srgbClr val="006600"/>
                </a:solidFill>
                <a:latin typeface="微软雅黑"/>
                <a:ea typeface="微软雅黑"/>
              </a:rPr>
              <a:t>“怀、思、别、忆、望夫、妇叹、</a:t>
            </a:r>
            <a:r>
              <a:rPr lang="en-US" altLang="zh-CN" sz="4400" b="1">
                <a:solidFill>
                  <a:srgbClr val="006600"/>
                </a:solidFill>
                <a:latin typeface="微软雅黑"/>
                <a:ea typeface="微软雅黑"/>
              </a:rPr>
              <a:t>寄良人</a:t>
            </a:r>
            <a:r>
              <a:rPr lang="zh-CN" altLang="zh-CN" sz="4400" b="1">
                <a:solidFill>
                  <a:srgbClr val="006600"/>
                </a:solidFill>
                <a:latin typeface="微软雅黑"/>
                <a:ea typeface="微软雅黑"/>
              </a:rPr>
              <a:t> 、闺怨、幽恨”</a:t>
            </a:r>
            <a:r>
              <a:rPr lang="zh-CN" altLang="zh-CN" sz="4400" b="1">
                <a:latin typeface="微软雅黑"/>
                <a:ea typeface="微软雅黑"/>
              </a:rPr>
              <a:t>或直接用</a:t>
            </a:r>
            <a:r>
              <a:rPr lang="zh-CN" altLang="zh-CN" sz="4400" b="1">
                <a:solidFill>
                  <a:srgbClr val="006600"/>
                </a:solidFill>
                <a:latin typeface="微软雅黑"/>
                <a:ea typeface="微软雅黑"/>
              </a:rPr>
              <a:t>“无题”</a:t>
            </a:r>
            <a:r>
              <a:rPr lang="zh-CN" altLang="zh-CN" sz="4400" b="1">
                <a:latin typeface="微软雅黑"/>
                <a:ea typeface="微软雅黑"/>
              </a:rPr>
              <a:t>等字眼。</a:t>
            </a:r>
            <a:endParaRPr lang="zh-CN" altLang="zh-CN" sz="4400" b="1">
              <a:latin typeface="微软雅黑"/>
              <a:ea typeface="微软雅黑"/>
            </a:endParaRPr>
          </a:p>
        </p:txBody>
      </p:sp>
      <p:sp>
        <p:nvSpPr>
          <p:cNvPr id="1528836" name="矩形 880645"/>
          <p:cNvSpPr/>
          <p:nvPr/>
        </p:nvSpPr>
        <p:spPr>
          <a:xfrm>
            <a:off x="2105025" y="3366770"/>
            <a:ext cx="9702800" cy="2805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45000"/>
              </a:spcBef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</a:rPr>
              <a:t>(1)表现诗人对妻子的真挚感情，主要包括</a:t>
            </a: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赠内诗和悼亡诗</a:t>
            </a: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</a:rPr>
              <a:t>两类。</a:t>
            </a:r>
            <a:endParaRPr lang="en-US" altLang="zh-CN" sz="40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spcBef>
                <a:spcPct val="45000"/>
              </a:spcBef>
            </a:pP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</a:rPr>
              <a:t>(2)以妇女角度写的闺怨诗，</a:t>
            </a: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它包括宫怨诗、离妇诗、弃妇诗、别离相思诗</a:t>
            </a:r>
            <a:r>
              <a:rPr lang="en-US" altLang="zh-CN" sz="4000" b="1">
                <a:solidFill>
                  <a:srgbClr val="000000"/>
                </a:solidFill>
                <a:latin typeface="微软雅黑"/>
                <a:ea typeface="微软雅黑"/>
              </a:rPr>
              <a:t>。</a:t>
            </a:r>
            <a:endParaRPr lang="en-US" altLang="zh-CN" sz="4000" b="1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  <p:sp>
        <p:nvSpPr>
          <p:cNvPr id="1528837" name="矩形 880646"/>
          <p:cNvSpPr/>
          <p:nvPr/>
        </p:nvSpPr>
        <p:spPr>
          <a:xfrm>
            <a:off x="284163" y="4419600"/>
            <a:ext cx="1739900" cy="1189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zh-CN" altLang="en-US" sz="6000" b="1">
                <a:solidFill>
                  <a:srgbClr val="0000CC"/>
                </a:solidFill>
                <a:latin typeface="微软雅黑"/>
                <a:ea typeface="微软雅黑"/>
              </a:rPr>
              <a:t>内容</a:t>
            </a:r>
            <a:endParaRPr lang="zh-CN" altLang="en-US" sz="6000" b="1">
              <a:solidFill>
                <a:srgbClr val="0000CC"/>
              </a:solidFill>
              <a:latin typeface="微软雅黑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88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0882" name="矩形 2127896"/>
          <p:cNvSpPr/>
          <p:nvPr/>
        </p:nvSpPr>
        <p:spPr>
          <a:xfrm>
            <a:off x="431800" y="188913"/>
            <a:ext cx="4217988" cy="823912"/>
          </a:xfrm>
          <a:prstGeom prst="rect">
            <a:avLst/>
          </a:prstGeom>
          <a:noFill/>
          <a:ln>
            <a:noFill/>
            <a:miter lim="800000"/>
          </a:ln>
          <a:effectLst>
            <a:prstShdw prst="shdw18" dist="17961" dir="13500000">
              <a:srgbClr val="708688"/>
            </a:prstShdw>
          </a:effectLst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</a:pPr>
            <a:r>
              <a:rPr lang="en-US" altLang="zh-CN" sz="4800" b="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altLang="en-US" sz="4800" b="1">
                <a:solidFill>
                  <a:srgbClr val="FF0000"/>
                </a:solidFill>
                <a:latin typeface="微软雅黑"/>
                <a:ea typeface="微软雅黑"/>
              </a:rPr>
              <a:t>、常见意象：</a:t>
            </a:r>
            <a:endParaRPr lang="zh-CN" altLang="en-US" sz="48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1530883" name="矩形 884762"/>
          <p:cNvSpPr/>
          <p:nvPr/>
        </p:nvSpPr>
        <p:spPr>
          <a:xfrm>
            <a:off x="152400" y="1093788"/>
            <a:ext cx="12039600" cy="49831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lnSpc>
                <a:spcPct val="110000"/>
              </a:lnSpc>
              <a:spcBef>
                <a:spcPct val="30000"/>
              </a:spcBef>
              <a:buFontTx/>
            </a:pPr>
            <a:r>
              <a:rPr lang="en-US" altLang="zh-CN" sz="4400" b="1">
                <a:solidFill>
                  <a:srgbClr val="0000CC"/>
                </a:solidFill>
                <a:ea typeface="微软雅黑"/>
              </a:rPr>
              <a:t>景物类：</a:t>
            </a:r>
            <a:r>
              <a:rPr lang="en-US" altLang="zh-CN" sz="4000" b="1">
                <a:solidFill>
                  <a:srgbClr val="000000"/>
                </a:solidFill>
              </a:rPr>
              <a:t>月、梦、泪、雁、寒蝉、更漏、笛声、梧桐、清秋。</a:t>
            </a:r>
            <a:endParaRPr lang="en-US" altLang="zh-CN" sz="4000" b="1">
              <a:solidFill>
                <a:srgbClr val="000000"/>
              </a:solidFill>
            </a:endParaRPr>
          </a:p>
          <a:p>
            <a:pPr lvl="0" eaLnBrk="0" hangingPunct="0">
              <a:lnSpc>
                <a:spcPct val="110000"/>
              </a:lnSpc>
              <a:spcBef>
                <a:spcPct val="30000"/>
              </a:spcBef>
              <a:buFontTx/>
            </a:pPr>
            <a:r>
              <a:rPr lang="en-US" altLang="zh-CN" sz="4400" b="1">
                <a:solidFill>
                  <a:srgbClr val="0000CC"/>
                </a:solidFill>
                <a:ea typeface="微软雅黑"/>
              </a:rPr>
              <a:t>行为类：</a:t>
            </a:r>
            <a:r>
              <a:rPr lang="zh-CN" altLang="en-US" sz="4000" b="1">
                <a:solidFill>
                  <a:srgbClr val="000000"/>
                </a:solidFill>
                <a:sym typeface="Arial" pitchFamily="34" charset="0"/>
              </a:rPr>
              <a:t>眉锁、</a:t>
            </a:r>
            <a:r>
              <a:rPr lang="en-US" altLang="zh-CN" sz="4000" b="1">
                <a:solidFill>
                  <a:srgbClr val="000000"/>
                </a:solidFill>
              </a:rPr>
              <a:t>织布、捣衣、缝衣、登高、凭栏等</a:t>
            </a:r>
            <a:endParaRPr lang="en-US" altLang="zh-CN" sz="4000" b="1">
              <a:solidFill>
                <a:srgbClr val="000000"/>
              </a:solidFill>
            </a:endParaRPr>
          </a:p>
          <a:p>
            <a:pPr lvl="0" eaLnBrk="0" hangingPunct="0">
              <a:lnSpc>
                <a:spcPct val="110000"/>
              </a:lnSpc>
              <a:spcBef>
                <a:spcPct val="30000"/>
              </a:spcBef>
              <a:buFontTx/>
            </a:pPr>
            <a:r>
              <a:rPr lang="en-US" altLang="zh-CN" sz="4400" b="1">
                <a:solidFill>
                  <a:srgbClr val="0000CC"/>
                </a:solidFill>
                <a:ea typeface="微软雅黑"/>
              </a:rPr>
              <a:t>室内用具类：</a:t>
            </a:r>
            <a:r>
              <a:rPr lang="en-US" altLang="zh-CN" sz="4000" b="1">
                <a:solidFill>
                  <a:srgbClr val="000000"/>
                </a:solidFill>
              </a:rPr>
              <a:t>灯、烛、帘、被、团扇、床枕、帷幕、帏、镜等。</a:t>
            </a:r>
            <a:endParaRPr lang="en-US" altLang="zh-CN" sz="4000" b="1">
              <a:solidFill>
                <a:srgbClr val="000000"/>
              </a:solidFill>
            </a:endParaRPr>
          </a:p>
          <a:p>
            <a:pPr lvl="0" eaLnBrk="0" hangingPunct="0">
              <a:lnSpc>
                <a:spcPct val="110000"/>
              </a:lnSpc>
              <a:spcBef>
                <a:spcPct val="30000"/>
              </a:spcBef>
              <a:buFontTx/>
            </a:pPr>
            <a:r>
              <a:rPr lang="en-US" altLang="zh-CN" sz="4400" b="1">
                <a:solidFill>
                  <a:srgbClr val="0000CC"/>
                </a:solidFill>
                <a:ea typeface="微软雅黑"/>
              </a:rPr>
              <a:t>庭院建筑类：</a:t>
            </a:r>
            <a:r>
              <a:rPr lang="en-US" altLang="zh-CN" sz="4000" b="1">
                <a:solidFill>
                  <a:srgbClr val="000000"/>
                </a:solidFill>
              </a:rPr>
              <a:t>高楼、宫殿、玉阶、窗等。</a:t>
            </a:r>
            <a:endParaRPr lang="en-US" altLang="zh-CN" sz="4000" b="1">
              <a:solidFill>
                <a:srgbClr val="000000"/>
              </a:solidFill>
            </a:endParaRPr>
          </a:p>
        </p:txBody>
      </p:sp>
      <p:sp>
        <p:nvSpPr>
          <p:cNvPr id="1530884" name="文本框 9222"/>
          <p:cNvSpPr/>
          <p:nvPr/>
        </p:nvSpPr>
        <p:spPr>
          <a:xfrm>
            <a:off x="3619500" y="6076950"/>
            <a:ext cx="85725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</a:pPr>
            <a:r>
              <a:rPr lang="zh-CN" altLang="en-US" b="1">
                <a:solidFill>
                  <a:srgbClr val="0000FF"/>
                </a:solidFill>
                <a:latin typeface="宋体" panose="02010600030101010101" pitchFamily="2" charset="-122"/>
                <a:ea typeface="微软雅黑"/>
                <a:sym typeface="Arial" pitchFamily="34" charset="0"/>
              </a:rPr>
              <a:t>带有闺房色彩或带有思人韵味的凄凉意象</a:t>
            </a:r>
            <a:endParaRPr lang="zh-CN" altLang="en-US"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088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2930" name="矩形 888849"/>
          <p:cNvSpPr/>
          <p:nvPr/>
        </p:nvSpPr>
        <p:spPr>
          <a:xfrm>
            <a:off x="300038" y="169863"/>
            <a:ext cx="5438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800" b="1">
                <a:solidFill>
                  <a:srgbClr val="0033CC"/>
                </a:solidFill>
                <a:latin typeface="微软雅黑"/>
                <a:ea typeface="微软雅黑"/>
              </a:rPr>
              <a:t>3</a:t>
            </a:r>
            <a:r>
              <a:rPr lang="zh-CN" altLang="en-US" sz="4800" b="1">
                <a:solidFill>
                  <a:srgbClr val="0033CC"/>
                </a:solidFill>
                <a:latin typeface="微软雅黑"/>
                <a:ea typeface="微软雅黑"/>
              </a:rPr>
              <a:t>、常见思想情感。</a:t>
            </a:r>
            <a:endParaRPr lang="zh-CN" altLang="en-US" sz="4800" b="1">
              <a:solidFill>
                <a:srgbClr val="0033CC"/>
              </a:solidFill>
              <a:latin typeface="微软雅黑"/>
              <a:ea typeface="微软雅黑"/>
            </a:endParaRPr>
          </a:p>
        </p:txBody>
      </p:sp>
      <p:sp>
        <p:nvSpPr>
          <p:cNvPr id="1534979" name="文本占位符 15361"/>
          <p:cNvSpPr/>
          <p:nvPr/>
        </p:nvSpPr>
        <p:spPr>
          <a:xfrm>
            <a:off x="892810" y="3427730"/>
            <a:ext cx="4356100" cy="3736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0" hangingPunct="0">
              <a:lnSpc>
                <a:spcPct val="9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0000CC"/>
                </a:solidFill>
                <a:ea typeface="微软雅黑"/>
              </a:rPr>
              <a:t>夜雨寄北</a:t>
            </a:r>
            <a:r>
              <a:rPr lang="zh-CN" altLang="en-US" sz="3200" b="1">
                <a:latin typeface="黑体" panose="02010609060101010101" charset="-122"/>
              </a:rPr>
              <a:t>   </a:t>
            </a:r>
            <a:endParaRPr lang="zh-CN" altLang="en-US" sz="3200" b="1">
              <a:latin typeface="黑体" panose="02010609060101010101" charset="-122"/>
            </a:endParaRPr>
          </a:p>
          <a:p>
            <a:pPr lvl="0" algn="ctr" eaLnBrk="0" hangingPunct="0">
              <a:lnSpc>
                <a:spcPct val="90000"/>
              </a:lnSpc>
              <a:spcBef>
                <a:spcPts val="1000"/>
              </a:spcBef>
            </a:pPr>
            <a:r>
              <a:rPr lang="zh-CN" altLang="en-US" sz="2000" b="1">
                <a:latin typeface="黑体" panose="02010609060101010101" charset="-122"/>
              </a:rPr>
              <a:t>唐</a:t>
            </a:r>
            <a:r>
              <a:rPr lang="en-US" altLang="zh-CN" sz="2000" b="1">
                <a:latin typeface="黑体" panose="02010609060101010101" charset="-122"/>
              </a:rPr>
              <a:t>·</a:t>
            </a:r>
            <a:r>
              <a:rPr lang="zh-CN" altLang="en-US" sz="2000" b="1">
                <a:latin typeface="黑体" panose="02010609060101010101" charset="-122"/>
              </a:rPr>
              <a:t>李商隐</a:t>
            </a:r>
            <a:endParaRPr lang="zh-CN" altLang="en-US" sz="2000" b="1">
              <a:latin typeface="黑体" panose="02010609060101010101" charset="-122"/>
            </a:endParaRPr>
          </a:p>
          <a:p>
            <a:pPr lvl="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>
                <a:latin typeface="黑体" panose="02010609060101010101" charset="-122"/>
              </a:rPr>
              <a:t>君问归期未有期，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>
                <a:latin typeface="黑体" panose="02010609060101010101" charset="-122"/>
              </a:rPr>
              <a:t>巴山夜雨涨秋池。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>
                <a:latin typeface="黑体" panose="02010609060101010101" charset="-122"/>
              </a:rPr>
              <a:t>何当共剪西窗竹，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>
                <a:latin typeface="黑体" panose="02010609060101010101" charset="-122"/>
              </a:rPr>
              <a:t>却话巴山夜雨时。</a:t>
            </a:r>
            <a:endParaRPr lang="zh-CN" altLang="en-US" sz="2800" b="1">
              <a:latin typeface="黑体" panose="02010609060101010101" charset="-122"/>
            </a:endParaRPr>
          </a:p>
        </p:txBody>
      </p:sp>
      <p:sp>
        <p:nvSpPr>
          <p:cNvPr id="1534980" name="文本框 4"/>
          <p:cNvSpPr/>
          <p:nvPr/>
        </p:nvSpPr>
        <p:spPr>
          <a:xfrm>
            <a:off x="495935" y="993775"/>
            <a:ext cx="5150485" cy="22453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FontTx/>
            </a:pPr>
            <a:r>
              <a:rPr lang="zh-CN" altLang="en-US" sz="2800" b="1">
                <a:solidFill>
                  <a:srgbClr val="0000CC"/>
                </a:solidFill>
                <a:ea typeface="微软雅黑"/>
              </a:rPr>
              <a:t>赠内</a:t>
            </a:r>
            <a:r>
              <a:rPr lang="en-US" altLang="zh-CN" sz="2800" b="1">
                <a:solidFill>
                  <a:srgbClr val="0000CC"/>
                </a:solidFill>
                <a:ea typeface="微软雅黑"/>
              </a:rPr>
              <a:t>    </a:t>
            </a:r>
            <a:r>
              <a:rPr lang="zh-CN" altLang="en-US" sz="2000" b="1">
                <a:latin typeface="黑体" panose="02010609060101010101" charset="-122"/>
              </a:rPr>
              <a:t>李白</a:t>
            </a:r>
            <a:r>
              <a:rPr lang="zh-CN" altLang="en-US" sz="2800" b="1">
                <a:latin typeface="黑体" panose="02010609060101010101" charset="-122"/>
              </a:rPr>
              <a:t> 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>
              <a:buFontTx/>
            </a:pPr>
            <a:r>
              <a:rPr lang="zh-CN" altLang="en-US" sz="2800" b="1">
                <a:latin typeface="黑体" panose="02010609060101010101" charset="-122"/>
              </a:rPr>
              <a:t>三百六十日，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>
              <a:buFontTx/>
            </a:pPr>
            <a:r>
              <a:rPr lang="zh-CN" altLang="en-US" sz="2800" b="1">
                <a:latin typeface="黑体" panose="02010609060101010101" charset="-122"/>
              </a:rPr>
              <a:t>日日醉如泥。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>
              <a:buFontTx/>
            </a:pPr>
            <a:r>
              <a:rPr lang="zh-CN" altLang="en-US" sz="2800" b="1">
                <a:latin typeface="黑体" panose="02010609060101010101" charset="-122"/>
              </a:rPr>
              <a:t>虽为李白妇，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>
              <a:buFontTx/>
            </a:pPr>
            <a:r>
              <a:rPr lang="zh-CN" altLang="en-US" sz="2800" b="1">
                <a:latin typeface="黑体" panose="02010609060101010101" charset="-122"/>
              </a:rPr>
              <a:t>何异太常妻。</a:t>
            </a:r>
            <a:endParaRPr lang="zh-CN" altLang="en-US" sz="2800" b="1">
              <a:latin typeface="黑体" panose="02010609060101010101" charset="-122"/>
            </a:endParaRPr>
          </a:p>
        </p:txBody>
      </p:sp>
      <p:sp>
        <p:nvSpPr>
          <p:cNvPr id="1534981" name="Text Box 2"/>
          <p:cNvSpPr/>
          <p:nvPr/>
        </p:nvSpPr>
        <p:spPr>
          <a:xfrm>
            <a:off x="5469255" y="3571240"/>
            <a:ext cx="3995420" cy="277241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FontTx/>
            </a:pPr>
            <a:r>
              <a:rPr lang="zh-CN" altLang="en-US" sz="1400" b="1">
                <a:ea typeface="隶书" pitchFamily="49" charset="-122"/>
              </a:rPr>
              <a:t>         </a:t>
            </a:r>
            <a:r>
              <a:rPr lang="zh-CN" altLang="en-US" sz="2800" b="1">
                <a:solidFill>
                  <a:srgbClr val="0000CC"/>
                </a:solidFill>
                <a:ea typeface="微软雅黑"/>
              </a:rPr>
              <a:t>寄征衣</a:t>
            </a:r>
            <a:r>
              <a:rPr lang="zh-CN" altLang="en-US" sz="2400" b="1">
                <a:solidFill>
                  <a:srgbClr val="CC0066"/>
                </a:solidFill>
                <a:ea typeface="隶书" pitchFamily="49" charset="-122"/>
              </a:rPr>
              <a:t>  </a:t>
            </a:r>
            <a:endParaRPr lang="zh-CN" altLang="en-US" sz="2400" b="1">
              <a:solidFill>
                <a:srgbClr val="CC0066"/>
              </a:solidFill>
              <a:ea typeface="隶书" pitchFamily="49" charset="-122"/>
            </a:endParaRPr>
          </a:p>
          <a:p>
            <a:pPr lvl="0" algn="ctr">
              <a:lnSpc>
                <a:spcPct val="110000"/>
              </a:lnSpc>
              <a:buFontTx/>
            </a:pPr>
            <a:r>
              <a:rPr lang="zh-CN" altLang="en-US" sz="2000" b="1">
                <a:latin typeface="黑体" panose="02010609060101010101" charset="-122"/>
              </a:rPr>
              <a:t>（元）姚遂</a:t>
            </a:r>
            <a:endParaRPr lang="zh-CN" altLang="en-US" sz="2000" b="1">
              <a:latin typeface="黑体" panose="02010609060101010101" charset="-122"/>
            </a:endParaRPr>
          </a:p>
          <a:p>
            <a:pPr lvl="0" algn="ctr">
              <a:lnSpc>
                <a:spcPct val="110000"/>
              </a:lnSpc>
              <a:buFontTx/>
            </a:pPr>
            <a:r>
              <a:rPr lang="zh-CN" altLang="en-US" sz="2800" b="1">
                <a:latin typeface="黑体" panose="02010609060101010101" charset="-122"/>
              </a:rPr>
              <a:t>欲寄君衣君不还，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>
              <a:lnSpc>
                <a:spcPct val="110000"/>
              </a:lnSpc>
              <a:buFontTx/>
            </a:pPr>
            <a:r>
              <a:rPr lang="zh-CN" altLang="en-US" sz="2800" b="1">
                <a:latin typeface="黑体" panose="02010609060101010101" charset="-122"/>
              </a:rPr>
              <a:t>不寄君衣君又寒。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>
              <a:lnSpc>
                <a:spcPct val="110000"/>
              </a:lnSpc>
              <a:buFontTx/>
            </a:pPr>
            <a:r>
              <a:rPr lang="zh-CN" altLang="en-US" sz="2800" b="1">
                <a:latin typeface="黑体" panose="02010609060101010101" charset="-122"/>
              </a:rPr>
              <a:t>寄与不寄问，</a:t>
            </a:r>
            <a:endParaRPr lang="zh-CN" altLang="en-US" sz="2800" b="1">
              <a:latin typeface="黑体" panose="02010609060101010101" charset="-122"/>
            </a:endParaRPr>
          </a:p>
          <a:p>
            <a:pPr lvl="0" algn="ctr">
              <a:lnSpc>
                <a:spcPct val="110000"/>
              </a:lnSpc>
              <a:buFontTx/>
            </a:pPr>
            <a:r>
              <a:rPr lang="zh-CN" altLang="en-US" sz="2800" b="1">
                <a:latin typeface="黑体" panose="02010609060101010101" charset="-122"/>
              </a:rPr>
              <a:t>妾身千万难。　</a:t>
            </a:r>
            <a:endParaRPr lang="zh-CN" altLang="en-US" sz="2800" b="1">
              <a:latin typeface="黑体" panose="02010609060101010101" charset="-122"/>
            </a:endParaRPr>
          </a:p>
        </p:txBody>
      </p:sp>
      <p:sp>
        <p:nvSpPr>
          <p:cNvPr id="1534978" name="文本框 14338"/>
          <p:cNvSpPr/>
          <p:nvPr/>
        </p:nvSpPr>
        <p:spPr>
          <a:xfrm>
            <a:off x="5355590" y="416560"/>
            <a:ext cx="6457950" cy="305054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  <a:buChar char="•"/>
            </a:pPr>
            <a:r>
              <a:rPr lang="zh-CN" altLang="en-US" b="1">
                <a:solidFill>
                  <a:srgbClr val="FF0000"/>
                </a:solidFill>
                <a:latin typeface="微软雅黑"/>
                <a:ea typeface="微软雅黑"/>
              </a:rPr>
              <a:t>一、相濡以沫的浓厚感情。</a:t>
            </a:r>
            <a:endParaRPr lang="zh-CN" altLang="en-US" b="1">
              <a:solidFill>
                <a:srgbClr val="FF0000"/>
              </a:solidFill>
              <a:latin typeface="微软雅黑"/>
              <a:ea typeface="微软雅黑"/>
            </a:endParaRPr>
          </a:p>
          <a:p>
            <a:pPr lvl="0">
              <a:lnSpc>
                <a:spcPct val="130000"/>
              </a:lnSpc>
            </a:pPr>
            <a:r>
              <a:rPr lang="en-US" altLang="zh-CN" sz="2800" b="1">
                <a:solidFill>
                  <a:srgbClr val="008000"/>
                </a:solidFill>
                <a:latin typeface="微软雅黑"/>
                <a:ea typeface="微软雅黑"/>
              </a:rPr>
              <a:t>1</a:t>
            </a:r>
            <a:r>
              <a:rPr lang="zh-CN" altLang="en-US" sz="2800" b="1">
                <a:solidFill>
                  <a:srgbClr val="008000"/>
                </a:solidFill>
                <a:latin typeface="微软雅黑"/>
                <a:ea typeface="微软雅黑"/>
              </a:rPr>
              <a:t>、或表现夫妻之间相濡以沫的生活。</a:t>
            </a:r>
            <a:endParaRPr lang="zh-CN" altLang="en-US" sz="2800" b="1">
              <a:solidFill>
                <a:srgbClr val="008000"/>
              </a:solidFill>
              <a:latin typeface="微软雅黑"/>
              <a:ea typeface="微软雅黑"/>
            </a:endParaRPr>
          </a:p>
          <a:p>
            <a:pPr lvl="0">
              <a:lnSpc>
                <a:spcPct val="130000"/>
              </a:lnSpc>
            </a:pPr>
            <a:r>
              <a:rPr lang="en-US" altLang="zh-CN" sz="2800" b="1">
                <a:solidFill>
                  <a:srgbClr val="008000"/>
                </a:solidFill>
                <a:latin typeface="微软雅黑"/>
                <a:ea typeface="微软雅黑"/>
              </a:rPr>
              <a:t>2</a:t>
            </a:r>
            <a:r>
              <a:rPr lang="zh-CN" altLang="en-US" sz="2800" b="1">
                <a:solidFill>
                  <a:srgbClr val="008000"/>
                </a:solidFill>
                <a:latin typeface="微软雅黑"/>
                <a:ea typeface="微软雅黑"/>
              </a:rPr>
              <a:t>、或表现夫妻离别之后的真挚思念。</a:t>
            </a:r>
            <a:endParaRPr lang="zh-CN" altLang="en-US" sz="2800" b="1">
              <a:solidFill>
                <a:srgbClr val="008000"/>
              </a:solidFill>
              <a:latin typeface="微软雅黑"/>
              <a:ea typeface="微软雅黑"/>
            </a:endParaRPr>
          </a:p>
          <a:p>
            <a:pPr lvl="0">
              <a:lnSpc>
                <a:spcPct val="130000"/>
              </a:lnSpc>
            </a:pPr>
            <a:r>
              <a:rPr lang="en-US" altLang="zh-CN" sz="2800" b="1">
                <a:solidFill>
                  <a:srgbClr val="008000"/>
                </a:solidFill>
                <a:latin typeface="微软雅黑"/>
                <a:ea typeface="微软雅黑"/>
              </a:rPr>
              <a:t>3</a:t>
            </a:r>
            <a:r>
              <a:rPr lang="zh-CN" altLang="en-US" sz="2800" b="1">
                <a:solidFill>
                  <a:srgbClr val="008000"/>
                </a:solidFill>
                <a:latin typeface="微软雅黑"/>
                <a:ea typeface="微软雅黑"/>
              </a:rPr>
              <a:t>、或表现对戍边丈夫的怀念与忧虑。</a:t>
            </a:r>
            <a:endParaRPr lang="zh-CN" altLang="en-US" sz="2800" b="1">
              <a:solidFill>
                <a:srgbClr val="008000"/>
              </a:solidFill>
              <a:latin typeface="微软雅黑"/>
              <a:ea typeface="微软雅黑"/>
            </a:endParaRPr>
          </a:p>
          <a:p>
            <a:pPr lvl="0">
              <a:lnSpc>
                <a:spcPct val="130000"/>
              </a:lnSpc>
            </a:pPr>
            <a:r>
              <a:rPr lang="en-US" altLang="zh-CN" sz="2800" b="1">
                <a:solidFill>
                  <a:srgbClr val="008000"/>
                </a:solidFill>
                <a:latin typeface="微软雅黑"/>
                <a:ea typeface="微软雅黑"/>
              </a:rPr>
              <a:t>4</a:t>
            </a:r>
            <a:r>
              <a:rPr lang="zh-CN" altLang="en-US" sz="2800" b="1">
                <a:solidFill>
                  <a:srgbClr val="008000"/>
                </a:solidFill>
                <a:latin typeface="微软雅黑"/>
                <a:ea typeface="微软雅黑"/>
              </a:rPr>
              <a:t>、或表现夫妻间生死不渝的爱情。</a:t>
            </a:r>
            <a:endParaRPr lang="zh-CN" altLang="en-US" sz="2800" b="1">
              <a:solidFill>
                <a:srgbClr val="008000"/>
              </a:solidFill>
              <a:latin typeface="微软雅黑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4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4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497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2930" name="矩形 888849"/>
          <p:cNvSpPr/>
          <p:nvPr/>
        </p:nvSpPr>
        <p:spPr>
          <a:xfrm>
            <a:off x="6587808" y="169863"/>
            <a:ext cx="5438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800" b="1">
                <a:solidFill>
                  <a:srgbClr val="0033CC"/>
                </a:solidFill>
                <a:latin typeface="微软雅黑"/>
                <a:ea typeface="微软雅黑"/>
              </a:rPr>
              <a:t>3</a:t>
            </a:r>
            <a:r>
              <a:rPr lang="zh-CN" altLang="en-US" sz="4800" b="1">
                <a:solidFill>
                  <a:srgbClr val="0033CC"/>
                </a:solidFill>
                <a:latin typeface="微软雅黑"/>
                <a:ea typeface="微软雅黑"/>
              </a:rPr>
              <a:t>、常见思想情感。</a:t>
            </a:r>
            <a:endParaRPr lang="zh-CN" altLang="en-US" sz="4800" b="1">
              <a:solidFill>
                <a:srgbClr val="0033CC"/>
              </a:solidFill>
              <a:latin typeface="微软雅黑"/>
              <a:ea typeface="微软雅黑"/>
            </a:endParaRPr>
          </a:p>
        </p:txBody>
      </p:sp>
      <p:sp>
        <p:nvSpPr>
          <p:cNvPr id="1540100" name="矩形 266243"/>
          <p:cNvSpPr/>
          <p:nvPr/>
        </p:nvSpPr>
        <p:spPr>
          <a:xfrm>
            <a:off x="152400" y="3470275"/>
            <a:ext cx="3937000" cy="292290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0000CC"/>
                </a:solidFill>
                <a:ea typeface="微软雅黑"/>
              </a:rPr>
              <a:t>秋夕</a:t>
            </a:r>
            <a:endParaRPr lang="zh-CN" altLang="en-US" sz="3200" b="1">
              <a:solidFill>
                <a:srgbClr val="0000CC"/>
              </a:solidFill>
              <a:ea typeface="微软雅黑"/>
            </a:endParaRPr>
          </a:p>
          <a:p>
            <a:pPr lvl="0" algn="ctr"/>
            <a:r>
              <a:rPr lang="zh-CN" altLang="en-US" sz="2400" b="1"/>
              <a:t>唐</a:t>
            </a:r>
            <a:r>
              <a:rPr lang="en-US" altLang="zh-CN" sz="2400" b="1"/>
              <a:t>·</a:t>
            </a:r>
            <a:r>
              <a:rPr lang="zh-CN" altLang="en-US" sz="2400" b="1"/>
              <a:t>杜牧</a:t>
            </a:r>
            <a:endParaRPr lang="zh-CN" altLang="en-US" sz="2400" b="1"/>
          </a:p>
          <a:p>
            <a:pPr lvl="0" algn="ctr"/>
            <a:r>
              <a:rPr lang="zh-CN" altLang="en-US" sz="3200" b="1"/>
              <a:t>银烛秋光冷画屏，</a:t>
            </a:r>
            <a:endParaRPr lang="zh-CN" altLang="en-US" sz="3200" b="1"/>
          </a:p>
          <a:p>
            <a:pPr lvl="0" algn="ctr"/>
            <a:r>
              <a:rPr lang="zh-CN" altLang="en-US" sz="3200" b="1"/>
              <a:t>轻罗小扇扑流萤。</a:t>
            </a:r>
            <a:endParaRPr lang="zh-CN" altLang="en-US" sz="3200" b="1"/>
          </a:p>
          <a:p>
            <a:pPr lvl="0" algn="ctr"/>
            <a:r>
              <a:rPr lang="zh-CN" altLang="en-US" sz="3200" b="1"/>
              <a:t>天阶夜色凉如水，</a:t>
            </a:r>
            <a:endParaRPr lang="zh-CN" altLang="en-US" sz="3200" b="1"/>
          </a:p>
          <a:p>
            <a:pPr lvl="0" algn="ctr"/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</a:rPr>
              <a:t>坐看牵牛织女星</a:t>
            </a:r>
            <a:r>
              <a:rPr lang="zh-CN" altLang="en-US" sz="3200" b="1">
                <a:latin typeface="微软雅黑"/>
                <a:ea typeface="微软雅黑"/>
              </a:rPr>
              <a:t>。</a:t>
            </a:r>
            <a:endParaRPr lang="zh-CN" altLang="en-US" sz="3200" b="1">
              <a:latin typeface="微软雅黑"/>
              <a:ea typeface="微软雅黑"/>
            </a:endParaRPr>
          </a:p>
        </p:txBody>
      </p:sp>
      <p:sp>
        <p:nvSpPr>
          <p:cNvPr id="1540101" name="Text Box 2"/>
          <p:cNvSpPr/>
          <p:nvPr/>
        </p:nvSpPr>
        <p:spPr>
          <a:xfrm>
            <a:off x="4089400" y="3470275"/>
            <a:ext cx="3606800" cy="292290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FontTx/>
            </a:pPr>
            <a:r>
              <a:rPr lang="zh-CN" altLang="en-US" sz="3200" b="1">
                <a:solidFill>
                  <a:srgbClr val="0000CC"/>
                </a:solidFill>
                <a:ea typeface="微软雅黑"/>
              </a:rPr>
              <a:t>行宫</a:t>
            </a:r>
            <a:endParaRPr lang="zh-CN" altLang="en-US" sz="2800" b="1">
              <a:solidFill>
                <a:srgbClr val="CC0066"/>
              </a:solidFill>
              <a:ea typeface="隶书" pitchFamily="49" charset="-122"/>
            </a:endParaRPr>
          </a:p>
          <a:p>
            <a:pPr lvl="0" algn="ctr">
              <a:buFontTx/>
            </a:pPr>
            <a:r>
              <a:rPr lang="zh-CN" altLang="en-US" sz="2400" b="1"/>
              <a:t>元稹</a:t>
            </a:r>
            <a:endParaRPr lang="zh-CN" altLang="en-US" sz="2400" b="1"/>
          </a:p>
          <a:p>
            <a:pPr lvl="0" algn="ctr">
              <a:buFontTx/>
            </a:pPr>
            <a:r>
              <a:rPr lang="zh-CN" altLang="en-US" sz="3200" b="1"/>
              <a:t>寥落古行宫，</a:t>
            </a:r>
            <a:endParaRPr lang="zh-CN" altLang="en-US" sz="3200" b="1"/>
          </a:p>
          <a:p>
            <a:pPr lvl="0" algn="ctr">
              <a:buFontTx/>
            </a:pPr>
            <a:r>
              <a:rPr lang="zh-CN" altLang="en-US" sz="3200" b="1"/>
              <a:t>宫花寂寞红。</a:t>
            </a:r>
            <a:endParaRPr lang="zh-CN" altLang="en-US" sz="3200" b="1"/>
          </a:p>
          <a:p>
            <a:pPr lvl="0" algn="ctr">
              <a:buFontTx/>
            </a:pPr>
            <a:r>
              <a:rPr lang="zh-CN" altLang="en-US" sz="3200" b="1">
                <a:solidFill>
                  <a:srgbClr val="FF0000"/>
                </a:solidFill>
              </a:rPr>
              <a:t>白头</a:t>
            </a:r>
            <a:r>
              <a:rPr lang="zh-CN" altLang="en-US" sz="3200" b="1"/>
              <a:t>宫女在，</a:t>
            </a:r>
            <a:endParaRPr lang="zh-CN" altLang="en-US" sz="3200" b="1"/>
          </a:p>
          <a:p>
            <a:pPr lvl="0" algn="ctr">
              <a:buFontTx/>
            </a:pPr>
            <a:r>
              <a:rPr lang="zh-CN" altLang="en-US" sz="3200" b="1"/>
              <a:t>闲坐说玄宗。</a:t>
            </a:r>
            <a:endParaRPr lang="zh-CN" altLang="en-US" sz="3200" b="1"/>
          </a:p>
        </p:txBody>
      </p:sp>
      <p:sp>
        <p:nvSpPr>
          <p:cNvPr id="1540102" name="Rectangle 3"/>
          <p:cNvSpPr>
            <a:spLocks noRot="1"/>
          </p:cNvSpPr>
          <p:nvPr/>
        </p:nvSpPr>
        <p:spPr>
          <a:xfrm>
            <a:off x="7696200" y="3470275"/>
            <a:ext cx="4330700" cy="3265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3200" b="1">
                <a:solidFill>
                  <a:srgbClr val="0000CC"/>
                </a:solidFill>
                <a:ea typeface="微软雅黑"/>
              </a:rPr>
              <a:t>后宫词</a:t>
            </a:r>
            <a:endParaRPr lang="en-US" altLang="zh-CN" sz="2400" b="1">
              <a:ea typeface="宋体" panose="02010600030101010101" pitchFamily="2" charset="-122"/>
            </a:endParaRPr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400" b="1"/>
              <a:t>白居易</a:t>
            </a:r>
            <a:endParaRPr lang="zh-CN" altLang="en-US" sz="24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3200" b="1"/>
              <a:t>泪湿罗巾梦不成，</a:t>
            </a:r>
            <a:endParaRPr lang="zh-CN" altLang="en-US" sz="32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3200" b="1"/>
              <a:t>夜深前殿按歌声。</a:t>
            </a:r>
            <a:endParaRPr lang="zh-CN" altLang="en-US" sz="32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3200" b="1">
                <a:solidFill>
                  <a:srgbClr val="FF0000"/>
                </a:solidFill>
                <a:latin typeface="微软雅黑"/>
                <a:ea typeface="微软雅黑"/>
              </a:rPr>
              <a:t>红颜未老恩先断</a:t>
            </a:r>
            <a:r>
              <a:rPr lang="zh-CN" altLang="en-US" sz="3200" b="1">
                <a:latin typeface="微软雅黑"/>
                <a:ea typeface="微软雅黑"/>
              </a:rPr>
              <a:t>，</a:t>
            </a:r>
            <a:endParaRPr lang="zh-CN" altLang="en-US" sz="32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3200" b="1"/>
              <a:t>斜倚熏笼坐到明。</a:t>
            </a:r>
            <a:endParaRPr lang="zh-CN" altLang="en-US" sz="3200" b="1"/>
          </a:p>
        </p:txBody>
      </p:sp>
      <p:sp>
        <p:nvSpPr>
          <p:cNvPr id="1540098" name="文本框 16385"/>
          <p:cNvSpPr/>
          <p:nvPr/>
        </p:nvSpPr>
        <p:spPr>
          <a:xfrm>
            <a:off x="399098" y="419100"/>
            <a:ext cx="11704637" cy="2822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zh-CN" altLang="en-US" b="1">
                <a:solidFill>
                  <a:srgbClr val="FF0000"/>
                </a:solidFill>
                <a:latin typeface="微软雅黑"/>
                <a:ea typeface="微软雅黑"/>
              </a:rPr>
              <a:t>二、表现孤苦幽寂的命运之悲。</a:t>
            </a:r>
            <a:r>
              <a:rPr lang="en-US" altLang="zh-CN" sz="3200">
                <a:latin typeface="微软雅黑"/>
                <a:ea typeface="微软雅黑"/>
              </a:rPr>
              <a:t> </a:t>
            </a:r>
            <a:endParaRPr lang="en-US" altLang="zh-CN" sz="3200"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2800" b="1">
                <a:solidFill>
                  <a:srgbClr val="006600"/>
                </a:solidFill>
                <a:latin typeface="微软雅黑"/>
                <a:ea typeface="微软雅黑"/>
              </a:rPr>
              <a:t>1</a:t>
            </a:r>
            <a:r>
              <a:rPr lang="zh-CN" altLang="en-US" sz="2800" b="1">
                <a:solidFill>
                  <a:srgbClr val="006600"/>
                </a:solidFill>
                <a:latin typeface="微软雅黑"/>
                <a:ea typeface="微软雅黑"/>
              </a:rPr>
              <a:t>、幽居宫中的凄凉与孤独。</a:t>
            </a:r>
            <a:endParaRPr lang="zh-CN" altLang="en-US" sz="2800" b="1">
              <a:solidFill>
                <a:srgbClr val="0066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2800" b="1">
                <a:solidFill>
                  <a:srgbClr val="006600"/>
                </a:solidFill>
                <a:latin typeface="微软雅黑"/>
                <a:ea typeface="微软雅黑"/>
              </a:rPr>
              <a:t>2</a:t>
            </a:r>
            <a:r>
              <a:rPr lang="zh-CN" altLang="en-US" sz="2800" b="1">
                <a:solidFill>
                  <a:srgbClr val="006600"/>
                </a:solidFill>
                <a:latin typeface="微软雅黑"/>
                <a:ea typeface="微软雅黑"/>
              </a:rPr>
              <a:t>、宫中生活的单调与无聊。</a:t>
            </a:r>
            <a:endParaRPr lang="zh-CN" altLang="en-US" sz="2800" b="1">
              <a:solidFill>
                <a:srgbClr val="0066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2800" b="1">
                <a:solidFill>
                  <a:srgbClr val="006600"/>
                </a:solidFill>
                <a:latin typeface="微软雅黑"/>
                <a:ea typeface="微软雅黑"/>
              </a:rPr>
              <a:t>3</a:t>
            </a:r>
            <a:r>
              <a:rPr lang="zh-CN" altLang="en-US" sz="2800" b="1">
                <a:solidFill>
                  <a:srgbClr val="006600"/>
                </a:solidFill>
                <a:latin typeface="微软雅黑"/>
                <a:ea typeface="微软雅黑"/>
              </a:rPr>
              <a:t>、对命运的哀痛与怨恨。</a:t>
            </a:r>
            <a:endParaRPr lang="zh-CN" altLang="en-US" sz="2800" b="1">
              <a:solidFill>
                <a:srgbClr val="0066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2800" b="1">
                <a:solidFill>
                  <a:srgbClr val="006600"/>
                </a:solidFill>
                <a:latin typeface="微软雅黑"/>
                <a:ea typeface="微软雅黑"/>
              </a:rPr>
              <a:t>4</a:t>
            </a:r>
            <a:r>
              <a:rPr lang="zh-CN" altLang="en-US" sz="2800" b="1">
                <a:solidFill>
                  <a:srgbClr val="006600"/>
                </a:solidFill>
                <a:latin typeface="微软雅黑"/>
                <a:ea typeface="微软雅黑"/>
              </a:rPr>
              <a:t>、渴望自由，向往爱情、美好生活。</a:t>
            </a:r>
            <a:endParaRPr lang="zh-CN" altLang="en-US" sz="2800" b="1">
              <a:solidFill>
                <a:srgbClr val="006600"/>
              </a:solidFill>
              <a:latin typeface="微软雅黑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40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009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2930" name="矩形 888849"/>
          <p:cNvSpPr/>
          <p:nvPr/>
        </p:nvSpPr>
        <p:spPr>
          <a:xfrm>
            <a:off x="300038" y="169863"/>
            <a:ext cx="5438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800" b="1">
                <a:solidFill>
                  <a:srgbClr val="0033CC"/>
                </a:solidFill>
                <a:latin typeface="微软雅黑"/>
                <a:ea typeface="微软雅黑"/>
              </a:rPr>
              <a:t>3</a:t>
            </a:r>
            <a:r>
              <a:rPr lang="zh-CN" altLang="en-US" sz="4800" b="1">
                <a:solidFill>
                  <a:srgbClr val="0033CC"/>
                </a:solidFill>
                <a:latin typeface="微软雅黑"/>
                <a:ea typeface="微软雅黑"/>
              </a:rPr>
              <a:t>、常见思想情感。</a:t>
            </a:r>
            <a:endParaRPr lang="zh-CN" altLang="en-US" sz="4800" b="1">
              <a:solidFill>
                <a:srgbClr val="0033CC"/>
              </a:solidFill>
              <a:latin typeface="微软雅黑"/>
              <a:ea typeface="微软雅黑"/>
            </a:endParaRPr>
          </a:p>
        </p:txBody>
      </p:sp>
      <p:sp>
        <p:nvSpPr>
          <p:cNvPr id="1542147" name="Rectangle 4"/>
          <p:cNvSpPr>
            <a:spLocks noRot="1"/>
          </p:cNvSpPr>
          <p:nvPr/>
        </p:nvSpPr>
        <p:spPr>
          <a:xfrm>
            <a:off x="8445500" y="2629535"/>
            <a:ext cx="3746500" cy="4737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0000CC"/>
                </a:solidFill>
                <a:ea typeface="微软雅黑"/>
              </a:rPr>
              <a:t>子夜吴歌</a:t>
            </a:r>
            <a:endParaRPr lang="zh-CN" altLang="en-US" sz="2800" b="1">
              <a:solidFill>
                <a:srgbClr val="0000CC"/>
              </a:solidFill>
              <a:ea typeface="微软雅黑"/>
            </a:endParaRPr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000" b="1"/>
              <a:t>李白</a:t>
            </a:r>
            <a:endParaRPr lang="zh-CN" altLang="en-US" sz="20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/>
              <a:t>长安一片月，</a:t>
            </a:r>
            <a:endParaRPr lang="zh-CN" altLang="en-US" sz="28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/>
              <a:t>万户捣衣声。</a:t>
            </a:r>
            <a:endParaRPr lang="zh-CN" altLang="en-US" sz="28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/>
              <a:t>秋风吹不尽，</a:t>
            </a:r>
            <a:endParaRPr lang="zh-CN" altLang="en-US" sz="28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/>
              <a:t>总是玉关情。</a:t>
            </a:r>
            <a:endParaRPr lang="zh-CN" altLang="en-US" sz="2800" b="1"/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微软雅黑"/>
                <a:ea typeface="微软雅黑"/>
              </a:rPr>
              <a:t>何日平胡虏，</a:t>
            </a:r>
            <a:endParaRPr lang="zh-CN" altLang="en-US" sz="2800" b="1">
              <a:solidFill>
                <a:srgbClr val="FF0000"/>
              </a:solidFill>
              <a:latin typeface="微软雅黑"/>
              <a:ea typeface="微软雅黑"/>
            </a:endParaRPr>
          </a:p>
          <a:p>
            <a:pPr marL="228600" lvl="0" indent="-228600" algn="ctr" eaLnBrk="0" hangingPunct="0">
              <a:lnSpc>
                <a:spcPct val="8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FF0000"/>
                </a:solidFill>
                <a:latin typeface="微软雅黑"/>
                <a:ea typeface="微软雅黑"/>
              </a:rPr>
              <a:t>良人罢远征？</a:t>
            </a:r>
            <a:endParaRPr lang="zh-CN" altLang="en-US" sz="28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1542148" name="矩形 267267"/>
          <p:cNvSpPr/>
          <p:nvPr/>
        </p:nvSpPr>
        <p:spPr>
          <a:xfrm>
            <a:off x="0" y="3632518"/>
            <a:ext cx="4040188" cy="255333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>
                <a:solidFill>
                  <a:srgbClr val="0000CC"/>
                </a:solidFill>
                <a:ea typeface="微软雅黑"/>
              </a:rPr>
              <a:t>代春怨</a:t>
            </a:r>
            <a:r>
              <a:rPr lang="zh-CN" altLang="en-US" sz="2800" b="1"/>
              <a:t>   </a:t>
            </a:r>
            <a:endParaRPr lang="zh-CN" altLang="en-US" sz="2800" b="1"/>
          </a:p>
          <a:p>
            <a:pPr lvl="0" algn="ctr"/>
            <a:r>
              <a:rPr lang="zh-CN" altLang="en-US" sz="2000" b="1"/>
              <a:t>唐</a:t>
            </a:r>
            <a:r>
              <a:rPr lang="en-US" altLang="zh-CN" sz="2000" b="1"/>
              <a:t>·</a:t>
            </a:r>
            <a:r>
              <a:rPr lang="zh-CN" altLang="en-US" sz="2000" b="1"/>
              <a:t>刘方平</a:t>
            </a:r>
            <a:endParaRPr lang="zh-CN" altLang="en-US" sz="2000" b="1"/>
          </a:p>
          <a:p>
            <a:pPr lvl="0" algn="ctr"/>
            <a:r>
              <a:rPr lang="zh-CN" altLang="en-US" sz="2800" b="1"/>
              <a:t>朝日残莺伴妾啼，</a:t>
            </a:r>
            <a:endParaRPr lang="zh-CN" altLang="en-US" sz="2800" b="1"/>
          </a:p>
          <a:p>
            <a:pPr lvl="0" algn="ctr"/>
            <a:r>
              <a:rPr lang="zh-CN" altLang="en-US" sz="2800" b="1"/>
              <a:t>开帘只见草萋萋。</a:t>
            </a:r>
            <a:endParaRPr lang="zh-CN" altLang="en-US" sz="2800" b="1"/>
          </a:p>
          <a:p>
            <a:pPr lvl="0" algn="ctr"/>
            <a:r>
              <a:rPr lang="zh-CN" altLang="en-US" sz="2800" b="1"/>
              <a:t>庭前时有东风入，</a:t>
            </a:r>
            <a:endParaRPr lang="zh-CN" altLang="en-US" sz="2800" b="1"/>
          </a:p>
          <a:p>
            <a:pPr lvl="0" algn="ctr"/>
            <a:r>
              <a:rPr lang="zh-CN" altLang="en-US" sz="2800" b="1"/>
              <a:t>杨柳千条尽向西。</a:t>
            </a:r>
            <a:endParaRPr lang="zh-CN" altLang="en-US" sz="2800" b="1"/>
          </a:p>
        </p:txBody>
      </p:sp>
      <p:sp>
        <p:nvSpPr>
          <p:cNvPr id="1542149" name="Rectangle 6"/>
          <p:cNvSpPr/>
          <p:nvPr/>
        </p:nvSpPr>
        <p:spPr>
          <a:xfrm>
            <a:off x="4379913" y="3590132"/>
            <a:ext cx="4065587" cy="2638425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</p:spPr>
        <p:txBody>
          <a:bodyPr lIns="0" tIns="133308" rIns="0" bIns="44436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317500" algn="ctr">
              <a:buFontTx/>
            </a:pPr>
            <a:r>
              <a:rPr lang="zh-CN" altLang="en-US" sz="2800" b="1">
                <a:solidFill>
                  <a:srgbClr val="0000CC"/>
                </a:solidFill>
                <a:ea typeface="微软雅黑"/>
              </a:rPr>
              <a:t>伤春词</a:t>
            </a:r>
            <a:endParaRPr lang="zh-CN" altLang="en-US" sz="2000" b="1">
              <a:ea typeface="隶书" pitchFamily="49" charset="-122"/>
            </a:endParaRPr>
          </a:p>
          <a:p>
            <a:pPr marL="0" lvl="0" indent="317500" algn="ctr">
              <a:buFontTx/>
            </a:pPr>
            <a:r>
              <a:rPr lang="zh-CN" altLang="en-US" sz="2000" b="1"/>
              <a:t>白居易</a:t>
            </a:r>
            <a:endParaRPr lang="zh-CN" altLang="en-US" sz="2000" b="1"/>
          </a:p>
          <a:p>
            <a:pPr marL="0" lvl="0" indent="317500" algn="ctr">
              <a:buFontTx/>
            </a:pPr>
            <a:r>
              <a:rPr lang="zh-CN" altLang="en-US" sz="2800" b="1"/>
              <a:t>深浅檐花千万枝，</a:t>
            </a:r>
            <a:endParaRPr lang="en-US" altLang="zh-CN" sz="2800" b="1"/>
          </a:p>
          <a:p>
            <a:pPr marL="0" lvl="0" indent="317500" algn="ctr">
              <a:buFontTx/>
            </a:pPr>
            <a:r>
              <a:rPr lang="zh-CN" altLang="en-US" sz="2800" b="1"/>
              <a:t>碧纱窗外啭黄鹂。</a:t>
            </a:r>
            <a:endParaRPr lang="zh-CN" altLang="en-US" sz="2800" b="1"/>
          </a:p>
          <a:p>
            <a:pPr marL="0" lvl="0" indent="317500" algn="ctr">
              <a:buFontTx/>
            </a:pPr>
            <a:r>
              <a:rPr lang="zh-CN" altLang="en-US" sz="2800" b="1"/>
              <a:t>残妆含泪下帘坐，</a:t>
            </a:r>
            <a:endParaRPr lang="en-US" altLang="zh-CN" sz="2800" b="1"/>
          </a:p>
          <a:p>
            <a:pPr marL="0" lvl="0" indent="317500" algn="ctr">
              <a:buFontTx/>
            </a:pPr>
            <a:r>
              <a:rPr lang="zh-CN" altLang="en-US" sz="2800" b="1"/>
              <a:t>尽日伤春春不知。</a:t>
            </a:r>
            <a:endParaRPr lang="zh-CN" altLang="en-US" sz="2800" b="1"/>
          </a:p>
        </p:txBody>
      </p:sp>
      <p:sp>
        <p:nvSpPr>
          <p:cNvPr id="1542146" name="文本框 17409"/>
          <p:cNvSpPr/>
          <p:nvPr/>
        </p:nvSpPr>
        <p:spPr>
          <a:xfrm>
            <a:off x="300355" y="170180"/>
            <a:ext cx="8672830" cy="293497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</a:pPr>
            <a:r>
              <a:rPr lang="zh-CN" altLang="en-US" sz="4800" b="1">
                <a:solidFill>
                  <a:srgbClr val="FF0000"/>
                </a:solidFill>
                <a:latin typeface="微软雅黑"/>
                <a:ea typeface="微软雅黑"/>
              </a:rPr>
              <a:t>  三、空闺独守的</a:t>
            </a:r>
            <a:r>
              <a:rPr lang="zh-CN" altLang="en-US" sz="4800" b="1">
                <a:latin typeface="微软雅黑"/>
                <a:ea typeface="微软雅黑"/>
              </a:rPr>
              <a:t>思亲</a:t>
            </a:r>
            <a:r>
              <a:rPr lang="zh-CN" altLang="en-US" sz="4800" b="1">
                <a:solidFill>
                  <a:srgbClr val="FF0000"/>
                </a:solidFill>
                <a:latin typeface="微软雅黑"/>
                <a:ea typeface="微软雅黑"/>
              </a:rPr>
              <a:t>之怨。</a:t>
            </a:r>
            <a:r>
              <a:rPr lang="en-US" altLang="zh-CN" sz="4800">
                <a:latin typeface="微软雅黑"/>
                <a:ea typeface="微软雅黑"/>
              </a:rPr>
              <a:t> </a:t>
            </a:r>
            <a:endParaRPr lang="en-US" altLang="zh-CN" sz="4800">
              <a:latin typeface="微软雅黑"/>
              <a:ea typeface="微软雅黑"/>
            </a:endParaRPr>
          </a:p>
          <a:p>
            <a:pPr lvl="0">
              <a:lnSpc>
                <a:spcPct val="110000"/>
              </a:lnSpc>
            </a:pP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  1</a:t>
            </a:r>
            <a:r>
              <a:rPr lang="zh-CN" altLang="en-US" sz="4000" b="1">
                <a:solidFill>
                  <a:srgbClr val="006600"/>
                </a:solidFill>
                <a:latin typeface="微软雅黑"/>
                <a:ea typeface="微软雅黑"/>
              </a:rPr>
              <a:t>、思妇空闺思夫、念远的哀伤。</a:t>
            </a:r>
            <a:endParaRPr lang="zh-CN" altLang="en-US" sz="4000" b="1">
              <a:solidFill>
                <a:srgbClr val="006600"/>
              </a:solidFill>
              <a:latin typeface="微软雅黑"/>
              <a:ea typeface="微软雅黑"/>
            </a:endParaRPr>
          </a:p>
          <a:p>
            <a:pPr lvl="0">
              <a:lnSpc>
                <a:spcPct val="110000"/>
              </a:lnSpc>
            </a:pP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  2</a:t>
            </a:r>
            <a:r>
              <a:rPr lang="zh-CN" altLang="en-US" sz="4000" b="1">
                <a:solidFill>
                  <a:srgbClr val="006600"/>
                </a:solidFill>
                <a:latin typeface="微软雅黑"/>
                <a:ea typeface="微软雅黑"/>
              </a:rPr>
              <a:t>、红颜易逝，青春虚度的惆怅。</a:t>
            </a:r>
            <a:endParaRPr lang="zh-CN" altLang="en-US" sz="4000" b="1">
              <a:solidFill>
                <a:srgbClr val="006600"/>
              </a:solidFill>
              <a:latin typeface="微软雅黑"/>
              <a:ea typeface="微软雅黑"/>
            </a:endParaRPr>
          </a:p>
          <a:p>
            <a:pPr lvl="0">
              <a:lnSpc>
                <a:spcPct val="110000"/>
              </a:lnSpc>
            </a:pP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  3</a:t>
            </a:r>
            <a:r>
              <a:rPr lang="zh-CN" altLang="en-US" sz="4000" b="1">
                <a:solidFill>
                  <a:srgbClr val="006600"/>
                </a:solidFill>
                <a:latin typeface="微软雅黑"/>
                <a:ea typeface="微软雅黑"/>
              </a:rPr>
              <a:t>、盼夫早归、夫妻团圆的渴望。</a:t>
            </a:r>
            <a:endParaRPr lang="zh-CN" altLang="en-US" sz="4000" b="1">
              <a:solidFill>
                <a:srgbClr val="006600"/>
              </a:solidFill>
              <a:latin typeface="微软雅黑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42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214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2930" name="矩形 888849"/>
          <p:cNvSpPr/>
          <p:nvPr/>
        </p:nvSpPr>
        <p:spPr>
          <a:xfrm>
            <a:off x="300038" y="169863"/>
            <a:ext cx="5438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800" b="1">
                <a:solidFill>
                  <a:srgbClr val="0033CC"/>
                </a:solidFill>
                <a:latin typeface="微软雅黑"/>
                <a:ea typeface="微软雅黑"/>
              </a:rPr>
              <a:t>3</a:t>
            </a:r>
            <a:r>
              <a:rPr lang="zh-CN" altLang="en-US" sz="4800" b="1">
                <a:solidFill>
                  <a:srgbClr val="0033CC"/>
                </a:solidFill>
                <a:latin typeface="微软雅黑"/>
                <a:ea typeface="微软雅黑"/>
              </a:rPr>
              <a:t>、常见思想情感。</a:t>
            </a:r>
            <a:endParaRPr lang="zh-CN" altLang="en-US" sz="4800" b="1">
              <a:solidFill>
                <a:srgbClr val="0033CC"/>
              </a:solidFill>
              <a:latin typeface="微软雅黑"/>
              <a:ea typeface="微软雅黑"/>
            </a:endParaRPr>
          </a:p>
        </p:txBody>
      </p:sp>
      <p:sp>
        <p:nvSpPr>
          <p:cNvPr id="1544194" name="文本框 18433"/>
          <p:cNvSpPr/>
          <p:nvPr/>
        </p:nvSpPr>
        <p:spPr>
          <a:xfrm>
            <a:off x="223520" y="170180"/>
            <a:ext cx="8889365" cy="337185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</a:pPr>
            <a:r>
              <a:rPr lang="zh-CN" altLang="en-US" sz="4400" b="1">
                <a:solidFill>
                  <a:srgbClr val="FF0000"/>
                </a:solidFill>
                <a:latin typeface="微软雅黑"/>
                <a:ea typeface="微软雅黑"/>
              </a:rPr>
              <a:t>四、情梦难圆的</a:t>
            </a:r>
            <a:r>
              <a:rPr lang="zh-CN" altLang="en-US" sz="4400" b="1">
                <a:latin typeface="微软雅黑"/>
                <a:ea typeface="微软雅黑"/>
              </a:rPr>
              <a:t>遗憾怅惘</a:t>
            </a:r>
            <a:r>
              <a:rPr lang="zh-CN" altLang="en-US" sz="4400" b="1">
                <a:solidFill>
                  <a:srgbClr val="FF0000"/>
                </a:solidFill>
                <a:latin typeface="微软雅黑"/>
                <a:ea typeface="微软雅黑"/>
              </a:rPr>
              <a:t>。</a:t>
            </a:r>
            <a:r>
              <a:rPr lang="en-US" altLang="zh-CN">
                <a:latin typeface="微软雅黑"/>
                <a:ea typeface="微软雅黑"/>
              </a:rPr>
              <a:t> </a:t>
            </a:r>
            <a:endParaRPr lang="en-US" altLang="zh-CN">
              <a:latin typeface="微软雅黑"/>
              <a:ea typeface="微软雅黑"/>
            </a:endParaRPr>
          </a:p>
          <a:p>
            <a:pPr lvl="0">
              <a:lnSpc>
                <a:spcPct val="130000"/>
              </a:lnSpc>
            </a:pP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1</a:t>
            </a:r>
            <a:r>
              <a:rPr lang="zh-CN" altLang="en-US" sz="4000" b="1">
                <a:solidFill>
                  <a:srgbClr val="006600"/>
                </a:solidFill>
                <a:latin typeface="微软雅黑"/>
                <a:ea typeface="微软雅黑"/>
              </a:rPr>
              <a:t>、不可企及而又刻骨铭心的爱恋。</a:t>
            </a:r>
            <a:endParaRPr lang="zh-CN" altLang="en-US" sz="4000" b="1">
              <a:solidFill>
                <a:srgbClr val="006600"/>
              </a:solidFill>
              <a:latin typeface="微软雅黑"/>
              <a:ea typeface="微软雅黑"/>
            </a:endParaRPr>
          </a:p>
          <a:p>
            <a:pPr lvl="0">
              <a:lnSpc>
                <a:spcPct val="130000"/>
              </a:lnSpc>
            </a:pP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2</a:t>
            </a:r>
            <a:r>
              <a:rPr lang="zh-CN" altLang="en-US" sz="4000" b="1">
                <a:solidFill>
                  <a:srgbClr val="006600"/>
                </a:solidFill>
                <a:latin typeface="微软雅黑"/>
                <a:ea typeface="微软雅黑"/>
              </a:rPr>
              <a:t>、不能圆满而又至死不渝的情伤。</a:t>
            </a:r>
            <a:endParaRPr lang="zh-CN" altLang="en-US" sz="4000" b="1">
              <a:solidFill>
                <a:srgbClr val="006600"/>
              </a:solidFill>
              <a:latin typeface="微软雅黑"/>
              <a:ea typeface="微软雅黑"/>
            </a:endParaRPr>
          </a:p>
          <a:p>
            <a:pPr lvl="0">
              <a:lnSpc>
                <a:spcPct val="130000"/>
              </a:lnSpc>
            </a:pPr>
            <a:r>
              <a:rPr lang="en-US" altLang="zh-CN" sz="4000" b="1">
                <a:solidFill>
                  <a:srgbClr val="006600"/>
                </a:solidFill>
                <a:latin typeface="微软雅黑"/>
                <a:ea typeface="微软雅黑"/>
              </a:rPr>
              <a:t>3</a:t>
            </a:r>
            <a:r>
              <a:rPr lang="zh-CN" altLang="en-US" sz="4000" b="1">
                <a:solidFill>
                  <a:srgbClr val="006600"/>
                </a:solidFill>
                <a:latin typeface="微软雅黑"/>
                <a:ea typeface="微软雅黑"/>
              </a:rPr>
              <a:t>、无法言传而又心心相印的思念。</a:t>
            </a:r>
            <a:endParaRPr lang="zh-CN" altLang="en-US" sz="2800" b="1">
              <a:latin typeface="黑体" panose="02010609060101010101" charset="-122"/>
            </a:endParaRPr>
          </a:p>
        </p:txBody>
      </p:sp>
      <p:sp>
        <p:nvSpPr>
          <p:cNvPr id="1544195" name="矩形 275458"/>
          <p:cNvSpPr/>
          <p:nvPr/>
        </p:nvSpPr>
        <p:spPr>
          <a:xfrm>
            <a:off x="3886200" y="3854450"/>
            <a:ext cx="8305800" cy="2501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/>
              <a:t>迈陂塘</a:t>
            </a:r>
            <a:endParaRPr lang="zh-CN" altLang="en-US" sz="2800" b="1"/>
          </a:p>
          <a:p>
            <a:pPr lvl="0" algn="ctr"/>
            <a:r>
              <a:rPr lang="zh-CN" altLang="en-US" sz="2800" b="1"/>
              <a:t>金</a:t>
            </a:r>
            <a:r>
              <a:rPr lang="en-US" altLang="zh-CN" sz="2800" b="1"/>
              <a:t>·</a:t>
            </a:r>
            <a:r>
              <a:rPr lang="zh-CN" altLang="en-US" sz="2800" b="1"/>
              <a:t>元好问</a:t>
            </a:r>
            <a:endParaRPr lang="zh-CN" altLang="en-US" sz="2800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</a:pPr>
            <a:r>
              <a:rPr lang="zh-CN" altLang="en-US" sz="2800" b="1">
                <a:solidFill>
                  <a:srgbClr val="0000FF"/>
                </a:solidFill>
              </a:rPr>
              <a:t>     问世间，情是何物？直教生死相许。天南地北双飞客，老翅儿几回寒暑。    </a:t>
            </a:r>
            <a:endParaRPr lang="zh-CN" altLang="en-US" sz="2800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</a:pPr>
            <a:r>
              <a:rPr lang="zh-CN" altLang="en-US" sz="2800" b="1">
                <a:solidFill>
                  <a:srgbClr val="0000FF"/>
                </a:solidFill>
              </a:rPr>
              <a:t>     欢乐趣，离别苦，就中更有痴儿女。君应有语，渺万里层云，千山瑞雪，只影向谁去？</a:t>
            </a:r>
            <a:r>
              <a:rPr lang="zh-CN" altLang="en-US" sz="2800"/>
              <a:t> </a:t>
            </a:r>
            <a:endParaRPr lang="zh-CN" altLang="en-US" sz="2800"/>
          </a:p>
        </p:txBody>
      </p:sp>
      <p:sp>
        <p:nvSpPr>
          <p:cNvPr id="1544196" name="矩形 275459"/>
          <p:cNvSpPr/>
          <p:nvPr/>
        </p:nvSpPr>
        <p:spPr>
          <a:xfrm>
            <a:off x="11113" y="3956050"/>
            <a:ext cx="4078287" cy="2676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800" b="1">
                <a:solidFill>
                  <a:srgbClr val="0000CC"/>
                </a:solidFill>
              </a:rPr>
              <a:t>代赠</a:t>
            </a:r>
            <a:r>
              <a:rPr lang="zh-CN" altLang="en-US" sz="2800" b="1"/>
              <a:t>   </a:t>
            </a:r>
            <a:endParaRPr lang="zh-CN" altLang="en-US" sz="2800" b="1"/>
          </a:p>
          <a:p>
            <a:pPr lvl="0" algn="ctr"/>
            <a:r>
              <a:rPr lang="zh-CN" altLang="en-US" sz="2800" b="1"/>
              <a:t>唐</a:t>
            </a:r>
            <a:r>
              <a:rPr lang="en-US" altLang="zh-CN" sz="2800" b="1"/>
              <a:t>·</a:t>
            </a:r>
            <a:r>
              <a:rPr lang="zh-CN" altLang="en-US" sz="2800" b="1"/>
              <a:t>李商隐</a:t>
            </a:r>
            <a:endParaRPr lang="zh-CN" altLang="en-US" sz="2800" b="1"/>
          </a:p>
          <a:p>
            <a:pPr lvl="0" algn="ctr"/>
            <a:r>
              <a:rPr lang="zh-CN" altLang="en-US" sz="2800" b="1"/>
              <a:t>楼上黄昏欲望休，</a:t>
            </a:r>
            <a:endParaRPr lang="zh-CN" altLang="en-US" sz="2800" b="1"/>
          </a:p>
          <a:p>
            <a:pPr lvl="0" algn="ctr"/>
            <a:r>
              <a:rPr lang="zh-CN" altLang="en-US" sz="2800" b="1"/>
              <a:t>玉梯横绝月如钩。</a:t>
            </a:r>
            <a:endParaRPr lang="zh-CN" altLang="en-US" sz="2800" b="1"/>
          </a:p>
          <a:p>
            <a:pPr lvl="0" algn="ctr"/>
            <a:r>
              <a:rPr lang="zh-CN" altLang="en-US" sz="2800" b="1"/>
              <a:t>芭蕉不展丁香结，</a:t>
            </a:r>
            <a:endParaRPr lang="zh-CN" altLang="en-US" sz="2800" b="1"/>
          </a:p>
          <a:p>
            <a:pPr lvl="0" algn="ctr"/>
            <a:r>
              <a:rPr lang="zh-CN" altLang="en-US" sz="2800" b="1"/>
              <a:t>同向春风各自愁。</a:t>
            </a:r>
            <a:endParaRPr lang="zh-CN" altLang="en-US" sz="2800" b="1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4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44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41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2930" name="矩形 888849"/>
          <p:cNvSpPr/>
          <p:nvPr/>
        </p:nvSpPr>
        <p:spPr>
          <a:xfrm>
            <a:off x="300038" y="169863"/>
            <a:ext cx="5438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800" b="1">
                <a:solidFill>
                  <a:srgbClr val="0033CC"/>
                </a:solidFill>
                <a:latin typeface="微软雅黑"/>
                <a:ea typeface="微软雅黑"/>
              </a:rPr>
              <a:t>3</a:t>
            </a:r>
            <a:r>
              <a:rPr lang="zh-CN" altLang="en-US" sz="4800" b="1">
                <a:solidFill>
                  <a:srgbClr val="0033CC"/>
                </a:solidFill>
                <a:latin typeface="微软雅黑"/>
                <a:ea typeface="微软雅黑"/>
              </a:rPr>
              <a:t>、常见思想情感。</a:t>
            </a:r>
            <a:endParaRPr lang="zh-CN" altLang="en-US" sz="4800" b="1">
              <a:solidFill>
                <a:srgbClr val="0033CC"/>
              </a:solidFill>
              <a:latin typeface="微软雅黑"/>
              <a:ea typeface="微软雅黑"/>
            </a:endParaRPr>
          </a:p>
        </p:txBody>
      </p:sp>
      <p:sp>
        <p:nvSpPr>
          <p:cNvPr id="1546242" name="矩形 805891"/>
          <p:cNvSpPr/>
          <p:nvPr/>
        </p:nvSpPr>
        <p:spPr>
          <a:xfrm>
            <a:off x="258763" y="1095693"/>
            <a:ext cx="688975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400" b="1">
                <a:solidFill>
                  <a:srgbClr val="FF0000"/>
                </a:solidFill>
                <a:latin typeface="微软雅黑"/>
                <a:ea typeface="微软雅黑"/>
              </a:rPr>
              <a:t>五、阴阳两隔的</a:t>
            </a:r>
            <a:r>
              <a:rPr lang="zh-CN" altLang="en-US" sz="4400" b="1">
                <a:latin typeface="微软雅黑"/>
                <a:ea typeface="微软雅黑"/>
              </a:rPr>
              <a:t>悼亡之痛</a:t>
            </a:r>
            <a:r>
              <a:rPr lang="zh-CN" altLang="en-US" sz="4400" b="1">
                <a:solidFill>
                  <a:srgbClr val="FF0000"/>
                </a:solidFill>
                <a:latin typeface="微软雅黑"/>
                <a:ea typeface="微软雅黑"/>
              </a:rPr>
              <a:t>。</a:t>
            </a:r>
            <a:endParaRPr lang="zh-CN" altLang="en-US" sz="44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1546243" name="文本框 4"/>
          <p:cNvSpPr/>
          <p:nvPr/>
        </p:nvSpPr>
        <p:spPr>
          <a:xfrm>
            <a:off x="7148513" y="1573213"/>
            <a:ext cx="5043487" cy="5489575"/>
          </a:xfrm>
          <a:prstGeom prst="rect">
            <a:avLst/>
          </a:prstGeom>
          <a:noFill/>
          <a:ln>
            <a:solidFill>
              <a:srgbClr val="0000CC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FontTx/>
            </a:pPr>
            <a:r>
              <a:rPr lang="zh-CN" altLang="en-US" sz="3200" b="1">
                <a:solidFill>
                  <a:srgbClr val="0000CC"/>
                </a:solidFill>
                <a:ea typeface="微软雅黑"/>
              </a:rPr>
              <a:t>《鹧鸪天》</a:t>
            </a:r>
            <a:endParaRPr lang="zh-CN" altLang="en-US" sz="3200" b="1">
              <a:solidFill>
                <a:srgbClr val="0000CC"/>
              </a:solidFill>
              <a:ea typeface="微软雅黑"/>
            </a:endParaRPr>
          </a:p>
          <a:p>
            <a:pPr lvl="0" algn="ctr">
              <a:buFontTx/>
            </a:pPr>
            <a:r>
              <a:rPr lang="zh-CN" altLang="en-US" sz="3200"/>
              <a:t>宋·贺铸</a:t>
            </a:r>
            <a:endParaRPr lang="zh-CN" altLang="en-US" sz="3200"/>
          </a:p>
          <a:p>
            <a:pPr lvl="0">
              <a:buFontTx/>
            </a:pPr>
            <a:r>
              <a:rPr lang="zh-CN" altLang="en-US" sz="3200" b="1"/>
              <a:t>       重过阊</a:t>
            </a:r>
            <a:r>
              <a:rPr lang="zh-CN" altLang="en-US" sz="1800" b="1"/>
              <a:t> [chāng]</a:t>
            </a:r>
            <a:r>
              <a:rPr lang="zh-CN" altLang="en-US" sz="3200" b="1"/>
              <a:t> 门万事非，同来何事不同归？梧桐半死清霜后，头白鸳鸯失伴飞。</a:t>
            </a:r>
            <a:endParaRPr lang="zh-CN" altLang="en-US" sz="3200" b="1"/>
          </a:p>
          <a:p>
            <a:pPr lvl="0">
              <a:buFontTx/>
            </a:pPr>
            <a:r>
              <a:rPr lang="zh-CN" altLang="en-US" sz="3200" b="1"/>
              <a:t>       原上草，露初晞。旧栖新垅两依依。空床卧听南窗雨，谁复挑灯夜补衣？</a:t>
            </a:r>
            <a:endParaRPr lang="zh-CN" altLang="en-US" sz="3200" b="1"/>
          </a:p>
        </p:txBody>
      </p:sp>
      <p:sp>
        <p:nvSpPr>
          <p:cNvPr id="1546244" name="矩形 805893"/>
          <p:cNvSpPr/>
          <p:nvPr/>
        </p:nvSpPr>
        <p:spPr>
          <a:xfrm>
            <a:off x="177800" y="2349818"/>
            <a:ext cx="6591300" cy="393954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0" tIns="0" rIns="0" bIns="0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 b="1">
                <a:solidFill>
                  <a:srgbClr val="0000CC"/>
                </a:solidFill>
                <a:ea typeface="微软雅黑"/>
              </a:rPr>
              <a:t>江城子</a:t>
            </a:r>
            <a:r>
              <a:rPr lang="en-US" altLang="zh-CN" sz="3200" b="1">
                <a:solidFill>
                  <a:srgbClr val="0000CC"/>
                </a:solidFill>
                <a:latin typeface="微软雅黑"/>
                <a:ea typeface="微软雅黑"/>
              </a:rPr>
              <a:t>·</a:t>
            </a:r>
            <a:r>
              <a:rPr lang="zh-CN" altLang="en-US" sz="3200" b="1">
                <a:solidFill>
                  <a:srgbClr val="0000CC"/>
                </a:solidFill>
                <a:ea typeface="微软雅黑"/>
              </a:rPr>
              <a:t>乙卯正月二十日夜记梦</a:t>
            </a:r>
            <a:endParaRPr lang="zh-CN" altLang="en-US" sz="3200" b="1">
              <a:solidFill>
                <a:srgbClr val="0000CC"/>
              </a:solidFill>
              <a:ea typeface="微软雅黑"/>
            </a:endParaRPr>
          </a:p>
          <a:p>
            <a:pPr lvl="0" algn="ctr"/>
            <a:r>
              <a:rPr lang="en-US" altLang="zh-CN" sz="3200">
                <a:hlinkClick r:id="rId2"/>
              </a:rPr>
              <a:t>[ </a:t>
            </a:r>
            <a:r>
              <a:rPr lang="zh-CN" altLang="en-US" sz="3200">
                <a:hlinkClick r:id="rId2"/>
              </a:rPr>
              <a:t>宋 </a:t>
            </a:r>
            <a:r>
              <a:rPr lang="en-US" altLang="zh-CN" sz="3200">
                <a:hlinkClick r:id="rId2"/>
              </a:rPr>
              <a:t>] </a:t>
            </a:r>
            <a:r>
              <a:rPr lang="zh-CN" altLang="en-US" sz="3200">
                <a:hlinkClick r:id="rId2"/>
              </a:rPr>
              <a:t>苏轼</a:t>
            </a:r>
            <a:endParaRPr lang="zh-CN" altLang="en-US" sz="3200"/>
          </a:p>
          <a:p>
            <a:pPr lvl="0"/>
            <a:r>
              <a:rPr lang="zh-CN" altLang="en-US" sz="3200" b="1"/>
              <a:t>       十年生死两茫茫。不思量。自难忘。千里孤坟，无处话凄凉。纵使相逢应不识，尘满面，鬓如霜。</a:t>
            </a:r>
            <a:endParaRPr lang="zh-CN" altLang="en-US" sz="3200" b="1"/>
          </a:p>
          <a:p>
            <a:pPr lvl="0"/>
            <a:r>
              <a:rPr lang="zh-CN" altLang="en-US" sz="3200" b="1"/>
              <a:t>       夜来幽梦忽还乡。小轩窗。正梳妆。相顾无言，惟有泪千行。料得年年肠断处，明月夜，短松冈。</a:t>
            </a:r>
            <a:endParaRPr lang="zh-CN" altLang="en-US" sz="3200" b="1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46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4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2930" name="矩形 888849"/>
          <p:cNvSpPr/>
          <p:nvPr/>
        </p:nvSpPr>
        <p:spPr>
          <a:xfrm>
            <a:off x="300038" y="169863"/>
            <a:ext cx="5438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800" b="1">
                <a:solidFill>
                  <a:srgbClr val="0033CC"/>
                </a:solidFill>
                <a:latin typeface="微软雅黑"/>
                <a:ea typeface="微软雅黑"/>
              </a:rPr>
              <a:t>3</a:t>
            </a:r>
            <a:r>
              <a:rPr lang="zh-CN" altLang="en-US" sz="4800" b="1">
                <a:solidFill>
                  <a:srgbClr val="0033CC"/>
                </a:solidFill>
                <a:latin typeface="微软雅黑"/>
                <a:ea typeface="微软雅黑"/>
              </a:rPr>
              <a:t>、常见思想情感。</a:t>
            </a:r>
            <a:endParaRPr lang="zh-CN" altLang="en-US" sz="4800" b="1">
              <a:solidFill>
                <a:srgbClr val="0033CC"/>
              </a:solidFill>
              <a:latin typeface="微软雅黑"/>
              <a:ea typeface="微软雅黑"/>
            </a:endParaRPr>
          </a:p>
        </p:txBody>
      </p:sp>
      <p:sp>
        <p:nvSpPr>
          <p:cNvPr id="2" name="文本框 20481"/>
          <p:cNvSpPr/>
          <p:nvPr/>
        </p:nvSpPr>
        <p:spPr>
          <a:xfrm>
            <a:off x="239713" y="1035050"/>
            <a:ext cx="11176000" cy="327025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lnSpc>
                <a:spcPct val="130000"/>
              </a:lnSpc>
            </a:pPr>
            <a:r>
              <a:rPr lang="en-US" altLang="zh-CN" sz="4000" b="1">
                <a:latin typeface="黑体" panose="02010609060101010101" charset="-122"/>
              </a:rPr>
              <a:t> 1</a:t>
            </a:r>
            <a:r>
              <a:rPr lang="zh-CN" altLang="en-US" sz="4000" b="1">
                <a:latin typeface="黑体" panose="02010609060101010101" charset="-122"/>
              </a:rPr>
              <a:t>、以相思寓</a:t>
            </a:r>
            <a:r>
              <a:rPr lang="en-US" altLang="zh-CN" sz="4000" b="1">
                <a:latin typeface="黑体" panose="02010609060101010101" charset="-122"/>
              </a:rPr>
              <a:t>___________________</a:t>
            </a:r>
            <a:endParaRPr lang="en-US" altLang="zh-CN" sz="4000" b="1">
              <a:latin typeface="黑体" panose="02010609060101010101" charset="-122"/>
            </a:endParaRPr>
          </a:p>
          <a:p>
            <a:pPr lvl="0" eaLnBrk="0" hangingPunct="0">
              <a:lnSpc>
                <a:spcPct val="130000"/>
              </a:lnSpc>
            </a:pPr>
            <a:r>
              <a:rPr lang="en-US" altLang="zh-CN" sz="4000" b="1">
                <a:latin typeface="黑体" panose="02010609060101010101" charset="-122"/>
              </a:rPr>
              <a:t> 2</a:t>
            </a:r>
            <a:r>
              <a:rPr lang="zh-CN" altLang="en-US" sz="4000" b="1">
                <a:latin typeface="黑体" panose="02010609060101010101" charset="-122"/>
              </a:rPr>
              <a:t>、以美人迟暮寓</a:t>
            </a:r>
            <a:r>
              <a:rPr lang="en-US" altLang="zh-CN" sz="4000" b="1">
                <a:latin typeface="黑体" panose="02010609060101010101" charset="-122"/>
              </a:rPr>
              <a:t>__________________</a:t>
            </a:r>
            <a:endParaRPr lang="en-US" altLang="zh-CN" sz="4000" b="1">
              <a:latin typeface="黑体" panose="02010609060101010101" charset="-122"/>
            </a:endParaRPr>
          </a:p>
          <a:p>
            <a:pPr lvl="0" eaLnBrk="0" hangingPunct="0">
              <a:lnSpc>
                <a:spcPct val="130000"/>
              </a:lnSpc>
            </a:pPr>
            <a:r>
              <a:rPr lang="en-US" altLang="zh-CN" sz="4000" b="1">
                <a:latin typeface="黑体" panose="02010609060101010101" charset="-122"/>
              </a:rPr>
              <a:t> 3</a:t>
            </a:r>
            <a:r>
              <a:rPr lang="zh-CN" altLang="en-US" sz="4000" b="1">
                <a:latin typeface="黑体" panose="02010609060101010101" charset="-122"/>
              </a:rPr>
              <a:t>、以空闺寂寞寓</a:t>
            </a:r>
            <a:r>
              <a:rPr lang="en-US" altLang="zh-CN" sz="4000" b="1">
                <a:latin typeface="黑体" panose="02010609060101010101" charset="-122"/>
              </a:rPr>
              <a:t>___________</a:t>
            </a:r>
            <a:endParaRPr lang="en-US" altLang="zh-CN" sz="4000" b="1">
              <a:latin typeface="黑体" panose="02010609060101010101" charset="-122"/>
            </a:endParaRPr>
          </a:p>
          <a:p>
            <a:pPr lvl="0" eaLnBrk="0" hangingPunct="0">
              <a:lnSpc>
                <a:spcPct val="130000"/>
              </a:lnSpc>
            </a:pPr>
            <a:r>
              <a:rPr lang="en-US" altLang="zh-CN" sz="4000" b="1">
                <a:latin typeface="黑体" panose="02010609060101010101" charset="-122"/>
              </a:rPr>
              <a:t> 4</a:t>
            </a:r>
            <a:r>
              <a:rPr lang="zh-CN" altLang="en-US" sz="4000" b="1">
                <a:latin typeface="黑体" panose="02010609060101010101" charset="-122"/>
              </a:rPr>
              <a:t>、以冷落薄情寓</a:t>
            </a:r>
            <a:r>
              <a:rPr lang="en-US" altLang="zh-CN" sz="4000" b="1">
                <a:latin typeface="黑体" panose="02010609060101010101" charset="-122"/>
              </a:rPr>
              <a:t>___________</a:t>
            </a:r>
            <a:endParaRPr lang="en-US" altLang="zh-CN" sz="4000" b="1">
              <a:latin typeface="黑体" panose="02010609060101010101" charset="-122"/>
            </a:endParaRPr>
          </a:p>
        </p:txBody>
      </p:sp>
      <p:sp>
        <p:nvSpPr>
          <p:cNvPr id="1548291" name="文本框 20482"/>
          <p:cNvSpPr/>
          <p:nvPr/>
        </p:nvSpPr>
        <p:spPr>
          <a:xfrm>
            <a:off x="3567113" y="1187450"/>
            <a:ext cx="6408737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rgbClr val="0000CC"/>
                </a:solidFill>
                <a:ea typeface="微软雅黑"/>
              </a:rPr>
              <a:t>渴望报效国家朝廷</a:t>
            </a:r>
            <a:endParaRPr lang="zh-CN" altLang="en-US" sz="4000" b="1">
              <a:solidFill>
                <a:srgbClr val="0000CC"/>
              </a:solidFill>
              <a:ea typeface="微软雅黑"/>
            </a:endParaRPr>
          </a:p>
        </p:txBody>
      </p:sp>
      <p:sp>
        <p:nvSpPr>
          <p:cNvPr id="1548292" name="文本框 20483"/>
          <p:cNvSpPr/>
          <p:nvPr/>
        </p:nvSpPr>
        <p:spPr>
          <a:xfrm>
            <a:off x="4529138" y="1889125"/>
            <a:ext cx="5076825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rgbClr val="0000CC"/>
                </a:solidFill>
                <a:ea typeface="微软雅黑"/>
              </a:rPr>
              <a:t>壮志未酬功业未就</a:t>
            </a:r>
            <a:endParaRPr lang="zh-CN" altLang="en-US" sz="4000" b="1">
              <a:solidFill>
                <a:srgbClr val="0000CC"/>
              </a:solidFill>
              <a:ea typeface="微软雅黑"/>
            </a:endParaRPr>
          </a:p>
        </p:txBody>
      </p:sp>
      <p:sp>
        <p:nvSpPr>
          <p:cNvPr id="1548293" name="文本框 20484"/>
          <p:cNvSpPr/>
          <p:nvPr/>
        </p:nvSpPr>
        <p:spPr>
          <a:xfrm>
            <a:off x="4529138" y="2644775"/>
            <a:ext cx="489585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rgbClr val="0000CC"/>
                </a:solidFill>
                <a:ea typeface="微软雅黑"/>
              </a:rPr>
              <a:t>怀才不遇</a:t>
            </a:r>
            <a:endParaRPr lang="zh-CN" altLang="en-US" sz="4000" b="1">
              <a:solidFill>
                <a:srgbClr val="0000CC"/>
              </a:solidFill>
              <a:ea typeface="微软雅黑"/>
            </a:endParaRPr>
          </a:p>
        </p:txBody>
      </p:sp>
      <p:sp>
        <p:nvSpPr>
          <p:cNvPr id="1548294" name="文本框 20485"/>
          <p:cNvSpPr/>
          <p:nvPr/>
        </p:nvSpPr>
        <p:spPr>
          <a:xfrm>
            <a:off x="4529138" y="3475038"/>
            <a:ext cx="48895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hangingPunct="0"/>
            <a:r>
              <a:rPr lang="zh-CN" altLang="en-US" sz="4000" b="1">
                <a:solidFill>
                  <a:srgbClr val="0000CC"/>
                </a:solidFill>
                <a:ea typeface="微软雅黑"/>
              </a:rPr>
              <a:t>遭排挤打击</a:t>
            </a:r>
            <a:endParaRPr lang="zh-CN" altLang="en-US" sz="4000" b="1">
              <a:solidFill>
                <a:srgbClr val="0000CC"/>
              </a:solidFill>
              <a:ea typeface="微软雅黑"/>
            </a:endParaRPr>
          </a:p>
        </p:txBody>
      </p:sp>
      <p:sp>
        <p:nvSpPr>
          <p:cNvPr id="3" name="文本框 20486"/>
          <p:cNvSpPr/>
          <p:nvPr/>
        </p:nvSpPr>
        <p:spPr>
          <a:xfrm>
            <a:off x="95250" y="144463"/>
            <a:ext cx="12001500" cy="7620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4400" b="1">
                <a:solidFill>
                  <a:srgbClr val="FF0000"/>
                </a:solidFill>
                <a:latin typeface="微软雅黑"/>
                <a:ea typeface="微软雅黑"/>
              </a:rPr>
              <a:t>六、借思妇闺情寄寓作者自己的</a:t>
            </a:r>
            <a:r>
              <a:rPr lang="zh-CN" altLang="en-US" sz="4400" b="1">
                <a:latin typeface="微软雅黑"/>
                <a:ea typeface="微软雅黑"/>
              </a:rPr>
              <a:t>人生感慨</a:t>
            </a:r>
            <a:r>
              <a:rPr lang="zh-CN" altLang="en-US" sz="4400" b="1">
                <a:solidFill>
                  <a:srgbClr val="FF0000"/>
                </a:solidFill>
                <a:latin typeface="微软雅黑"/>
                <a:ea typeface="微软雅黑"/>
              </a:rPr>
              <a:t>的。</a:t>
            </a:r>
            <a:endParaRPr lang="zh-CN" altLang="en-US" sz="44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4" name="矩形 4"/>
          <p:cNvSpPr/>
          <p:nvPr/>
        </p:nvSpPr>
        <p:spPr>
          <a:xfrm>
            <a:off x="239713" y="4305300"/>
            <a:ext cx="11672887" cy="23383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90000"/>
              </a:lnSpc>
              <a:buFontTx/>
            </a:pPr>
            <a:r>
              <a:rPr lang="en-US" altLang="zh-CN" sz="3200" b="1">
                <a:ea typeface="宋体" panose="02010600030101010101" pitchFamily="2" charset="-122"/>
              </a:rPr>
              <a:t> </a:t>
            </a:r>
            <a:r>
              <a:rPr lang="zh-CN" altLang="en-US" b="1">
                <a:solidFill>
                  <a:srgbClr val="0000CC"/>
                </a:solidFill>
                <a:latin typeface="微软雅黑"/>
                <a:ea typeface="微软雅黑"/>
              </a:rPr>
              <a:t>摸鱼儿</a:t>
            </a:r>
            <a:r>
              <a:rPr lang="zh-CN" altLang="en-US" sz="3200" b="1">
                <a:latin typeface="黑体" panose="02010609060101010101" charset="-122"/>
              </a:rPr>
              <a:t>   </a:t>
            </a:r>
            <a:r>
              <a:rPr lang="zh-CN" altLang="en-US" sz="2400" b="1">
                <a:latin typeface="黑体" panose="02010609060101010101" charset="-122"/>
              </a:rPr>
              <a:t>辛弃疾</a:t>
            </a:r>
            <a:endParaRPr lang="zh-CN" altLang="en-US" sz="2400" b="1">
              <a:latin typeface="黑体" panose="02010609060101010101" charset="-122"/>
            </a:endParaRPr>
          </a:p>
          <a:p>
            <a:pPr lvl="0">
              <a:lnSpc>
                <a:spcPct val="90000"/>
              </a:lnSpc>
              <a:buFontTx/>
            </a:pPr>
            <a:r>
              <a:rPr lang="zh-CN" altLang="en-US" sz="3200" b="1">
                <a:latin typeface="黑体" panose="02010609060101010101" charset="-122"/>
              </a:rPr>
              <a:t>    长门事，准拟佳期又误。蛾眉曾有人妒。千金纵买相如赋，脉脉此情谁诉</a:t>
            </a:r>
            <a:r>
              <a:rPr lang="en-US" altLang="zh-CN" sz="3200" b="1">
                <a:latin typeface="黑体" panose="02010609060101010101" charset="-122"/>
              </a:rPr>
              <a:t>?</a:t>
            </a:r>
            <a:endParaRPr lang="en-US" altLang="zh-CN" sz="3200" b="1">
              <a:latin typeface="黑体" panose="02010609060101010101" charset="-122"/>
            </a:endParaRPr>
          </a:p>
          <a:p>
            <a:pPr lvl="0">
              <a:lnSpc>
                <a:spcPct val="90000"/>
              </a:lnSpc>
              <a:buFontTx/>
            </a:pPr>
            <a:r>
              <a:rPr lang="en-US" altLang="zh-CN" sz="3200" b="1"/>
              <a:t>       </a:t>
            </a:r>
            <a:r>
              <a:rPr lang="zh-CN" altLang="en-US" sz="3200" b="1">
                <a:latin typeface="黑体" panose="02010609060101010101" charset="-122"/>
              </a:rPr>
              <a:t>君莫舞，君不见、玉环飞燕皆尘土</a:t>
            </a:r>
            <a:r>
              <a:rPr lang="en-US" altLang="zh-CN" sz="3200" b="1">
                <a:latin typeface="黑体" panose="02010609060101010101" charset="-122"/>
              </a:rPr>
              <a:t>!</a:t>
            </a:r>
            <a:r>
              <a:rPr lang="zh-CN" altLang="en-US" sz="3200" b="1">
                <a:latin typeface="黑体" panose="02010609060101010101" charset="-122"/>
              </a:rPr>
              <a:t>闲愁最苦。休去倚危栏，斜阳正在，烟柳断肠处。</a:t>
            </a:r>
            <a:endParaRPr lang="zh-CN" altLang="en-US" sz="3200" b="1">
              <a:latin typeface="黑体" panose="02010609060101010101" charset="-122"/>
            </a:endParaRPr>
          </a:p>
        </p:txBody>
      </p:sp>
      <p:sp>
        <p:nvSpPr>
          <p:cNvPr id="5" name="矩形 269320"/>
          <p:cNvSpPr/>
          <p:nvPr/>
        </p:nvSpPr>
        <p:spPr>
          <a:xfrm>
            <a:off x="7366000" y="1187450"/>
            <a:ext cx="4826000" cy="3125788"/>
          </a:xfrm>
          <a:prstGeom prst="rect">
            <a:avLst/>
          </a:prstGeom>
          <a:solidFill>
            <a:schemeClr val="bg1"/>
          </a:solidFill>
          <a:ln>
            <a:solidFill>
              <a:srgbClr val="0000CC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  <a:spcBef>
                <a:spcPct val="20000"/>
              </a:spcBef>
              <a:buFontTx/>
            </a:pPr>
            <a:r>
              <a:rPr lang="zh-CN" altLang="en-US" b="1"/>
              <a:t>作者伤春吊古，借古讽今，实际上是</a:t>
            </a:r>
            <a:r>
              <a:rPr lang="zh-CN" altLang="en-US" b="1">
                <a:solidFill>
                  <a:srgbClr val="FF0000"/>
                </a:solidFill>
              </a:rPr>
              <a:t>将自己的忧国、怀才不遇之情隐藏在春残花落，蛾眉遭妒的描写之中。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8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8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8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8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8291" grpId="0"/>
      <p:bldP spid="1548292" grpId="0"/>
      <p:bldP spid="1548293" grpId="0"/>
      <p:bldP spid="1548294" grpId="0"/>
      <p:bldP spid="5" grpId="0"/>
      <p:bldP spid="3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2930" name="矩形 888849"/>
          <p:cNvSpPr/>
          <p:nvPr/>
        </p:nvSpPr>
        <p:spPr>
          <a:xfrm>
            <a:off x="300038" y="169863"/>
            <a:ext cx="5438775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800" b="1">
                <a:solidFill>
                  <a:srgbClr val="0033CC"/>
                </a:solidFill>
                <a:latin typeface="微软雅黑"/>
                <a:ea typeface="微软雅黑"/>
              </a:rPr>
              <a:t>3</a:t>
            </a:r>
            <a:r>
              <a:rPr lang="zh-CN" altLang="en-US" sz="4800" b="1">
                <a:solidFill>
                  <a:srgbClr val="0033CC"/>
                </a:solidFill>
                <a:latin typeface="微软雅黑"/>
                <a:ea typeface="微软雅黑"/>
              </a:rPr>
              <a:t>、常见思想情感。</a:t>
            </a:r>
            <a:endParaRPr lang="zh-CN" altLang="en-US" sz="4800" b="1">
              <a:solidFill>
                <a:srgbClr val="0033CC"/>
              </a:solidFill>
              <a:latin typeface="微软雅黑"/>
              <a:ea typeface="微软雅黑"/>
            </a:endParaRPr>
          </a:p>
        </p:txBody>
      </p:sp>
      <p:sp>
        <p:nvSpPr>
          <p:cNvPr id="1532931" name="矩形 888850"/>
          <p:cNvSpPr/>
          <p:nvPr/>
        </p:nvSpPr>
        <p:spPr>
          <a:xfrm>
            <a:off x="300038" y="1295400"/>
            <a:ext cx="11891962" cy="4911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en-US" altLang="zh-CN" sz="4400" b="1">
                <a:solidFill>
                  <a:srgbClr val="000000"/>
                </a:solidFill>
                <a:latin typeface="微软雅黑"/>
                <a:ea typeface="微软雅黑"/>
              </a:rPr>
              <a:t>①夫妻相濡以沫的深厚感情。</a:t>
            </a:r>
            <a:endParaRPr lang="en-US" altLang="zh-CN" sz="44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4400" b="1">
                <a:solidFill>
                  <a:srgbClr val="000000"/>
                </a:solidFill>
                <a:latin typeface="微软雅黑"/>
                <a:ea typeface="微软雅黑"/>
              </a:rPr>
              <a:t>②孤苦幽寂的命运之悲。主要</a:t>
            </a:r>
            <a:r>
              <a:rPr lang="zh-CN" altLang="en-US" sz="4400" b="1">
                <a:solidFill>
                  <a:srgbClr val="000000"/>
                </a:solidFill>
                <a:latin typeface="微软雅黑"/>
                <a:ea typeface="微软雅黑"/>
              </a:rPr>
              <a:t>为宫怨诗。</a:t>
            </a:r>
            <a:endParaRPr lang="zh-CN" altLang="en-US" sz="44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4400" b="1">
                <a:solidFill>
                  <a:srgbClr val="000000"/>
                </a:solidFill>
                <a:latin typeface="微软雅黑"/>
                <a:ea typeface="微软雅黑"/>
              </a:rPr>
              <a:t>③空闺独守的思亲之怨。</a:t>
            </a:r>
            <a:endParaRPr lang="en-US" altLang="zh-CN" sz="44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4400" b="1">
                <a:solidFill>
                  <a:srgbClr val="000000"/>
                </a:solidFill>
                <a:latin typeface="微软雅黑"/>
                <a:ea typeface="微软雅黑"/>
              </a:rPr>
              <a:t>④情梦难圆的遗憾怅惘。</a:t>
            </a:r>
            <a:endParaRPr lang="en-US" altLang="zh-CN" sz="44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4400" b="1">
                <a:solidFill>
                  <a:srgbClr val="000000"/>
                </a:solidFill>
                <a:latin typeface="微软雅黑"/>
                <a:ea typeface="微软雅黑"/>
              </a:rPr>
              <a:t>⑤阴阳两隔的悼亡之痛。</a:t>
            </a:r>
            <a:endParaRPr lang="en-US" altLang="zh-CN" sz="44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pPr lvl="0">
              <a:lnSpc>
                <a:spcPct val="120000"/>
              </a:lnSpc>
            </a:pPr>
            <a:r>
              <a:rPr lang="en-US" altLang="zh-CN" sz="4400" b="1">
                <a:solidFill>
                  <a:srgbClr val="000000"/>
                </a:solidFill>
                <a:latin typeface="微软雅黑"/>
                <a:ea typeface="微软雅黑"/>
              </a:rPr>
              <a:t>⑥美人迟暮的哀伤。 </a:t>
            </a:r>
            <a:endParaRPr lang="en-US" altLang="zh-CN" sz="4400" b="1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  <p:sp>
        <p:nvSpPr>
          <p:cNvPr id="1532932" name="文本框 12291"/>
          <p:cNvSpPr/>
          <p:nvPr/>
        </p:nvSpPr>
        <p:spPr>
          <a:xfrm>
            <a:off x="7340600" y="4268788"/>
            <a:ext cx="4851400" cy="2589212"/>
          </a:xfrm>
          <a:prstGeom prst="rect">
            <a:avLst/>
          </a:prstGeom>
          <a:noFill/>
          <a:ln>
            <a:solidFill>
              <a:srgbClr val="0000CC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36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20000"/>
              </a:spcBef>
            </a:pPr>
            <a:r>
              <a:rPr lang="zh-CN" altLang="en-US" sz="4800" b="1">
                <a:solidFill>
                  <a:srgbClr val="000000"/>
                </a:solidFill>
                <a:latin typeface="微软雅黑"/>
                <a:ea typeface="微软雅黑"/>
              </a:rPr>
              <a:t>皇权无上</a:t>
            </a:r>
            <a:r>
              <a:rPr lang="zh-CN" altLang="en-US" sz="4800" b="1">
                <a:solidFill>
                  <a:srgbClr val="FF0000"/>
                </a:solidFill>
                <a:latin typeface="微软雅黑"/>
                <a:ea typeface="微软雅黑"/>
              </a:rPr>
              <a:t>恩无常</a:t>
            </a:r>
            <a:endParaRPr lang="zh-CN" altLang="en-US" sz="4800" b="1">
              <a:solidFill>
                <a:srgbClr val="FF0000"/>
              </a:solidFill>
              <a:latin typeface="微软雅黑"/>
              <a:ea typeface="微软雅黑"/>
            </a:endParaRPr>
          </a:p>
          <a:p>
            <a:pPr lvl="0">
              <a:spcBef>
                <a:spcPct val="20000"/>
              </a:spcBef>
            </a:pPr>
            <a:r>
              <a:rPr lang="zh-CN" altLang="en-US" sz="4800" b="1">
                <a:solidFill>
                  <a:srgbClr val="000000"/>
                </a:solidFill>
                <a:latin typeface="微软雅黑"/>
                <a:ea typeface="微软雅黑"/>
              </a:rPr>
              <a:t>男尊女卑</a:t>
            </a:r>
            <a:r>
              <a:rPr lang="zh-CN" altLang="en-US" sz="4800" b="1">
                <a:solidFill>
                  <a:srgbClr val="FF0000"/>
                </a:solidFill>
                <a:latin typeface="微软雅黑"/>
                <a:ea typeface="微软雅黑"/>
              </a:rPr>
              <a:t>夫为纲</a:t>
            </a:r>
            <a:endParaRPr lang="zh-CN" altLang="en-US" sz="4800" b="1">
              <a:solidFill>
                <a:srgbClr val="FF0000"/>
              </a:solidFill>
              <a:latin typeface="微软雅黑"/>
              <a:ea typeface="微软雅黑"/>
            </a:endParaRPr>
          </a:p>
          <a:p>
            <a:pPr lvl="0">
              <a:spcBef>
                <a:spcPct val="20000"/>
              </a:spcBef>
            </a:pPr>
            <a:r>
              <a:rPr lang="zh-CN" altLang="en-US" sz="4800" b="1">
                <a:solidFill>
                  <a:srgbClr val="000000"/>
                </a:solidFill>
                <a:latin typeface="微软雅黑"/>
                <a:ea typeface="微软雅黑"/>
              </a:rPr>
              <a:t>别离迟暮</a:t>
            </a:r>
            <a:r>
              <a:rPr lang="zh-CN" altLang="en-US" sz="4800" b="1">
                <a:solidFill>
                  <a:srgbClr val="FF0000"/>
                </a:solidFill>
                <a:latin typeface="微软雅黑"/>
                <a:ea typeface="微软雅黑"/>
              </a:rPr>
              <a:t>源征商</a:t>
            </a:r>
            <a:endParaRPr lang="zh-CN" altLang="en-US" sz="4800" b="1">
              <a:solidFill>
                <a:srgbClr val="FF0000"/>
              </a:solidFill>
              <a:latin typeface="微软雅黑"/>
              <a:ea typeface="微软雅黑"/>
            </a:endParaRPr>
          </a:p>
        </p:txBody>
      </p:sp>
      <p:sp>
        <p:nvSpPr>
          <p:cNvPr id="1532933" name="矩形 12289"/>
          <p:cNvSpPr>
            <a:spLocks noTextEdit="1"/>
          </p:cNvSpPr>
          <p:nvPr/>
        </p:nvSpPr>
        <p:spPr>
          <a:xfrm>
            <a:off x="8547100" y="3060700"/>
            <a:ext cx="2590800" cy="977900"/>
          </a:xfrm>
          <a:solidFill>
            <a:srgbClr val="0000FF"/>
          </a:solidFill>
          <a:ln>
            <a:solidFill>
              <a:srgbClr val="0000FF"/>
            </a:solidFill>
            <a:miter lim="800000"/>
          </a:ln>
          <a:effectLst>
            <a:outerShdw dist="53882" dir="2700000" algn="ctr">
              <a:srgbClr val="9999FF">
                <a:alpha val="50000"/>
              </a:srgbClr>
            </a:outerShdw>
          </a:effectLst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3600" kern="1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  <a:effectLst>
                  <a:outerShdw dist="53882" dir="2700000" algn="ctr">
                    <a:srgbClr val="9999FF">
                      <a:alpha val="50000"/>
                    </a:srgbClr>
                  </a:outerShdw>
                </a:effectLst>
                <a:latin typeface="宋体" panose="02010600030101010101" pitchFamily="2" charset="-122"/>
              </a:rPr>
              <a:t>产生原因</a:t>
            </a:r>
            <a:endParaRPr sz="3600" kern="10">
              <a:ln>
                <a:solidFill>
                  <a:srgbClr val="0000FF"/>
                </a:solidFill>
              </a:ln>
              <a:solidFill>
                <a:srgbClr val="0000FF"/>
              </a:solidFill>
              <a:effectLst>
                <a:outerShdw dist="53882" dir="2700000" algn="ctr">
                  <a:srgbClr val="9999FF">
                    <a:alpha val="50000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2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2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2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329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2933" grpId="0"/>
      <p:bldP spid="15329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https://d.book118.com/728104057001006023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5f22a7a4dda340fd2c9b58ef"/>
  <p:tag name="KSO_WM_CHIP_XID" val="5f22a7a4dda340fd2c9b58f0"/>
  <p:tag name="KSO_WM_TAG_VERSION" val="1.0"/>
  <p:tag name="KSO_WM_TEMPLATE_ASSEMBLE_GROUPID" val="5f48a2c2f3f92eac73830e73"/>
  <p:tag name="KSO_WM_TEMPLATE_ASSEMBLE_XID" val="5f48a2c2f3f92eac73830e73"/>
  <p:tag name="KSO_WM_TEMPLATE_CATEGORY" val="diagram"/>
  <p:tag name="KSO_WM_TEMPLATE_INDEX" val="20210162"/>
  <p:tag name="KSO_WM_UNIT_BLOCK" val="0"/>
  <p:tag name="KSO_WM_UNIT_COMPATIBLE" val="0"/>
  <p:tag name="KSO_WM_UNIT_DEC_AREA_ID" val="ea095481d0d64115a605da437295c8b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0162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20"/>
</p:tagLst>
</file>

<file path=ppt/tags/tag2.xml><?xml version="1.0" encoding="utf-8"?>
<p:tagLst xmlns:p="http://schemas.openxmlformats.org/presentationml/2006/main">
  <p:tag name="KSO_WM_ASSEMBLE_CHIP_INDEX" val="17b151c3f3e54eaa88dff6dc58335899"/>
  <p:tag name="KSO_WM_BEAUTIFY_FLAG" val="#wm#"/>
  <p:tag name="KSO_WM_CHIP_FILLAREA_FILL_RULE" val="{&quot;fill_align&quot;:&quot;cm&quot;,&quot;fill_mode&quot;:&quot;full&quot;}"/>
  <p:tag name="KSO_WM_CHIP_GROUPID" val="5e6b05596848fb12bee65ac8"/>
  <p:tag name="KSO_WM_CHIP_XID" val="5e6b05596848fb12bee65aca"/>
  <p:tag name="KSO_WM_TAG_VERSION" val="1.0"/>
  <p:tag name="KSO_WM_TEMPLATE_ASSEMBLE_GROUPID" val="5f48a2c2f3f92eac73830e73"/>
  <p:tag name="KSO_WM_TEMPLATE_ASSEMBLE_XID" val="5f48a2c2f3f92eac73830e73"/>
  <p:tag name="KSO_WM_TEMPLATE_CATEGORY" val="diagram"/>
  <p:tag name="KSO_WM_TEMPLATE_INDEX" val="20210162"/>
  <p:tag name="KSO_WM_UNIT_BLOCK" val="0"/>
  <p:tag name="KSO_WM_UNIT_COMPATIBLE" val="0"/>
  <p:tag name="KSO_WM_UNIT_DEC_AREA_ID" val="9c16df55387c44e08277ed6f655f95f3"/>
  <p:tag name="KSO_WM_UNIT_DEFAULT_FONT" val="14;20;2"/>
  <p:tag name="KSO_WM_UNIT_DIAGRAM_ISNUMVISUAL" val="0"/>
  <p:tag name="KSO_WM_UNIT_DIAGRAM_ISREFERUNIT" val="0"/>
  <p:tag name="KSO_WM_UNIT_HIGHLIGHT" val="0"/>
  <p:tag name="KSO_WM_UNIT_ID" val="diagram20210162_1*f*1"/>
  <p:tag name="KSO_WM_UNIT_INDEX" val="1"/>
  <p:tag name="KSO_WM_UNIT_LAYERLEVEL" val="1"/>
  <p:tag name="KSO_WM_UNIT_NOCLEAR" val="0"/>
  <p:tag name="KSO_WM_UNIT_PRESET_TEXT" val="单击此处添加正文，文字是您思想的提炼，请尽量言简意赅的阐述观点。"/>
  <p:tag name="KSO_WM_UNIT_SHOW_EDIT_AREA_INDICATION" val="1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48"/>
</p:tagLst>
</file>

<file path=ppt/tags/tag3.xml><?xml version="1.0" encoding="utf-8"?>
<p:tagLst xmlns:p="http://schemas.openxmlformats.org/presentationml/2006/main">
  <p:tag name="KSO_WM_ASSEMBLE_CHIP_INDEX" val="c7b7bbc417544027b7f7d2295aca3785"/>
  <p:tag name="KSO_WM_BEAUTIFY_FLAG" val="#wm#"/>
  <p:tag name="KSO_WM_CHIP_FILLAREA_FILL_RULE" val="{&quot;fill_align&quot;:&quot;cm&quot;,&quot;fill_mode&quot;:&quot;full&quot;}"/>
  <p:tag name="KSO_WM_CHIP_GROUPID" val="5e7310da9a230a26b9e88a19"/>
  <p:tag name="KSO_WM_CHIP_XID" val="5e7310da9a230a26b9e88a1a"/>
  <p:tag name="KSO_WM_TAG_VERSION" val="1.0"/>
  <p:tag name="KSO_WM_TEMPLATE_ASSEMBLE_GROUPID" val="5f48a2c2f3f92eac73830e73"/>
  <p:tag name="KSO_WM_TEMPLATE_ASSEMBLE_XID" val="5f48a2c2f3f92eac73830e73"/>
  <p:tag name="KSO_WM_TEMPLATE_CATEGORY" val="diagram"/>
  <p:tag name="KSO_WM_TEMPLATE_INDEX" val="20210162"/>
  <p:tag name="KSO_WM_UNIT_COMPATIBLE" val="1"/>
  <p:tag name="KSO_WM_UNIT_DEC_AREA_ID" val="5dc6b3ea56b5411e97415c7eb3b1b5fc"/>
  <p:tag name="KSO_WM_UNIT_DIAGRAM_ISNUMVISUAL" val="0"/>
  <p:tag name="KSO_WM_UNIT_DIAGRAM_ISREFERUNIT" val="0"/>
  <p:tag name="KSO_WM_UNIT_HIGHLIGHT" val="0"/>
  <p:tag name="KSO_WM_UNIT_ID" val="diagram20210162_1*d*1"/>
  <p:tag name="KSO_WM_UNIT_INDEX" val="1"/>
  <p:tag name="KSO_WM_UNIT_LAYERLEVEL" val="1"/>
  <p:tag name="KSO_WM_UNIT_PICTURE_CLIP_FLAG" val="0"/>
  <p:tag name="KSO_WM_UNIT_PLACING_PICTURE" val="c7b7bbc417544027b7f7d2295aca3785"/>
  <p:tag name="KSO_WM_UNIT_TYPE" val="d"/>
  <p:tag name="KSO_WM_UNIT_VALUE" val="1396*2030"/>
</p:tagLst>
</file>

<file path=ppt/tags/tag4.xml><?xml version="1.0" encoding="utf-8"?>
<p:tagLst xmlns:p="http://schemas.openxmlformats.org/presentationml/2006/main">
  <p:tag name="KSO_WM_BEAUTIFY_FLAG" val="#wm#"/>
  <p:tag name="KSO_WM_CHIP_FILLPROP" val="[[{&quot;fill_id&quot;:&quot;576dc001ee534062abfa84077d565965&quot;,&quot;fill_align&quot;:&quot;cm&quot;,&quot;text_align&quot;:&quot;cm&quot;,&quot;text_direction&quot;:&quot;horizontal&quot;,&quot;chip_types&quot;:[&quot;picture&quot;]},{&quot;fill_id&quot;:&quot;9cfa3c7c874e4cdb955fe51b0c9a9e86&quot;,&quot;fill_align&quot;:&quot;cm&quot;,&quot;text_align&quot;:&quot;lm&quot;,&quot;text_direction&quot;:&quot;horizontal&quot;,&quot;chip_types&quot;:[&quot;text&quot;]}]]"/>
  <p:tag name="KSO_WM_CHIP_GROUPID" val="5f22a7a4dda340fd2c9b58ef"/>
  <p:tag name="KSO_WM_CHIP_INFOS" val="{&quot;layout_type&quot;:&quot;leftright&quot;,&quot;layout_feature&quot;:2,&quot;tags&quot;:{&quot;style&quot;:[&quot;商务&quot;,&quot;简约&quot;,&quot;文艺清新&quot;,&quot;中国风&quot;,&quot;卡通&quot;,&quot;欧美风&quot;,&quot;黑板风&quot;,&quot;渐变风&quot;,&quot;党政风&quot;]},&quot;slide_type&quot;:[&quot;text&quot;],&quot;aspect_ratio&quot;:&quot;16:9&quot;,&quot;diagram&quot;:{&quot;type&quot;:[],&quot;direction&quot;:0,&quot;isSupportDecBetweenItems&quot;:false}}"/>
  <p:tag name="KSO_WM_CHIP_XID" val="5f22a7a4dda340fd2c9b58f0"/>
  <p:tag name="KSO_WM_SLIDE_BACKGROUND" val="[&quot;general&quot;]"/>
  <p:tag name="KSO_WM_SLIDE_BACKGROUND_TYPE" val="general"/>
  <p:tag name="KSO_WM_SLIDE_BK_DARK_LIGHT" val="2"/>
  <p:tag name="KSO_WM_SLIDE_ID" val="diagram20210162_1"/>
  <p:tag name="KSO_WM_SLIDE_INDEX" val="1"/>
  <p:tag name="KSO_WM_SLIDE_ITEM_CNT" val="0"/>
  <p:tag name="KSO_WM_SLIDE_LAYOUT" val="d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direction&quot;:1,&quot;id&quot;:&quot;2020-08-28T14:23:33&quot;,&quot;maxSize&quot;:{&quot;size1&quot;:47.600000000000001},&quot;minSize&quot;:{&quot;size1&quot;:47.600000000000001},&quot;normalSize&quot;:{&quot;size1&quot;:47.600000000000001},&quot;subLayout&quot;:[{&quot;id&quot;:&quot;2020-08-28T14:23:33&quot;,&quot;margin&quot;:{&quot;bottom&quot;:6.7729997634887695,&quot;left&quot;:4.2329998016357422,&quot;right&quot;:1.2699999809265137,&quot;top&quot;:6.7729997634887695},&quot;type&quot;:0},{&quot;id&quot;:&quot;2020-08-28T14:23:33&quot;,&quot;type&quot;:0}],&quot;type&quot;:0}"/>
  <p:tag name="KSO_WM_SLIDE_POSITION" val="84*71"/>
  <p:tag name="KSO_WM_SLIDE_RATIO" val="1.777778"/>
  <p:tag name="KSO_WM_SLIDE_SIZE" val="876*396"/>
  <p:tag name="KSO_WM_SLIDE_SUBTYPE" val="picTxt"/>
  <p:tag name="KSO_WM_SLIDE_SUPPORT_FEATURE_TYPE" val="0"/>
  <p:tag name="KSO_WM_SLIDE_TYPE" val="text"/>
  <p:tag name="KSO_WM_TAG_VERSION" val="1.0"/>
  <p:tag name="KSO_WM_TEMPLATE_ASSEMBLE_GROUPID" val="5f48a2c2f3f92eac73830e73"/>
  <p:tag name="KSO_WM_TEMPLATE_ASSEMBLE_XID" val="5f48a2c2f3f92eac73830e73"/>
  <p:tag name="KSO_WM_TEMPLATE_CATEGORY" val="diagram"/>
  <p:tag name="KSO_WM_TEMPLATE_COLOR_TYPE" val="1"/>
  <p:tag name="KSO_WM_TEMPLATE_INDEX" val="20210162"/>
  <p:tag name="KSO_WM_TEMPLATE_MASTER_TYPE" val="0"/>
  <p:tag name="KSO_WM_TEMPLATE_SUBCATEGORY" val="21"/>
</p:tagLst>
</file>

<file path=ppt/tags/tag5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6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7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8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9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10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11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12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13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14.xml><?xml version="1.0" encoding="utf-8"?>
<p:tagLst xmlns:p="http://schemas.openxmlformats.org/presentationml/2006/main">
  <p:tag name="KSO_WM_BEAUTIFY_FLAG" val="#wm#"/>
  <p:tag name="KSO_WM_TEMPLATE_CATEGORY" val="diagram"/>
  <p:tag name="KSO_WM_TEMPLATE_INDEX" val="20210162"/>
</p:tagLst>
</file>

<file path=ppt/tags/tag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A000120150716A01PWBG">
  <a:themeElements>
    <a:clrScheme name="">
      <a:dk1>
        <a:srgbClr val="4D4D4D"/>
      </a:dk1>
      <a:lt1>
        <a:srgbClr val="FFFFFF"/>
      </a:lt1>
      <a:dk2>
        <a:srgbClr val="FFFFFF"/>
      </a:dk2>
      <a:lt2>
        <a:srgbClr val="4D4D4D"/>
      </a:lt2>
      <a:accent1>
        <a:srgbClr val="946A7D"/>
      </a:accent1>
      <a:accent2>
        <a:srgbClr val="B99179"/>
      </a:accent2>
      <a:accent3>
        <a:srgbClr val="FFFFFF"/>
      </a:accent3>
      <a:accent4>
        <a:srgbClr val="414141"/>
      </a:accent4>
      <a:accent5>
        <a:srgbClr val="C8BAC0"/>
      </a:accent5>
      <a:accent6>
        <a:srgbClr val="A6826C"/>
      </a:accent6>
      <a:hlink>
        <a:srgbClr val="00AEF0"/>
      </a:hlink>
      <a:folHlink>
        <a:srgbClr val="AFB2B4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4D4D4D"/>
        </a:dk1>
        <a:lt1>
          <a:srgbClr val="FFFFFF"/>
        </a:lt1>
        <a:dk2>
          <a:srgbClr val="FFFFFF"/>
        </a:dk2>
        <a:lt2>
          <a:srgbClr val="4D4D4D"/>
        </a:lt2>
        <a:accent1>
          <a:srgbClr val="946A7D"/>
        </a:accent1>
        <a:accent2>
          <a:srgbClr val="B99179"/>
        </a:accent2>
        <a:accent3>
          <a:srgbClr val="FFFFFF"/>
        </a:accent3>
        <a:accent4>
          <a:srgbClr val="414141"/>
        </a:accent4>
        <a:accent5>
          <a:srgbClr val="C8BAC0"/>
        </a:accent5>
        <a:accent6>
          <a:srgbClr val="A6826C"/>
        </a:accent6>
        <a:hlink>
          <a:srgbClr val="00AEF0"/>
        </a:hlink>
        <a:folHlink>
          <a:srgbClr val="AFB2B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2">
      <vt:lpstr>Arial</vt:lpstr>
      <vt:lpstr>Calibri</vt:lpstr>
      <vt:lpstr>Arial Black</vt:lpstr>
      <vt:lpstr>微软雅黑</vt:lpstr>
      <vt:lpstr>黑体</vt:lpstr>
      <vt:lpstr>宋体</vt:lpstr>
      <vt:lpstr>Segoe UI</vt:lpstr>
      <vt:lpstr>Wingdings</vt:lpstr>
      <vt:lpstr>方正粗黑宋简体</vt:lpstr>
      <vt:lpstr>Aa语文老师的字</vt:lpstr>
      <vt:lpstr>Times New Roman</vt:lpstr>
      <vt:lpstr>Wingdings 2</vt:lpstr>
      <vt:lpstr>幼圆</vt:lpstr>
      <vt:lpstr>华文新魏</vt:lpstr>
      <vt:lpstr>华文隶书</vt:lpstr>
      <vt:lpstr>华文中宋</vt:lpstr>
      <vt:lpstr>隶书</vt:lpstr>
      <vt:lpstr>Office Theme</vt:lpstr>
      <vt:lpstr>PowerPoint Presentation</vt:lpstr>
      <vt:lpstr>PowerPoint Presentation</vt:lpstr>
      <vt:lpstr>学习目标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2024-08-29T09:02:01.552</cp:lastPrinted>
  <dcterms:created xsi:type="dcterms:W3CDTF">2024-08-29T01:02:01Z</dcterms:created>
  <dcterms:modified xsi:type="dcterms:W3CDTF">2024-08-29T01:02:04Z</dcterms:modified>
</cp:coreProperties>
</file>