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EC2D28-E061-4E39-81E7-F8BF57824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B0F2B-38F5-43FF-BBC4-568D552DF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CDFAE7-7A8F-4082-98C9-3E880D9DE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633599-8220-43D4-9277-0208F74CF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BB3668-5A3E-450F-9BE2-BF430DFCC9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85BA2A-B053-427A-AB18-ACCAFE5844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E1D9DA-C0DD-4795-A22A-C35EA475B5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0EDDFC-9E90-46C8-9FFD-3CCC5E25D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2F6F4-E58C-4209-9D52-156ABA886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3943D-E557-4BAD-965E-55466DC90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36169-9B43-48AB-8272-6BC05CFAA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10360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部学籍在线验证报告解读与应用\n## 1.教育部学籍在线验证报告简介及重要性\n### 1.1教育部学籍在线验证报告的定义与作用\n### 1.2教育部学籍在线验证报告的应用场景\n### 1.3教育部学籍在线验证报告的重要性及影响\n## 2.教育部学籍在线验证报告的组成部分\n### 2.1学籍在线验证报告的基本信息\n### 2.2学籍在线验证报告的学校信息\n### 2.3学籍在线验证报告的个人信息\n## 3.教育部学籍在线验证报告的查询方式与流程\n### 3.1学籍在线验证报告的查询方式\n### 3.2学籍在线验证报告的查询流程\n### 3.3学籍在线验证报告的查询注意事项\n## 4.教育部学籍在线验证报告的法律效力与纠纷解决\n### 4.1学籍在线验证报告的法律效力\n### 4.2学籍在线验证报告的纠纷解决途径\n### 4.3学籍在线验证报告的维权建议\n## 5.教育部学籍在线验证报告的未来发展趋势与挑战\n### 5.1学籍在线验证报告的发展趋势\n### 5.2学籍在线验证报告面临的挑战\n### 5.3学籍在线验证报告的改进措施与建议\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4900"/>
              <a:t>教育部学籍在线验证报告解读与应用</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2" name="" descr="{&quot;isTemplate&quot;:true,&quot;type&quot;:2}"/>
        <p:cNvGrpSpPr/>
        <p:nvPr/>
      </p:nvGrpSpPr>
      <p:grpSpPr>
        <a:xfrm>
          <a:off x="0" y="0"/>
          <a:ext cx="0" cy="0"/>
        </a:xfrm>
      </p:grpSpPr>
      <p:sp>
        <p:nvSpPr>
          <p:cNvPr id="10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教育部学籍在线验证报告简介及重要性</a:t>
            </a:r>
            <a:endParaRPr/>
          </a:p>
        </p:txBody>
      </p:sp>
      <p:sp>
        <p:nvSpPr>
          <p:cNvPr id="10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0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8" name="" descr="{&quot;isTemplate&quot;:true,&quot;type&quot;:3}"/>
        <p:cNvGrpSpPr/>
        <p:nvPr/>
      </p:nvGrpSpPr>
      <p:grpSpPr>
        <a:xfrm>
          <a:off x="0" y="0"/>
          <a:ext cx="0" cy="0"/>
        </a:xfrm>
      </p:grpSpPr>
      <p:grpSp>
        <p:nvGrpSpPr>
          <p:cNvPr id="139"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40" name=""/>
            <p:cNvGrpSpPr/>
            <p:nvPr/>
          </p:nvGrpSpPr>
          <p:grpSpPr>
            <a:xfrm>
              <a:off x="4252327" y="1207692"/>
              <a:ext cx="8485777" cy="1440001"/>
              <a:chOff x="4252327" y="1207692"/>
              <a:chExt cx="8485777" cy="1440001"/>
            </a:xfrm>
          </p:grpSpPr>
          <p:sp>
            <p:nvSpPr>
              <p:cNvPr id="14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教育部学籍在线验证报告是一份官方认证的文件</a:t>
                </a:r>
                <a:endParaRPr lang="en-US" altLang="zh-CN" sz="2000" b="1">
                  <a:latin typeface="Microsoft YaHei" panose="020b0503020204020204" pitchFamily="34" charset="-122"/>
                  <a:ea typeface="Microsoft YaHei" panose="020b0503020204020204" pitchFamily="34" charset="-122"/>
                </a:endParaRPr>
              </a:p>
            </p:txBody>
          </p:sp>
          <p:sp>
            <p:nvSpPr>
              <p:cNvPr id="14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由教育部颁发，证明学生在校学籍的真实性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包含学生的基本信息、学校信息、学籍状态等内容</a:t>
                </a:r>
                <a:endParaRPr/>
              </a:p>
            </p:txBody>
          </p:sp>
          <p:pic>
            <p:nvPicPr>
              <p:cNvPr id="14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45" name=""/>
            <p:cNvGrpSpPr/>
            <p:nvPr/>
          </p:nvGrpSpPr>
          <p:grpSpPr>
            <a:xfrm>
              <a:off x="4252325" y="2998393"/>
              <a:ext cx="8485779" cy="1440000"/>
              <a:chOff x="4252325" y="2998393"/>
              <a:chExt cx="8485779" cy="1440000"/>
            </a:xfrm>
          </p:grpSpPr>
          <p:sp>
            <p:nvSpPr>
              <p:cNvPr id="14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学籍在线验证报告在教育领域具有重要作用</a:t>
                </a:r>
                <a:endParaRPr lang="en-US" altLang="zh-CN" sz="2000" b="1">
                  <a:latin typeface="Microsoft YaHei" panose="020b0503020204020204" pitchFamily="34" charset="-122"/>
                  <a:ea typeface="Microsoft YaHei" panose="020b0503020204020204" pitchFamily="34" charset="-122"/>
                </a:endParaRPr>
              </a:p>
            </p:txBody>
          </p:sp>
          <p:sp>
            <p:nvSpPr>
              <p:cNvPr id="14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用于证明学生的学历和学籍，广泛应用于升学、就业、留学等场景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为学生、学校、用人单位提供了便捷的学籍验证渠道</a:t>
                </a:r>
                <a:endParaRPr/>
              </a:p>
            </p:txBody>
          </p:sp>
          <p:pic>
            <p:nvPicPr>
              <p:cNvPr id="14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50" name=""/>
            <p:cNvGrpSpPr/>
            <p:nvPr/>
          </p:nvGrpSpPr>
          <p:grpSpPr>
            <a:xfrm>
              <a:off x="4252323" y="4789093"/>
              <a:ext cx="8485781" cy="1440002"/>
              <a:chOff x="4252323" y="4789093"/>
              <a:chExt cx="8485781" cy="1440002"/>
            </a:xfrm>
          </p:grpSpPr>
          <p:sp>
            <p:nvSpPr>
              <p:cNvPr id="15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学籍在线验证报告有助于规范教育秩序</a:t>
                </a:r>
                <a:endParaRPr lang="en-US" altLang="zh-CN" sz="2000" b="1">
                  <a:latin typeface="Microsoft YaHei" panose="020b0503020204020204" pitchFamily="34" charset="-122"/>
                  <a:ea typeface="Microsoft YaHei" panose="020b0503020204020204" pitchFamily="34" charset="-122"/>
                </a:endParaRPr>
              </a:p>
            </p:txBody>
          </p:sp>
          <p:sp>
            <p:nvSpPr>
              <p:cNvPr id="15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防止学历造假、学籍冒用等行为，保障学生的合法权益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提高教育资源的公平性和透明度，促进教育事业的发展</a:t>
                </a:r>
                <a:endParaRPr/>
              </a:p>
            </p:txBody>
          </p:sp>
          <p:pic>
            <p:nvPicPr>
              <p:cNvPr id="15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5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教育部学籍在线验证报告的定义与作用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grpSp>
        <p:nvGrpSpPr>
          <p:cNvPr id="15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58" name=""/>
            <p:cNvGrpSpPr/>
            <p:nvPr/>
          </p:nvGrpSpPr>
          <p:grpSpPr>
            <a:xfrm>
              <a:off x="685801" y="3146904"/>
              <a:ext cx="4207178" cy="3287791"/>
              <a:chOff x="685801" y="3146904"/>
              <a:chExt cx="4207178" cy="3287791"/>
            </a:xfrm>
          </p:grpSpPr>
          <p:sp>
            <p:nvSpPr>
              <p:cNvPr id="15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升学：学籍在线验证报告可以作为升学选拔的依据，确保选拔过程的公平性和真实性</a:t>
                </a:r>
                <a:endParaRPr kumimoji="1" lang="en-US" altLang="zh-CN" sz="1800" b="1">
                  <a:solidFill>
                    <a:schemeClr val="bg1"/>
                  </a:solidFill>
                  <a:latin typeface="+mj-ea"/>
                  <a:ea typeface="+mj-ea"/>
                </a:endParaRPr>
              </a:p>
            </p:txBody>
          </p:sp>
          <p:sp>
            <p:nvSpPr>
              <p:cNvPr id="16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 考录取、研究生录取、专升本等升学过程中，学校可以要求学生提供学籍在线验证报告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通过学籍在线验证报告，学校可以了解学生的学籍情况，避免重复录取和学历冒用</a:t>
                </a:r>
                <a:endParaRPr/>
              </a:p>
            </p:txBody>
          </p:sp>
        </p:grpSp>
        <p:grpSp>
          <p:nvGrpSpPr>
            <p:cNvPr id="161" name=""/>
            <p:cNvGrpSpPr/>
            <p:nvPr/>
          </p:nvGrpSpPr>
          <p:grpSpPr>
            <a:xfrm>
              <a:off x="4408278" y="3146904"/>
              <a:ext cx="3798485" cy="3287791"/>
              <a:chOff x="4408278" y="3146904"/>
              <a:chExt cx="3798485" cy="3287791"/>
            </a:xfrm>
          </p:grpSpPr>
          <p:sp>
            <p:nvSpPr>
              <p:cNvPr id="16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就业：学籍在线验证报告可以作为用人单位选拔员工的依据，提高招聘效率</a:t>
                </a:r>
                <a:endParaRPr kumimoji="1" lang="en-US" altLang="zh-CN" sz="1800" b="1">
                  <a:solidFill>
                    <a:schemeClr val="bg1"/>
                  </a:solidFill>
                  <a:latin typeface="+mj-ea"/>
                  <a:ea typeface="+mj-ea"/>
                </a:endParaRPr>
              </a:p>
            </p:txBody>
          </p:sp>
          <p:sp>
            <p:nvSpPr>
              <p:cNvPr id="16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用人单位可以通过查询学籍在线验证报告，了解应聘者的学历和学籍信息，判断其真实性和合法性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学籍在线验证报告有助于用人单位防止招聘过程中的学历造假和冒用行为</a:t>
                </a:r>
                <a:endParaRPr/>
              </a:p>
            </p:txBody>
          </p:sp>
        </p:grpSp>
        <p:grpSp>
          <p:nvGrpSpPr>
            <p:cNvPr id="164" name=""/>
            <p:cNvGrpSpPr/>
            <p:nvPr/>
          </p:nvGrpSpPr>
          <p:grpSpPr>
            <a:xfrm>
              <a:off x="7707715" y="3146904"/>
              <a:ext cx="3798485" cy="3287791"/>
              <a:chOff x="7707715" y="3146904"/>
              <a:chExt cx="3798485" cy="3287791"/>
            </a:xfrm>
          </p:grpSpPr>
          <p:sp>
            <p:nvSpPr>
              <p:cNvPr id="16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留学：学籍在线验证报告可以作为留学申请的重要材料，提高申请成功率</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留学机构可以通过查询学籍在线验证报告，了解申请者的学历和学籍信息，评估其申请资格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学籍在线验证报告有助于留学机构审核申请者的真实性和合法性，提高申请成功率</a:t>
                </a:r>
                <a:endParaRPr/>
              </a:p>
            </p:txBody>
          </p:sp>
        </p:grpSp>
      </p:grpSp>
      <p:sp>
        <p:nvSpPr>
          <p:cNvPr id="16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教育部学籍在线验证报告的应用场景</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grpSp>
        <p:nvGrpSpPr>
          <p:cNvPr id="169"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0" name=""/>
            <p:cNvGrpSpPr/>
            <p:nvPr/>
          </p:nvGrpSpPr>
          <p:grpSpPr>
            <a:xfrm>
              <a:off x="685801" y="3146904"/>
              <a:ext cx="4207178" cy="3287791"/>
              <a:chOff x="685801" y="3146904"/>
              <a:chExt cx="4207178" cy="3287791"/>
            </a:xfrm>
          </p:grpSpPr>
          <p:sp>
            <p:nvSpPr>
              <p:cNvPr id="171"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学籍在线验证报告具有法律效力，是学生学历和学籍的权威证明</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根据《中华人民共和国教育法》和《中华人民共和国高等教育法》，学籍在线验证报告具有法律效力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学生、学校和用人单位在升学、就业、留学等场景中，都需要依据学籍在线验证报告进行操作</a:t>
                </a:r>
                <a:endParaRPr/>
              </a:p>
            </p:txBody>
          </p:sp>
        </p:grpSp>
        <p:grpSp>
          <p:nvGrpSpPr>
            <p:cNvPr id="173" name=""/>
            <p:cNvGrpSpPr/>
            <p:nvPr/>
          </p:nvGrpSpPr>
          <p:grpSpPr>
            <a:xfrm>
              <a:off x="4408278" y="3146904"/>
              <a:ext cx="3798485" cy="3287791"/>
              <a:chOff x="4408278" y="3146904"/>
              <a:chExt cx="3798485" cy="3287791"/>
            </a:xfrm>
          </p:grpSpPr>
          <p:sp>
            <p:nvSpPr>
              <p:cNvPr id="174"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学籍在线验证报告有助于保障学生的合法权益</a:t>
                </a:r>
                <a:endParaRPr kumimoji="1" lang="en-US" altLang="zh-CN" sz="1800" b="1">
                  <a:solidFill>
                    <a:schemeClr val="bg1"/>
                  </a:solidFill>
                  <a:latin typeface="+mj-ea"/>
                  <a:ea typeface="+mj-ea"/>
                </a:endParaRPr>
              </a:p>
            </p:txBody>
          </p:sp>
          <p:sp>
            <p:nvSpPr>
              <p:cNvPr id="175"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通过学籍在线验证报告，学生可以证明自己的学历和学籍，防止学历造假和冒用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学校和用人单位可以依据学籍在线验证报告，选拔和招聘合格的学生和员工</a:t>
                </a:r>
                <a:endParaRPr/>
              </a:p>
            </p:txBody>
          </p:sp>
        </p:grpSp>
        <p:grpSp>
          <p:nvGrpSpPr>
            <p:cNvPr id="176" name=""/>
            <p:cNvGrpSpPr/>
            <p:nvPr/>
          </p:nvGrpSpPr>
          <p:grpSpPr>
            <a:xfrm>
              <a:off x="7707715" y="3146904"/>
              <a:ext cx="3798485" cy="3287791"/>
              <a:chOff x="7707715" y="3146904"/>
              <a:chExt cx="3798485" cy="3287791"/>
            </a:xfrm>
          </p:grpSpPr>
          <p:sp>
            <p:nvSpPr>
              <p:cNvPr id="177"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学籍在线验证报告有助于提高教育资源的公平性和透明度</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学籍在线验证报告为教育管理部门提供了便捷的学籍监管手段，有助于规范教育秩序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学籍在线验证报告有助于社会对教育资源的公平性和透明度进行监督，促进教育事业的发展</a:t>
                </a:r>
                <a:endParaRPr/>
              </a:p>
            </p:txBody>
          </p:sp>
        </p:grpSp>
      </p:grpSp>
      <p:sp>
        <p:nvSpPr>
          <p:cNvPr id="17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教育部学籍在线验证报告的重要性及影响</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2}"/>
        <p:cNvGrpSpPr/>
        <p:nvPr/>
      </p:nvGrpSpPr>
      <p:grpSpPr>
        <a:xfrm>
          <a:off x="0" y="0"/>
          <a:ext cx="0" cy="0"/>
        </a:xfrm>
      </p:grpSpPr>
      <p:sp>
        <p:nvSpPr>
          <p:cNvPr id="181"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教育部学籍在线验证报告的组成部分</a:t>
            </a:r>
            <a:endParaRPr/>
          </a:p>
        </p:txBody>
      </p:sp>
      <p:sp>
        <p:nvSpPr>
          <p:cNvPr id="182"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83"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pic>
        <p:nvPicPr>
          <p:cNvPr id="185"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186"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187" name="Group 3"/>
            <p:cNvGrpSpPr/>
            <p:nvPr/>
          </p:nvGrpSpPr>
          <p:grpSpPr>
            <a:xfrm>
              <a:off x="5328795" y="1294832"/>
              <a:ext cx="6099220" cy="1468186"/>
              <a:chOff x="5328795" y="1294832"/>
              <a:chExt cx="6099220" cy="1468186"/>
            </a:xfrm>
          </p:grpSpPr>
          <p:sp>
            <p:nvSpPr>
              <p:cNvPr id="188"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学生的基本信息</a:t>
                </a:r>
                <a:endParaRPr/>
              </a:p>
            </p:txBody>
          </p:sp>
          <p:sp>
            <p:nvSpPr>
              <p:cNvPr id="190"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姓名、性别、出生日期、身份证号、民族等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这些信息是学籍在线验证报告的基础，用于识别和验证学生的身份</a:t>
                </a:r>
                <a:endParaRPr/>
              </a:p>
            </p:txBody>
          </p:sp>
        </p:grpSp>
        <p:grpSp>
          <p:nvGrpSpPr>
            <p:cNvPr id="191" name="Group 8"/>
            <p:cNvGrpSpPr/>
            <p:nvPr/>
          </p:nvGrpSpPr>
          <p:grpSpPr>
            <a:xfrm>
              <a:off x="5328795" y="2945066"/>
              <a:ext cx="6099220" cy="1468186"/>
              <a:chOff x="5328795" y="2945066"/>
              <a:chExt cx="6099220" cy="1468186"/>
            </a:xfrm>
          </p:grpSpPr>
          <p:sp>
            <p:nvSpPr>
              <p:cNvPr id="192"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学生的学籍信息</a:t>
                </a:r>
                <a:endParaRPr/>
              </a:p>
            </p:txBody>
          </p:sp>
          <p:sp>
            <p:nvSpPr>
              <p:cNvPr id="194"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学校名称、专业、年级、学籍状态等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这些信息反映了学生的学籍情况，用于证明学生的学历和学籍</a:t>
                </a:r>
                <a:endParaRPr/>
              </a:p>
            </p:txBody>
          </p:sp>
        </p:grpSp>
        <p:grpSp>
          <p:nvGrpSpPr>
            <p:cNvPr id="195" name="Group 13"/>
            <p:cNvGrpSpPr/>
            <p:nvPr/>
          </p:nvGrpSpPr>
          <p:grpSpPr>
            <a:xfrm>
              <a:off x="5328795" y="4595300"/>
              <a:ext cx="6099220" cy="1468186"/>
              <a:chOff x="5328795" y="4595300"/>
              <a:chExt cx="6099220" cy="1468186"/>
            </a:xfrm>
          </p:grpSpPr>
          <p:sp>
            <p:nvSpPr>
              <p:cNvPr id="196"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学生的联系方式</a:t>
                </a:r>
                <a:endParaRPr/>
              </a:p>
            </p:txBody>
          </p:sp>
          <p:sp>
            <p:nvSpPr>
              <p:cNvPr id="198"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联系电话、电子邮箱等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这些信息用于联系学生，以便在必要时进行核实和沟通</a:t>
                </a:r>
                <a:endParaRPr/>
              </a:p>
            </p:txBody>
          </p:sp>
        </p:grpSp>
      </p:grpSp>
      <p:sp>
        <p:nvSpPr>
          <p:cNvPr id="19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学籍在线验证报告的基本信息</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sp>
        <p:nvSpPr>
          <p:cNvPr id="20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0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03" name="Group 474"/>
            <p:cNvGrpSpPr/>
            <p:nvPr/>
          </p:nvGrpSpPr>
          <p:grpSpPr>
            <a:xfrm>
              <a:off x="454962" y="1575832"/>
              <a:ext cx="5829300" cy="1489352"/>
              <a:chOff x="454963" y="1575832"/>
              <a:chExt cx="5829300" cy="1489352"/>
            </a:xfrm>
          </p:grpSpPr>
          <p:sp>
            <p:nvSpPr>
              <p:cNvPr id="20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学校名称、学校代码、主管部门等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这些信息用于识别和验证学校的身份，确保学籍在线验证报告的权威性</a:t>
                </a:r>
                <a:endParaRPr/>
              </a:p>
            </p:txBody>
          </p:sp>
          <p:sp>
            <p:nvSpPr>
              <p:cNvPr id="20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学校的基本信息</a:t>
                </a:r>
                <a:endParaRPr/>
              </a:p>
            </p:txBody>
          </p:sp>
        </p:grpSp>
        <p:grpSp>
          <p:nvGrpSpPr>
            <p:cNvPr id="206" name="Group 477"/>
            <p:cNvGrpSpPr/>
            <p:nvPr/>
          </p:nvGrpSpPr>
          <p:grpSpPr>
            <a:xfrm>
              <a:off x="454962" y="3071702"/>
              <a:ext cx="5829300" cy="1489351"/>
              <a:chOff x="454963" y="3071702"/>
              <a:chExt cx="5829300" cy="1489351"/>
            </a:xfrm>
          </p:grpSpPr>
          <p:sp>
            <p:nvSpPr>
              <p:cNvPr id="20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学校的层次、类型、法定代表人等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这些信息用于证明学校的办学资格，确保学生在校学籍的合法性</a:t>
                </a:r>
                <a:endParaRPr/>
              </a:p>
            </p:txBody>
          </p:sp>
          <p:sp>
            <p:nvSpPr>
              <p:cNvPr id="20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学校的办学资质</a:t>
                </a:r>
                <a:endParaRPr/>
              </a:p>
            </p:txBody>
          </p:sp>
        </p:grpSp>
        <p:grpSp>
          <p:nvGrpSpPr>
            <p:cNvPr id="209" name="Group 480"/>
            <p:cNvGrpSpPr/>
            <p:nvPr/>
          </p:nvGrpSpPr>
          <p:grpSpPr>
            <a:xfrm>
              <a:off x="454962" y="4660638"/>
              <a:ext cx="6019800" cy="1489352"/>
              <a:chOff x="454963" y="4660638"/>
              <a:chExt cx="6019800" cy="1489352"/>
            </a:xfrm>
          </p:grpSpPr>
          <p:sp>
            <p:nvSpPr>
              <p:cNvPr id="21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联系电话、电子邮箱等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这些信息用于联系学校，以便在必要时进行核实和沟通</a:t>
                </a:r>
                <a:endParaRPr/>
              </a:p>
            </p:txBody>
          </p:sp>
          <p:sp>
            <p:nvSpPr>
              <p:cNvPr id="21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学校的联系方式</a:t>
                </a:r>
                <a:endParaRPr/>
              </a:p>
            </p:txBody>
          </p:sp>
        </p:grpSp>
      </p:grpSp>
      <p:pic>
        <p:nvPicPr>
          <p:cNvPr id="21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1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学籍在线验证报告的学校信息</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3}"/>
        <p:cNvGrpSpPr/>
        <p:nvPr/>
      </p:nvGrpSpPr>
      <p:grpSpPr>
        <a:xfrm>
          <a:off x="0" y="0"/>
          <a:ext cx="0" cy="0"/>
        </a:xfrm>
      </p:grpSpPr>
      <p:pic>
        <p:nvPicPr>
          <p:cNvPr id="218"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19"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20" name="Group 365"/>
            <p:cNvGrpSpPr/>
            <p:nvPr/>
          </p:nvGrpSpPr>
          <p:grpSpPr>
            <a:xfrm>
              <a:off x="763829" y="1509487"/>
              <a:ext cx="4625399" cy="1544525"/>
              <a:chOff x="763829" y="1509487"/>
              <a:chExt cx="4625399" cy="1544525"/>
            </a:xfrm>
          </p:grpSpPr>
          <p:sp>
            <p:nvSpPr>
              <p:cNvPr id="221"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姓名、性别、出生日期、身份证号、民族等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这些信息是学籍在线验证报告的基础，用于识别和验证学生的身份</a:t>
                </a:r>
                <a:endParaRPr/>
              </a:p>
            </p:txBody>
          </p:sp>
          <p:sp>
            <p:nvSpPr>
              <p:cNvPr id="223"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学生的基本信息</a:t>
                </a:r>
                <a:endParaRPr/>
              </a:p>
            </p:txBody>
          </p:sp>
        </p:grpSp>
        <p:grpSp>
          <p:nvGrpSpPr>
            <p:cNvPr id="224" name="Group 369"/>
            <p:cNvGrpSpPr/>
            <p:nvPr/>
          </p:nvGrpSpPr>
          <p:grpSpPr>
            <a:xfrm>
              <a:off x="763829" y="3118831"/>
              <a:ext cx="4625399" cy="1544525"/>
              <a:chOff x="763829" y="3118831"/>
              <a:chExt cx="4625399" cy="1544525"/>
            </a:xfrm>
          </p:grpSpPr>
          <p:sp>
            <p:nvSpPr>
              <p:cNvPr id="225"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学校名称、专业、年级、学籍状态等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这些信息反映了学生的学籍情况，用于证明学生的学历和学籍</a:t>
                </a:r>
                <a:endParaRPr/>
              </a:p>
            </p:txBody>
          </p:sp>
          <p:sp>
            <p:nvSpPr>
              <p:cNvPr id="226"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学生的学籍信息</a:t>
                </a:r>
                <a:endParaRPr/>
              </a:p>
            </p:txBody>
          </p:sp>
          <p:sp>
            <p:nvSpPr>
              <p:cNvPr id="227"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8" name="Group 373"/>
            <p:cNvGrpSpPr/>
            <p:nvPr/>
          </p:nvGrpSpPr>
          <p:grpSpPr>
            <a:xfrm>
              <a:off x="763829" y="4755268"/>
              <a:ext cx="4625399" cy="1544526"/>
              <a:chOff x="763829" y="4755268"/>
              <a:chExt cx="4625399" cy="1544526"/>
            </a:xfrm>
          </p:grpSpPr>
          <p:sp>
            <p:nvSpPr>
              <p:cNvPr id="229"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联系电话、电子邮箱等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这些信息用于联系学生，以便在必要时进行核实和沟通</a:t>
                </a:r>
                <a:endParaRPr/>
              </a:p>
            </p:txBody>
          </p:sp>
          <p:sp>
            <p:nvSpPr>
              <p:cNvPr id="230"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学生的联系方式</a:t>
                </a:r>
                <a:endParaRPr/>
              </a:p>
            </p:txBody>
          </p:sp>
          <p:sp>
            <p:nvSpPr>
              <p:cNvPr id="231"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学籍在线验证报告的个人信息</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教育部学籍在线验证报告的查询方式与流程</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grpSp>
        <p:nvGrpSpPr>
          <p:cNvPr id="1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3" name=""/>
            <p:cNvGrpSpPr/>
            <p:nvPr/>
          </p:nvGrpSpPr>
          <p:grpSpPr>
            <a:xfrm>
              <a:off x="685801" y="3146904"/>
              <a:ext cx="4207178" cy="3287791"/>
              <a:chOff x="685801" y="3146904"/>
              <a:chExt cx="4207178" cy="3287791"/>
            </a:xfrm>
          </p:grpSpPr>
          <p:sp>
            <p:nvSpPr>
              <p:cNvPr id="1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在线查询：学生、学校和用人单位可以通过教育部学籍在线验证报告的官方网站进行在线查询</a:t>
                </a:r>
                <a:endParaRPr kumimoji="1" lang="en-US" altLang="zh-CN" sz="1800" b="1">
                  <a:solidFill>
                    <a:schemeClr val="bg1"/>
                  </a:solidFill>
                  <a:latin typeface="+mj-ea"/>
                  <a:ea typeface="+mj-ea"/>
                </a:endParaRPr>
              </a:p>
            </p:txBody>
          </p:sp>
          <p:sp>
            <p:nvSpPr>
              <p:cNvPr id="1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输入学生的姓名、身份证号等信息，即可查询到学生的学籍在线验证报告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在线查询方式便捷、高效，适用于大多数应用场景</a:t>
                </a:r>
                <a:endParaRPr/>
              </a:p>
            </p:txBody>
          </p:sp>
        </p:grpSp>
        <p:grpSp>
          <p:nvGrpSpPr>
            <p:cNvPr id="16" name=""/>
            <p:cNvGrpSpPr/>
            <p:nvPr/>
          </p:nvGrpSpPr>
          <p:grpSpPr>
            <a:xfrm>
              <a:off x="4408278" y="3146904"/>
              <a:ext cx="3798485" cy="3287791"/>
              <a:chOff x="4408278" y="3146904"/>
              <a:chExt cx="3798485" cy="3287791"/>
            </a:xfrm>
          </p:grpSpPr>
          <p:sp>
            <p:nvSpPr>
              <p:cNvPr id="1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电话查询：学生、学校和用人单位可以拨打教育部学籍在线验证报告的查询电话进行查询</a:t>
                </a:r>
                <a:endParaRPr kumimoji="1" lang="en-US" altLang="zh-CN" sz="18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提供学生的姓名、身份证号等信息，电话查询方式适用于不具备网络查询条件的情况</a:t>
                </a:r>
                <a:endParaRPr/>
              </a:p>
            </p:txBody>
          </p:sp>
        </p:grpSp>
        <p:grpSp>
          <p:nvGrpSpPr>
            <p:cNvPr id="19" name=""/>
            <p:cNvGrpSpPr/>
            <p:nvPr/>
          </p:nvGrpSpPr>
          <p:grpSpPr>
            <a:xfrm>
              <a:off x="7707715" y="3146904"/>
              <a:ext cx="3798485" cy="3287791"/>
              <a:chOff x="7707715" y="3146904"/>
              <a:chExt cx="3798485" cy="3287791"/>
            </a:xfrm>
          </p:grpSpPr>
          <p:sp>
            <p:nvSpPr>
              <p:cNvPr id="2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现场查询：学生、学校和用人单位可以前往教育部学籍在线验证报告的相关机构进行现场查询</a:t>
                </a:r>
                <a:endParaRPr kumimoji="1" lang="en-US" altLang="zh-CN" sz="1800" b="1">
                  <a:solidFill>
                    <a:schemeClr val="bg1"/>
                  </a:solidFill>
                  <a:latin typeface="+mj-ea"/>
                  <a:ea typeface="+mj-ea"/>
                </a:endParaRPr>
              </a:p>
            </p:txBody>
          </p:sp>
          <p:sp>
            <p:nvSpPr>
              <p:cNvPr id="2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现场查询方式适用于需要对学籍在线验证报告进行核实的情况，以确保信息的真实性</a:t>
                </a:r>
                <a:endParaRPr/>
              </a:p>
            </p:txBody>
          </p:sp>
        </p:grpSp>
      </p:grpSp>
      <p:sp>
        <p:nvSpPr>
          <p:cNvPr id="2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学籍在线验证报告的查询方式</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https://d.book118.com/728121036066006041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教育部学籍在线验证报告解读与应用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2024-09-20T08:01:32.167</cp:lastPrinted>
  <dcterms:created xsi:type="dcterms:W3CDTF">2024-09-20T00:01:32Z</dcterms:created>
  <dcterms:modified xsi:type="dcterms:W3CDTF">2024-09-20T00:01:33Z</dcterms:modified>
</cp:coreProperties>
</file>