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C5AEDE-3328-4D45-A15D-CC9913D240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97B220-267E-449A-9704-74CED15F19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DB5E4B-1E6D-4D56-85A2-E78D0D2EC9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9FFDBB-8766-4CD3-BD2D-06B544ABE7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D5F0CC4-3859-47E6-BF33-5C1F406B6F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D22D324-1A48-43F0-9C6B-C4B8D3BA1F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24B0439-E544-454D-9360-B2AC1AA603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166D19-BAC2-42D3-A354-FA98CE85D2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FF2795-5FDF-4BB5-817C-7458C93C54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F7F808-9AC1-47B4-86B8-49FF718BA8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043C35-D574-449B-83B1-7EC98BB11D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8121124045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《保心十全好食品》ppt课件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什么是保心十全好食品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如何选择保心十全好食品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保心十全好食品的益处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如何推广保心十全好食品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主题背景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主题目的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33" name="Freeform 33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43" name="Freeform 43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53" name="Freeform 53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63" name="Freeform 63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73" name="Freeform 73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2" name="Group 82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83" name="Freeform 83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2" name="Group 92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93" name="Freeform 93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103" name="Freeform 103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AutoShape 108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AutoShape 110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AutoShape 111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2" name="Group 112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13" name="Freeform 113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Freeform 115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AutoShape 120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2" name="Group 122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23" name="Freeform 123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Freeform 124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AutoShape 130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2" name="Group 132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33" name="Freeform 133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Freeform 134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2" name="Group 142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43" name="Freeform 143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Freeform 145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2" name="Group 152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53" name="Freeform 153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Freeform 154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Freeform 155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8" name="AutoShape 158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9" name="AutoShape 159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AutoShape 160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AutoShape 161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2" name="Group 162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63" name="Freeform 163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Freeform 164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Freeform 165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AutoShape 170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AutoShape 171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2" name="Group 172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73" name="Freeform 173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Freeform 174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Freeform 175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AutoShape 179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AutoShape 180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AutoShape 181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2" name="Group 182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83" name="Freeform 183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Freeform 184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Freeform 185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8" name="AutoShape 188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9" name="AutoShape 189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AutoShape 190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AutoShape 191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2" name="Group 192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93" name="Freeform 193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Freeform 194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Freeform 195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8" name="AutoShape 198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9" name="AutoShape 199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AutoShape 200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AutoShape 201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2" name="Group 202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203" name="Freeform 203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Freeform 204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Freeform 205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8" name="AutoShape 208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9" name="AutoShape 209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AutoShape 210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AutoShape 211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2" name="Group 212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13" name="Freeform 213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Freeform 214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Freeform 215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8" name="AutoShape 218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9" name="AutoShape 219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AutoShape 220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AutoShape 221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2" name="Group 222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23" name="Freeform 223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Freeform 224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Freeform 225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0" name="Freeform 230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1" name="Group 231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2" name="AutoShape 232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AutoShape 233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8" name="Freeform 238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9" name="Group 239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40" name="AutoShape 240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AutoShape 241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6" name="Freeform 246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7" name="Group 247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8" name="AutoShape 248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AutoShape 249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4" name="Freeform 254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5" name="Group 255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6" name="AutoShape 256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AutoShape 257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2" name="Freeform 262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3" name="Group 263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4" name="AutoShape 264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AutoShape 265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0" name="Freeform 270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1" name="Group 271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2" name="AutoShape 272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AutoShape 273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8" name="Freeform 278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9" name="Group 279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80" name="AutoShape 280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AutoShape 281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6" name="Freeform 286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7" name="Group 287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8" name="AutoShape 288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AutoShape 289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4" name="Freeform 294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5" name="Group 295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6" name="AutoShape 296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AutoShape 297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2" name="Freeform 302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3" name="Group 303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4" name="AutoShape 304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AutoShape 305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0" name="Freeform 310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1" name="Group 311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2" name="AutoShape 312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AutoShape 313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8" name="Freeform 318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9" name="Group 319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20" name="AutoShape 320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AutoShape 321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6" name="Freeform 326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7" name="Group 327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8" name="AutoShape 328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AutoShape 329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4" name="Freeform 334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5" name="Group 335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6" name="AutoShape 336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AutoShape 337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2" name="Freeform 342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3" name="Group 343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4" name="AutoShape 344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AutoShape 345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0" name="Freeform 350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1" name="Group 351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2" name="AutoShape 352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AutoShape 353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8" name="Freeform 358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9" name="Group 359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60" name="AutoShape 360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AutoShape 361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6" name="Freeform 366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7" name="Group 367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8" name="AutoShape 368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AutoShape 369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4" name="Freeform 374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5" name="Group 375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6" name="AutoShape 376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AutoShape 377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2" name="Freeform 382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3" name="Group 383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4" name="AutoShape 384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AutoShape 385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随着现代生活节奏的加快，人们面临越来越多的心脏健康问题。因此，关注心脏健康，选择有益于心脏的食品成为了人们关注的焦点。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通过介绍《保心十全好食品》ppt课件，帮助人们了解哪些食品有益于心脏健康，以及如何合理搭配饮食，从而达到预防和治疗心脏疾病的目的。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通过深入浅出的方式，让人们了解心脏健康的重要性，以及如何通过饮食来保护心脏。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提高人们的健康意识，促进人们养成健康的饮食习惯，降低心脏疾病的发生率，提高生活质量。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意义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什么是保心十全好食品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7497384" y="2173262"/>
            <a:ext cx="3857054" cy="652748"/>
            <a:chOff x="7497384" y="2173262"/>
            <a:chExt cx="3857054" cy="652748"/>
          </a:xfrm>
        </p:grpSpPr>
        <p:sp>
          <p:nvSpPr>
            <p:cNvPr id="3" name="AutoShape 3"/>
            <p:cNvSpPr/>
            <p:nvPr/>
          </p:nvSpPr>
          <p:spPr>
            <a:xfrm>
              <a:off x="7497384" y="2173262"/>
              <a:ext cx="3857054" cy="652748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  <a:defRPr/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保心十全好食品是一种营养丰富、有益于心血管健康的食品。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683187" y="2173262"/>
            <a:ext cx="652748" cy="652748"/>
            <a:chOff x="6683187" y="2173262"/>
            <a:chExt cx="652748" cy="652748"/>
          </a:xfrm>
        </p:grpSpPr>
        <p:sp>
          <p:nvSpPr>
            <p:cNvPr id="5" name="AutoShape 5"/>
            <p:cNvSpPr/>
            <p:nvPr/>
          </p:nvSpPr>
          <p:spPr>
            <a:xfrm>
              <a:off x="6683187" y="2173262"/>
              <a:ext cx="652748" cy="65274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6816347" y="2303755"/>
            <a:ext cx="386524" cy="391763"/>
            <a:chOff x="6816347" y="2303755"/>
            <a:chExt cx="386524" cy="391763"/>
          </a:xfrm>
        </p:grpSpPr>
        <p:sp>
          <p:nvSpPr>
            <p:cNvPr id="7" name="Freeform 7"/>
            <p:cNvSpPr/>
            <p:nvPr/>
          </p:nvSpPr>
          <p:spPr>
            <a:xfrm>
              <a:off x="6822919" y="2564454"/>
              <a:ext cx="132397" cy="125730"/>
            </a:xfrm>
            <a:custGeom>
              <a:rect l="l" t="t" r="r" b="b"/>
              <a:pathLst>
                <a:path w="100" h="95">
                  <a:moveTo>
                    <a:pt x="14" y="95"/>
                  </a:moveTo>
                  <a:lnTo>
                    <a:pt x="0" y="80"/>
                  </a:lnTo>
                  <a:lnTo>
                    <a:pt x="85" y="0"/>
                  </a:lnTo>
                  <a:lnTo>
                    <a:pt x="100" y="14"/>
                  </a:lnTo>
                  <a:lnTo>
                    <a:pt x="14" y="9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19598" y="2498255"/>
              <a:ext cx="100584" cy="100584"/>
            </a:xfrm>
            <a:custGeom>
              <a:rect l="l" t="t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995036" y="2303755"/>
              <a:ext cx="207835" cy="207835"/>
            </a:xfrm>
            <a:custGeom>
              <a:rect l="l" t="t" r="r" b="b"/>
              <a:pathLst>
                <a:path w="66" h="66">
                  <a:moveTo>
                    <a:pt x="32" y="66"/>
                  </a:moveTo>
                  <a:cubicBezTo>
                    <a:pt x="23" y="66"/>
                    <a:pt x="15" y="63"/>
                    <a:pt x="9" y="57"/>
                  </a:cubicBezTo>
                  <a:cubicBezTo>
                    <a:pt x="3" y="51"/>
                    <a:pt x="0" y="43"/>
                    <a:pt x="0" y="34"/>
                  </a:cubicBezTo>
                  <a:cubicBezTo>
                    <a:pt x="0" y="25"/>
                    <a:pt x="3" y="17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66" y="46"/>
                    <a:pt x="66" y="46"/>
                    <a:pt x="66" y="46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49" y="63"/>
                    <a:pt x="41" y="66"/>
                    <a:pt x="32" y="66"/>
                  </a:cubicBezTo>
                  <a:moveTo>
                    <a:pt x="20" y="12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0" y="22"/>
                    <a:pt x="8" y="28"/>
                    <a:pt x="8" y="34"/>
                  </a:cubicBezTo>
                  <a:cubicBezTo>
                    <a:pt x="8" y="40"/>
                    <a:pt x="10" y="46"/>
                    <a:pt x="15" y="51"/>
                  </a:cubicBezTo>
                  <a:cubicBezTo>
                    <a:pt x="20" y="56"/>
                    <a:pt x="26" y="58"/>
                    <a:pt x="32" y="58"/>
                  </a:cubicBezTo>
                  <a:cubicBezTo>
                    <a:pt x="38" y="58"/>
                    <a:pt x="44" y="56"/>
                    <a:pt x="49" y="51"/>
                  </a:cubicBezTo>
                  <a:cubicBezTo>
                    <a:pt x="54" y="46"/>
                    <a:pt x="54" y="46"/>
                    <a:pt x="54" y="46"/>
                  </a:cubicBezTo>
                  <a:lnTo>
                    <a:pt x="20" y="1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6816347" y="2385765"/>
              <a:ext cx="304419" cy="309753"/>
            </a:xfrm>
            <a:custGeom>
              <a:rect l="l" t="t" r="r" b="b"/>
              <a:pathLst>
                <a:path w="230" h="234">
                  <a:moveTo>
                    <a:pt x="0" y="234"/>
                  </a:moveTo>
                  <a:lnTo>
                    <a:pt x="22" y="49"/>
                  </a:lnTo>
                  <a:lnTo>
                    <a:pt x="112" y="0"/>
                  </a:lnTo>
                  <a:lnTo>
                    <a:pt x="121" y="16"/>
                  </a:lnTo>
                  <a:lnTo>
                    <a:pt x="41" y="61"/>
                  </a:lnTo>
                  <a:lnTo>
                    <a:pt x="24" y="211"/>
                  </a:lnTo>
                  <a:lnTo>
                    <a:pt x="185" y="180"/>
                  </a:lnTo>
                  <a:lnTo>
                    <a:pt x="211" y="111"/>
                  </a:lnTo>
                  <a:lnTo>
                    <a:pt x="230" y="116"/>
                  </a:lnTo>
                  <a:lnTo>
                    <a:pt x="199" y="199"/>
                  </a:lnTo>
                  <a:lnTo>
                    <a:pt x="0" y="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683187" y="3294307"/>
            <a:ext cx="652748" cy="652748"/>
            <a:chOff x="6683187" y="3294307"/>
            <a:chExt cx="652748" cy="652748"/>
          </a:xfrm>
        </p:grpSpPr>
        <p:sp>
          <p:nvSpPr>
            <p:cNvPr id="12" name="AutoShape 12"/>
            <p:cNvSpPr/>
            <p:nvPr/>
          </p:nvSpPr>
          <p:spPr>
            <a:xfrm>
              <a:off x="6683187" y="3294307"/>
              <a:ext cx="652748" cy="65274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6811680" y="3422847"/>
            <a:ext cx="395764" cy="395668"/>
            <a:chOff x="6811680" y="3422847"/>
            <a:chExt cx="395764" cy="395668"/>
          </a:xfrm>
        </p:grpSpPr>
        <p:sp>
          <p:nvSpPr>
            <p:cNvPr id="14" name="Freeform 14"/>
            <p:cNvSpPr/>
            <p:nvPr/>
          </p:nvSpPr>
          <p:spPr>
            <a:xfrm>
              <a:off x="6859305" y="3655733"/>
              <a:ext cx="300419" cy="162782"/>
            </a:xfrm>
            <a:custGeom>
              <a:rect l="l" t="t" r="r" b="b"/>
              <a:pathLst>
                <a:path w="226" h="123">
                  <a:moveTo>
                    <a:pt x="227" y="123"/>
                  </a:moveTo>
                  <a:lnTo>
                    <a:pt x="0" y="123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04"/>
                  </a:lnTo>
                  <a:lnTo>
                    <a:pt x="208" y="104"/>
                  </a:lnTo>
                  <a:lnTo>
                    <a:pt x="208" y="0"/>
                  </a:lnTo>
                  <a:lnTo>
                    <a:pt x="227" y="0"/>
                  </a:lnTo>
                  <a:lnTo>
                    <a:pt x="227" y="12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6811680" y="3422847"/>
              <a:ext cx="395764" cy="228981"/>
            </a:xfrm>
            <a:custGeom>
              <a:rect l="l" t="t" r="r" b="b"/>
              <a:pathLst>
                <a:path w="299" h="173">
                  <a:moveTo>
                    <a:pt x="284" y="173"/>
                  </a:moveTo>
                  <a:lnTo>
                    <a:pt x="149" y="29"/>
                  </a:lnTo>
                  <a:lnTo>
                    <a:pt x="14" y="173"/>
                  </a:lnTo>
                  <a:lnTo>
                    <a:pt x="0" y="159"/>
                  </a:lnTo>
                  <a:lnTo>
                    <a:pt x="149" y="0"/>
                  </a:lnTo>
                  <a:lnTo>
                    <a:pt x="299" y="159"/>
                  </a:lnTo>
                  <a:lnTo>
                    <a:pt x="284" y="17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958650" y="3655733"/>
              <a:ext cx="100584" cy="112490"/>
            </a:xfrm>
            <a:custGeom>
              <a:rect l="l" t="t" r="r" b="b"/>
              <a:pathLst>
                <a:path w="76" h="85">
                  <a:moveTo>
                    <a:pt x="76" y="85"/>
                  </a:moveTo>
                  <a:lnTo>
                    <a:pt x="57" y="85"/>
                  </a:lnTo>
                  <a:lnTo>
                    <a:pt x="57" y="19"/>
                  </a:lnTo>
                  <a:lnTo>
                    <a:pt x="19" y="19"/>
                  </a:lnTo>
                  <a:lnTo>
                    <a:pt x="19" y="85"/>
                  </a:lnTo>
                  <a:lnTo>
                    <a:pt x="0" y="85"/>
                  </a:lnTo>
                  <a:lnTo>
                    <a:pt x="0" y="0"/>
                  </a:lnTo>
                  <a:lnTo>
                    <a:pt x="76" y="0"/>
                  </a:lnTo>
                  <a:lnTo>
                    <a:pt x="76" y="8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6958650" y="3530003"/>
              <a:ext cx="100584" cy="100584"/>
            </a:xfrm>
            <a:custGeom>
              <a:rect l="l" t="t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6692712" y="4617091"/>
            <a:ext cx="652748" cy="652748"/>
            <a:chOff x="6692712" y="4617091"/>
            <a:chExt cx="652748" cy="652748"/>
          </a:xfrm>
        </p:grpSpPr>
        <p:sp>
          <p:nvSpPr>
            <p:cNvPr id="19" name="AutoShape 19"/>
            <p:cNvSpPr/>
            <p:nvPr/>
          </p:nvSpPr>
          <p:spPr>
            <a:xfrm>
              <a:off x="6692712" y="4617091"/>
              <a:ext cx="652748" cy="65274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797440" y="4721819"/>
            <a:ext cx="443293" cy="443294"/>
            <a:chOff x="6797440" y="4721819"/>
            <a:chExt cx="443293" cy="443294"/>
          </a:xfrm>
        </p:grpSpPr>
        <p:sp>
          <p:nvSpPr>
            <p:cNvPr id="21" name="Freeform 21"/>
            <p:cNvSpPr/>
            <p:nvPr/>
          </p:nvSpPr>
          <p:spPr>
            <a:xfrm>
              <a:off x="6797440" y="4902032"/>
              <a:ext cx="97250" cy="165926"/>
            </a:xfrm>
            <a:custGeom>
              <a:rect l="l" t="t" r="r" b="b"/>
              <a:pathLst>
                <a:path w="28" h="48">
                  <a:moveTo>
                    <a:pt x="28" y="4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10" y="48"/>
                    <a:pt x="0" y="38"/>
                    <a:pt x="0" y="24"/>
                  </a:cubicBezTo>
                  <a:cubicBezTo>
                    <a:pt x="0" y="10"/>
                    <a:pt x="10" y="0"/>
                    <a:pt x="24" y="0"/>
                  </a:cubicBezTo>
                  <a:cubicBezTo>
                    <a:pt x="28" y="0"/>
                    <a:pt x="28" y="0"/>
                    <a:pt x="28" y="0"/>
                  </a:cubicBezTo>
                  <a:lnTo>
                    <a:pt x="28" y="48"/>
                  </a:lnTo>
                  <a:close/>
                  <a:moveTo>
                    <a:pt x="20" y="8"/>
                  </a:moveTo>
                  <a:cubicBezTo>
                    <a:pt x="13" y="10"/>
                    <a:pt x="8" y="16"/>
                    <a:pt x="8" y="24"/>
                  </a:cubicBezTo>
                  <a:cubicBezTo>
                    <a:pt x="8" y="32"/>
                    <a:pt x="13" y="38"/>
                    <a:pt x="20" y="40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7143483" y="4902032"/>
              <a:ext cx="97250" cy="165926"/>
            </a:xfrm>
            <a:custGeom>
              <a:rect l="l" t="t" r="r" b="b"/>
              <a:pathLst>
                <a:path w="28" h="48">
                  <a:moveTo>
                    <a:pt x="4" y="48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8" y="0"/>
                    <a:pt x="28" y="10"/>
                    <a:pt x="28" y="24"/>
                  </a:cubicBezTo>
                  <a:cubicBezTo>
                    <a:pt x="28" y="38"/>
                    <a:pt x="18" y="48"/>
                    <a:pt x="4" y="48"/>
                  </a:cubicBezTo>
                  <a:moveTo>
                    <a:pt x="8" y="8"/>
                  </a:moveTo>
                  <a:cubicBezTo>
                    <a:pt x="8" y="40"/>
                    <a:pt x="8" y="40"/>
                    <a:pt x="8" y="40"/>
                  </a:cubicBezTo>
                  <a:cubicBezTo>
                    <a:pt x="15" y="38"/>
                    <a:pt x="20" y="32"/>
                    <a:pt x="20" y="24"/>
                  </a:cubicBezTo>
                  <a:cubicBezTo>
                    <a:pt x="20" y="16"/>
                    <a:pt x="15" y="10"/>
                    <a:pt x="8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7172058" y="5095104"/>
              <a:ext cx="41434" cy="41434"/>
            </a:xfrm>
            <a:custGeom>
              <a:rect l="l" t="t" r="r" b="b"/>
              <a:pathLst>
                <a:path w="12" h="12">
                  <a:moveTo>
                    <a:pt x="0" y="12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4" y="3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7"/>
                    <a:pt x="7" y="12"/>
                    <a:pt x="0" y="1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116337" y="5109391"/>
              <a:ext cx="55817" cy="2714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7040518" y="5082150"/>
              <a:ext cx="82963" cy="82963"/>
            </a:xfrm>
            <a:custGeom>
              <a:rect l="l" t="t" r="r" b="b"/>
              <a:pathLst>
                <a:path w="24" h="24">
                  <a:moveTo>
                    <a:pt x="12" y="24"/>
                  </a:move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ubicBezTo>
                    <a:pt x="24" y="19"/>
                    <a:pt x="19" y="24"/>
                    <a:pt x="12" y="24"/>
                  </a:cubicBezTo>
                  <a:moveTo>
                    <a:pt x="12" y="8"/>
                  </a:moveTo>
                  <a:cubicBezTo>
                    <a:pt x="10" y="8"/>
                    <a:pt x="8" y="10"/>
                    <a:pt x="8" y="12"/>
                  </a:cubicBezTo>
                  <a:cubicBezTo>
                    <a:pt x="8" y="14"/>
                    <a:pt x="10" y="16"/>
                    <a:pt x="12" y="16"/>
                  </a:cubicBezTo>
                  <a:cubicBezTo>
                    <a:pt x="14" y="16"/>
                    <a:pt x="16" y="14"/>
                    <a:pt x="16" y="12"/>
                  </a:cubicBezTo>
                  <a:cubicBezTo>
                    <a:pt x="16" y="10"/>
                    <a:pt x="14" y="8"/>
                    <a:pt x="12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6867448" y="4721819"/>
              <a:ext cx="304609" cy="151543"/>
            </a:xfrm>
            <a:custGeom>
              <a:rect l="l" t="t" r="r" b="b"/>
              <a:pathLst>
                <a:path w="88" h="44">
                  <a:moveTo>
                    <a:pt x="88" y="44"/>
                  </a:moveTo>
                  <a:cubicBezTo>
                    <a:pt x="80" y="44"/>
                    <a:pt x="80" y="44"/>
                    <a:pt x="80" y="44"/>
                  </a:cubicBezTo>
                  <a:cubicBezTo>
                    <a:pt x="80" y="24"/>
                    <a:pt x="64" y="8"/>
                    <a:pt x="44" y="8"/>
                  </a:cubicBezTo>
                  <a:cubicBezTo>
                    <a:pt x="24" y="8"/>
                    <a:pt x="8" y="24"/>
                    <a:pt x="8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68" y="0"/>
                    <a:pt x="88" y="20"/>
                    <a:pt x="88" y="4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t="5563" b="5563"/>
          <a:stretch>
            <a:fillRect/>
          </a:stretch>
        </p:blipFill>
        <p:spPr>
          <a:xfrm>
            <a:off x="573317" y="3848733"/>
            <a:ext cx="2634960" cy="2341801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t="5425" b="5425"/>
          <a:stretch>
            <a:fillRect/>
          </a:stretch>
        </p:blipFill>
        <p:spPr>
          <a:xfrm>
            <a:off x="3337865" y="1324021"/>
            <a:ext cx="2689304" cy="2397530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t="6461" b="6461"/>
          <a:stretch>
            <a:fillRect/>
          </a:stretch>
        </p:blipFill>
        <p:spPr>
          <a:xfrm>
            <a:off x="3337865" y="3848733"/>
            <a:ext cx="2689304" cy="2341801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t="4001" b="4001"/>
          <a:stretch>
            <a:fillRect/>
          </a:stretch>
        </p:blipFill>
        <p:spPr>
          <a:xfrm>
            <a:off x="573317" y="1297445"/>
            <a:ext cx="2634960" cy="2424106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7497384" y="3334317"/>
            <a:ext cx="3914076" cy="71360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它具有低热量、低脂肪、低胆固醇的特点，富含膳食纤维、维生素和矿物质等营养成分。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7497384" y="4556231"/>
            <a:ext cx="3914076" cy="71360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保心十全好食品的口感鲜美，易于消化吸收，适合各个年龄段的人群食用。</a:t>
            </a:r>
            <a:endParaRPr lang="en-US" sz="1100"/>
          </a:p>
        </p:txBody>
      </p: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定义与特性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52957"/>
            <a:ext cx="2240823" cy="224082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670042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52957"/>
            <a:ext cx="2240823" cy="224082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52957"/>
            <a:ext cx="2240823" cy="224082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30323" y="4238206"/>
            <a:ext cx="2514113" cy="200105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保心十全好食品的概念源于中国传统饮食文化，经过多年的研究和发展逐渐形成。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130555" y="2670042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838943" y="4238206"/>
            <a:ext cx="2514113" cy="200105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在中国古代，人们就意识到饮食对于身体健康的重要性，因此提倡食用清淡、营养丰富的食物。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139175" y="2670042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847563" y="4238206"/>
            <a:ext cx="2514113" cy="200105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随着现代营养学的发展，人们对于保心十全好食品的认识更加深入，其制作技术和配方也不断完善。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保心十全好食品的来源与历史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flipV="1">
            <a:off x="8281295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flipV="1">
            <a:off x="4438401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flipV="1">
            <a:off x="539110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281295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438401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9110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60778" y="4533107"/>
            <a:ext cx="296842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保心十全好食品富含膳食纤维，有助于降低胆固醇、稳定血糖、改善便秘等。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01267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它还含有丰富的维生素和矿物质，如维生素C、维生素E、钙、铁、锌等，具有抗氧化、增强免疫力、促进骨骼生长等作用。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50110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保心十全好食品的营养成分比例合理，能够满足人体对于各种营养素的需求，有助于维护身体健康。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299" y="1569037"/>
            <a:ext cx="2635073" cy="2635073"/>
          </a:xfrm>
          <a:prstGeom prst="ellipse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9590" y="1569037"/>
            <a:ext cx="2635073" cy="2635073"/>
          </a:xfrm>
          <a:prstGeom prst="ellipse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2484" y="1569037"/>
            <a:ext cx="2635073" cy="2635073"/>
          </a:xfrm>
          <a:prstGeom prst="ellipse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保心十全好食品的营养价值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如何选择保心十全好食品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营养价值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选择富含优质蛋白质、膳食纤维、维生素和矿物质的食品，以满足人体日常营养需求。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新鲜度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优先选择新鲜、无污染的食品，避免摄入过多的添加剂和防腐剂。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地域特色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根据当地自然环境选择具有地域特色的食品，支持本地农业发展。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选择标准与原则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42376" y="2434470"/>
            <a:ext cx="3133738" cy="9945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选择颜色鲜艳、叶片饱满的蔬菜，如菠菜、西兰花、胡萝卜等。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4987195" y="1802035"/>
            <a:ext cx="561213" cy="561213"/>
            <a:chOff x="4987195" y="1802035"/>
            <a:chExt cx="561213" cy="561213"/>
          </a:xfrm>
        </p:grpSpPr>
        <p:sp>
          <p:nvSpPr>
            <p:cNvPr id="4" name="AutoShape 4"/>
            <p:cNvSpPr/>
            <p:nvPr/>
          </p:nvSpPr>
          <p:spPr>
            <a:xfrm>
              <a:off x="4987195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121688" y="1936528"/>
            <a:ext cx="292227" cy="292227"/>
            <a:chOff x="5121688" y="1936528"/>
            <a:chExt cx="292227" cy="292227"/>
          </a:xfrm>
        </p:grpSpPr>
        <p:sp>
          <p:nvSpPr>
            <p:cNvPr id="6" name="Freeform 6"/>
            <p:cNvSpPr/>
            <p:nvPr/>
          </p:nvSpPr>
          <p:spPr>
            <a:xfrm>
              <a:off x="5175885" y="1990630"/>
              <a:ext cx="182880" cy="73533"/>
            </a:xfrm>
            <a:custGeom>
              <a:rect l="l" t="t" r="r" b="b"/>
              <a:pathLst>
                <a:path w="189" h="76">
                  <a:moveTo>
                    <a:pt x="189" y="76"/>
                  </a:moveTo>
                  <a:lnTo>
                    <a:pt x="0" y="76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57"/>
                  </a:lnTo>
                  <a:lnTo>
                    <a:pt x="170" y="57"/>
                  </a:lnTo>
                  <a:lnTo>
                    <a:pt x="170" y="0"/>
                  </a:lnTo>
                  <a:lnTo>
                    <a:pt x="189" y="0"/>
                  </a:lnTo>
                  <a:lnTo>
                    <a:pt x="189" y="7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267801" y="1990630"/>
              <a:ext cx="54197" cy="36766"/>
            </a:xfrm>
            <a:custGeom>
              <a:rect l="l" t="t" r="r" b="b"/>
              <a:pathLst>
                <a:path w="56" h="38">
                  <a:moveTo>
                    <a:pt x="56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37" y="19"/>
                  </a:lnTo>
                  <a:lnTo>
                    <a:pt x="37" y="0"/>
                  </a:lnTo>
                  <a:lnTo>
                    <a:pt x="56" y="0"/>
                  </a:lnTo>
                  <a:lnTo>
                    <a:pt x="56" y="3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5121688" y="1936528"/>
              <a:ext cx="292227" cy="292227"/>
            </a:xfrm>
            <a:custGeom>
              <a:rect l="l" t="t" r="r" b="b"/>
              <a:pathLst>
                <a:path w="302" h="302">
                  <a:moveTo>
                    <a:pt x="302" y="302"/>
                  </a:moveTo>
                  <a:lnTo>
                    <a:pt x="0" y="302"/>
                  </a:lnTo>
                  <a:lnTo>
                    <a:pt x="0" y="0"/>
                  </a:lnTo>
                  <a:lnTo>
                    <a:pt x="245" y="0"/>
                  </a:lnTo>
                  <a:lnTo>
                    <a:pt x="245" y="18"/>
                  </a:lnTo>
                  <a:lnTo>
                    <a:pt x="18" y="18"/>
                  </a:lnTo>
                  <a:lnTo>
                    <a:pt x="18" y="283"/>
                  </a:lnTo>
                  <a:lnTo>
                    <a:pt x="283" y="283"/>
                  </a:lnTo>
                  <a:lnTo>
                    <a:pt x="283" y="56"/>
                  </a:lnTo>
                  <a:lnTo>
                    <a:pt x="302" y="56"/>
                  </a:lnTo>
                  <a:lnTo>
                    <a:pt x="302" y="30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75885" y="2100929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175885" y="2136743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175885" y="2173510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5554409" y="1919002"/>
            <a:ext cx="1897189" cy="368046"/>
            <a:chOff x="5554409" y="1919002"/>
            <a:chExt cx="1897189" cy="368046"/>
          </a:xfrm>
        </p:grpSpPr>
        <p:sp>
          <p:nvSpPr>
            <p:cNvPr id="13" name="AutoShape 13"/>
            <p:cNvSpPr/>
            <p:nvPr/>
          </p:nvSpPr>
          <p:spPr>
            <a:xfrm>
              <a:off x="5554409" y="1919002"/>
              <a:ext cx="1897189" cy="368046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蔬菜</a:t>
              </a:r>
              <a:endParaRPr lang="en-US" sz="1100"/>
            </a:p>
          </p:txBody>
        </p:sp>
      </p:grpSp>
      <p:sp>
        <p:nvSpPr>
          <p:cNvPr id="14" name="AutoShape 14"/>
          <p:cNvSpPr/>
          <p:nvPr/>
        </p:nvSpPr>
        <p:spPr>
          <a:xfrm>
            <a:off x="8335955" y="2434470"/>
            <a:ext cx="3133738" cy="9945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选择新鲜、色泽自然、无异味的水果，如苹果、橙子、香蕉等。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948027" y="191837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水果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8380762" y="1802035"/>
            <a:ext cx="561213" cy="561213"/>
            <a:chOff x="8380762" y="1802035"/>
            <a:chExt cx="561213" cy="561213"/>
          </a:xfrm>
        </p:grpSpPr>
        <p:sp>
          <p:nvSpPr>
            <p:cNvPr id="17" name="AutoShape 17"/>
            <p:cNvSpPr/>
            <p:nvPr/>
          </p:nvSpPr>
          <p:spPr>
            <a:xfrm>
              <a:off x="8380762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8515255" y="1990630"/>
            <a:ext cx="292227" cy="201263"/>
            <a:chOff x="8515255" y="1990630"/>
            <a:chExt cx="292227" cy="201263"/>
          </a:xfrm>
        </p:grpSpPr>
        <p:sp>
          <p:nvSpPr>
            <p:cNvPr id="19" name="AutoShape 19"/>
            <p:cNvSpPr/>
            <p:nvPr/>
          </p:nvSpPr>
          <p:spPr>
            <a:xfrm>
              <a:off x="85694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624601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86797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8734901" y="2072926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85694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8624601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86797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8734901" y="2036159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8587835" y="2128075"/>
              <a:ext cx="147066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8515255" y="1990630"/>
              <a:ext cx="292227" cy="201263"/>
            </a:xfrm>
            <a:custGeom>
              <a:rect l="l" t="t" r="r" b="b"/>
              <a:pathLst>
                <a:path w="302" h="208">
                  <a:moveTo>
                    <a:pt x="302" y="208"/>
                  </a:moveTo>
                  <a:lnTo>
                    <a:pt x="0" y="208"/>
                  </a:lnTo>
                  <a:lnTo>
                    <a:pt x="0" y="28"/>
                  </a:lnTo>
                  <a:lnTo>
                    <a:pt x="19" y="28"/>
                  </a:lnTo>
                  <a:lnTo>
                    <a:pt x="19" y="189"/>
                  </a:lnTo>
                  <a:lnTo>
                    <a:pt x="283" y="189"/>
                  </a:lnTo>
                  <a:lnTo>
                    <a:pt x="28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302" y="0"/>
                  </a:lnTo>
                  <a:lnTo>
                    <a:pt x="302" y="20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9" name="AutoShape 29"/>
          <p:cNvSpPr/>
          <p:nvPr/>
        </p:nvSpPr>
        <p:spPr>
          <a:xfrm>
            <a:off x="4942376" y="4809710"/>
            <a:ext cx="3133738" cy="10191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选择全谷类食品，如糙米、燕麦、全麦面包等，避免过度加工。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5554448" y="429361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谷物</a:t>
            </a:r>
            <a:endParaRPr lang="en-US" sz="1100"/>
          </a:p>
        </p:txBody>
      </p:sp>
      <p:grpSp>
        <p:nvGrpSpPr>
          <p:cNvPr id="31" name="Group 31"/>
          <p:cNvGrpSpPr/>
          <p:nvPr/>
        </p:nvGrpSpPr>
        <p:grpSpPr>
          <a:xfrm>
            <a:off x="4987195" y="4188148"/>
            <a:ext cx="561213" cy="561213"/>
            <a:chOff x="4987195" y="4188148"/>
            <a:chExt cx="561213" cy="561213"/>
          </a:xfrm>
        </p:grpSpPr>
        <p:sp>
          <p:nvSpPr>
            <p:cNvPr id="32" name="AutoShape 32"/>
            <p:cNvSpPr/>
            <p:nvPr/>
          </p:nvSpPr>
          <p:spPr>
            <a:xfrm>
              <a:off x="4987195" y="4188148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122640" y="4315015"/>
            <a:ext cx="290322" cy="285560"/>
            <a:chOff x="5122640" y="4315015"/>
            <a:chExt cx="290322" cy="285560"/>
          </a:xfrm>
        </p:grpSpPr>
        <p:sp>
          <p:nvSpPr>
            <p:cNvPr id="34" name="Freeform 34"/>
            <p:cNvSpPr/>
            <p:nvPr/>
          </p:nvSpPr>
          <p:spPr>
            <a:xfrm>
              <a:off x="5182267" y="4370832"/>
              <a:ext cx="176879" cy="175927"/>
            </a:xfrm>
            <a:custGeom>
              <a:rect l="l" t="t" r="r" b="b"/>
              <a:pathLst>
                <a:path w="187" h="186">
                  <a:moveTo>
                    <a:pt x="81" y="186"/>
                  </a:moveTo>
                  <a:lnTo>
                    <a:pt x="0" y="106"/>
                  </a:lnTo>
                  <a:lnTo>
                    <a:pt x="107" y="0"/>
                  </a:lnTo>
                  <a:lnTo>
                    <a:pt x="187" y="80"/>
                  </a:lnTo>
                  <a:lnTo>
                    <a:pt x="81" y="186"/>
                  </a:lnTo>
                  <a:close/>
                  <a:moveTo>
                    <a:pt x="26" y="106"/>
                  </a:moveTo>
                  <a:lnTo>
                    <a:pt x="81" y="158"/>
                  </a:lnTo>
                  <a:lnTo>
                    <a:pt x="159" y="80"/>
                  </a:lnTo>
                  <a:lnTo>
                    <a:pt x="107" y="26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5122640" y="4484275"/>
              <a:ext cx="120110" cy="116300"/>
            </a:xfrm>
            <a:custGeom>
              <a:rect l="l" t="t" r="r" b="b"/>
              <a:pathLst>
                <a:path w="54" h="52">
                  <a:moveTo>
                    <a:pt x="26" y="52"/>
                  </a:moveTo>
                  <a:cubicBezTo>
                    <a:pt x="20" y="52"/>
                    <a:pt x="14" y="50"/>
                    <a:pt x="9" y="45"/>
                  </a:cubicBezTo>
                  <a:cubicBezTo>
                    <a:pt x="0" y="36"/>
                    <a:pt x="0" y="20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2" y="20"/>
                    <a:pt x="10" y="24"/>
                    <a:pt x="10" y="28"/>
                  </a:cubicBezTo>
                  <a:cubicBezTo>
                    <a:pt x="10" y="32"/>
                    <a:pt x="12" y="36"/>
                    <a:pt x="15" y="39"/>
                  </a:cubicBezTo>
                  <a:cubicBezTo>
                    <a:pt x="18" y="42"/>
                    <a:pt x="22" y="44"/>
                    <a:pt x="26" y="44"/>
                  </a:cubicBezTo>
                  <a:cubicBezTo>
                    <a:pt x="30" y="44"/>
                    <a:pt x="34" y="42"/>
                    <a:pt x="37" y="3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50"/>
                    <a:pt x="32" y="52"/>
                    <a:pt x="26" y="5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5296662" y="4315015"/>
              <a:ext cx="116300" cy="115348"/>
            </a:xfrm>
            <a:custGeom>
              <a:rect l="l" t="t" r="r" b="b"/>
              <a:pathLst>
                <a:path w="52" h="52">
                  <a:moveTo>
                    <a:pt x="34" y="52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2"/>
                    <a:pt x="44" y="28"/>
                    <a:pt x="44" y="24"/>
                  </a:cubicBezTo>
                  <a:cubicBezTo>
                    <a:pt x="44" y="20"/>
                    <a:pt x="42" y="16"/>
                    <a:pt x="39" y="13"/>
                  </a:cubicBezTo>
                  <a:cubicBezTo>
                    <a:pt x="33" y="7"/>
                    <a:pt x="23" y="7"/>
                    <a:pt x="17" y="1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6" y="2"/>
                    <a:pt x="22" y="0"/>
                    <a:pt x="28" y="0"/>
                  </a:cubicBezTo>
                  <a:cubicBezTo>
                    <a:pt x="34" y="0"/>
                    <a:pt x="40" y="2"/>
                    <a:pt x="45" y="7"/>
                  </a:cubicBezTo>
                  <a:cubicBezTo>
                    <a:pt x="50" y="12"/>
                    <a:pt x="52" y="18"/>
                    <a:pt x="52" y="24"/>
                  </a:cubicBezTo>
                  <a:cubicBezTo>
                    <a:pt x="52" y="30"/>
                    <a:pt x="50" y="36"/>
                    <a:pt x="45" y="41"/>
                  </a:cubicBezTo>
                  <a:lnTo>
                    <a:pt x="34" y="5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5220081" y="4453128"/>
              <a:ext cx="27432" cy="26479"/>
            </a:xfrm>
            <a:custGeom>
              <a:rect l="l" t="t" r="r" b="b"/>
              <a:pathLst>
                <a:path w="28" h="28">
                  <a:moveTo>
                    <a:pt x="15" y="28"/>
                  </a:moveTo>
                  <a:lnTo>
                    <a:pt x="0" y="14"/>
                  </a:lnTo>
                  <a:lnTo>
                    <a:pt x="15" y="0"/>
                  </a:lnTo>
                  <a:lnTo>
                    <a:pt x="29" y="14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5255990" y="4444555"/>
              <a:ext cx="27432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9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5265420" y="4408646"/>
              <a:ext cx="26479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5247513" y="4479607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28" y="15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5291900" y="4435126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2" name="AutoShape 42"/>
          <p:cNvSpPr/>
          <p:nvPr/>
        </p:nvSpPr>
        <p:spPr>
          <a:xfrm>
            <a:off x="8335955" y="4809710"/>
            <a:ext cx="3133738" cy="10191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选择低脂肪、低胆固醇的蛋白质来源，如鱼、鸡胸肉、豆腐等。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48027" y="429361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蛋白质来源</a:t>
            </a:r>
            <a:endParaRPr lang="en-US" sz="1100"/>
          </a:p>
        </p:txBody>
      </p:sp>
      <p:grpSp>
        <p:nvGrpSpPr>
          <p:cNvPr id="44" name="Group 44"/>
          <p:cNvGrpSpPr/>
          <p:nvPr/>
        </p:nvGrpSpPr>
        <p:grpSpPr>
          <a:xfrm>
            <a:off x="8380762" y="4177284"/>
            <a:ext cx="561213" cy="561213"/>
            <a:chOff x="8380762" y="4177284"/>
            <a:chExt cx="561213" cy="561213"/>
          </a:xfrm>
        </p:grpSpPr>
        <p:sp>
          <p:nvSpPr>
            <p:cNvPr id="45" name="AutoShape 45"/>
            <p:cNvSpPr/>
            <p:nvPr/>
          </p:nvSpPr>
          <p:spPr>
            <a:xfrm>
              <a:off x="8380762" y="4177284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8533542" y="4316063"/>
            <a:ext cx="282417" cy="283559"/>
            <a:chOff x="8533542" y="4316063"/>
            <a:chExt cx="282417" cy="283559"/>
          </a:xfrm>
        </p:grpSpPr>
        <p:sp>
          <p:nvSpPr>
            <p:cNvPr id="47" name="Freeform 47"/>
            <p:cNvSpPr/>
            <p:nvPr/>
          </p:nvSpPr>
          <p:spPr>
            <a:xfrm>
              <a:off x="8562499" y="4316063"/>
              <a:ext cx="253460" cy="254508"/>
            </a:xfrm>
            <a:custGeom>
              <a:rect l="l" t="t" r="r" b="b"/>
              <a:pathLst>
                <a:path w="262" h="263">
                  <a:moveTo>
                    <a:pt x="102" y="263"/>
                  </a:moveTo>
                  <a:lnTo>
                    <a:pt x="0" y="159"/>
                  </a:lnTo>
                  <a:lnTo>
                    <a:pt x="203" y="0"/>
                  </a:lnTo>
                  <a:lnTo>
                    <a:pt x="262" y="59"/>
                  </a:lnTo>
                  <a:lnTo>
                    <a:pt x="102" y="263"/>
                  </a:lnTo>
                  <a:close/>
                  <a:moveTo>
                    <a:pt x="29" y="161"/>
                  </a:moveTo>
                  <a:lnTo>
                    <a:pt x="100" y="234"/>
                  </a:lnTo>
                  <a:lnTo>
                    <a:pt x="237" y="62"/>
                  </a:lnTo>
                  <a:lnTo>
                    <a:pt x="201" y="26"/>
                  </a:lnTo>
                  <a:lnTo>
                    <a:pt x="29" y="16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8624507" y="4371213"/>
              <a:ext cx="134493" cy="109347"/>
            </a:xfrm>
            <a:custGeom>
              <a:rect l="l" t="t" r="r" b="b"/>
              <a:pathLst>
                <a:path w="139" h="113">
                  <a:moveTo>
                    <a:pt x="12" y="113"/>
                  </a:moveTo>
                  <a:lnTo>
                    <a:pt x="0" y="99"/>
                  </a:lnTo>
                  <a:lnTo>
                    <a:pt x="128" y="0"/>
                  </a:lnTo>
                  <a:lnTo>
                    <a:pt x="139" y="14"/>
                  </a:lnTo>
                  <a:lnTo>
                    <a:pt x="12" y="11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8540305" y="4495038"/>
              <a:ext cx="97727" cy="97727"/>
            </a:xfrm>
            <a:custGeom>
              <a:rect l="l" t="t" r="r" b="b"/>
              <a:pathLst>
                <a:path w="43" h="43">
                  <a:moveTo>
                    <a:pt x="12" y="43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8" y="24"/>
                    <a:pt x="8" y="16"/>
                    <a:pt x="3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6" y="16"/>
                    <a:pt x="16" y="25"/>
                    <a:pt x="11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8" y="27"/>
                    <a:pt x="27" y="27"/>
                    <a:pt x="34" y="3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7" y="35"/>
                    <a:pt x="19" y="35"/>
                    <a:pt x="14" y="40"/>
                  </a:cubicBezTo>
                  <a:lnTo>
                    <a:pt x="12" y="4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8533542" y="4565713"/>
              <a:ext cx="33909" cy="33909"/>
            </a:xfrm>
            <a:custGeom>
              <a:rect l="l" t="t" r="r" b="b"/>
              <a:pathLst>
                <a:path w="35" h="35">
                  <a:moveTo>
                    <a:pt x="14" y="35"/>
                  </a:moveTo>
                  <a:lnTo>
                    <a:pt x="0" y="21"/>
                  </a:lnTo>
                  <a:lnTo>
                    <a:pt x="21" y="0"/>
                  </a:lnTo>
                  <a:lnTo>
                    <a:pt x="35" y="14"/>
                  </a:lnTo>
                  <a:lnTo>
                    <a:pt x="14" y="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51" name="Picture 51"/>
          <p:cNvPicPr>
            <a:picLocks noChangeAspect="1"/>
          </p:cNvPicPr>
          <p:nvPr/>
        </p:nvPicPr>
        <p:blipFill>
          <a:blip r:embed="rId2"/>
          <a:srcRect l="19144" r="19144"/>
          <a:stretch>
            <a:fillRect/>
          </a:stretch>
        </p:blipFill>
        <p:spPr>
          <a:xfrm>
            <a:off x="706988" y="1587639"/>
            <a:ext cx="3579894" cy="3867314"/>
          </a:xfrm>
          <a:prstGeom prst="rect">
            <a:avLst/>
          </a:prstGeom>
        </p:spPr>
      </p:pic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常见保心十全好食品的识别方法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https://d.book118.com/728121124045006036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2024-09-15T14:18:47.369</cp:lastPrinted>
  <dcterms:created xsi:type="dcterms:W3CDTF">2024-09-15T06:18:47Z</dcterms:created>
  <dcterms:modified xsi:type="dcterms:W3CDTF">2024-09-15T06:18:49Z</dcterms:modified>
</cp:coreProperties>
</file>