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DAQNQQ+PTQFDM+ArialMT"/>
      <p:regular r:id="rId22"/>
    </p:embeddedFont>
    <p:embeddedFont>
      <p:font typeface="RNFWCI+MS-UIGothic"/>
      <p:regular r:id="rId23"/>
    </p:embeddedFont>
    <p:embeddedFont>
      <p:font typeface="QHOHPU+JSDMUN+MicrosoftYaHei"/>
      <p:regular r:id="rId24"/>
    </p:embeddedFont>
    <p:embeddedFont>
      <p:font typeface="AWTRPB+CFLRHK+MicrosoftYaHei-Bold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FED8-5E47-4511-A414-018F5491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9B63D-65C1-40B2-A58F-6E40AAD63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A902E-B5D4-40DE-9ACA-2AFB6A525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C381F-5D1C-4257-BA69-66F75375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C8B5E-E44B-43A8-B474-A7085C93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A84051-19A0-49AD-A6E0-F900F3D30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82FB9-B082-4235-AE01-35988EBA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EE192-70EF-4EE6-9513-45FEFC22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09C12-70B3-45F4-95CB-2EE191779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055B3-A0A3-41B2-86C4-D270BA62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D46FE-6260-45E7-ACD0-55640F6A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3126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6689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目管理的定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217610"/>
            <a:ext cx="5140901" cy="18806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目管理的基本框架与核心概念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目管理能力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估与提升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目管理工具与技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HOHPU+JSDMUN+MicrosoftYaHei"/>
                <a:cs typeface="QHOHPU+JSDMUN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863530"/>
            <a:ext cx="5841941" cy="18805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目管理成熟度模型与持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AQNQQ+PTQFDM+ArialMT"/>
                <a:cs typeface="DAQNQQ+PTQFD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业项</a:t>
            </a:r>
            <a:r>
              <a:rPr sz="2400">
                <a:solidFill>
                  <a:srgbClr val="00B6FF"/>
                </a:solidFill>
                <a:latin typeface="RNFWCI+MS-UIGothic"/>
                <a:cs typeface="RNFWCI+MS-UIGothic"/>
              </a:rPr>
              <a:t>目管理成功案例分享与启示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WTRPB+CFLRHK+MicrosoftYaHei-Bold"/>
                <a:cs typeface="AWTRPB+CFLRH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WTRPB+CFLRHK+MicrosoftYaHei-Bold"/>
                <a:cs typeface="AWTRPB+CFLRH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WTRPB+CFLRHK+MicrosoftYaHei-Bold"/>
                <a:cs typeface="AWTRPB+CFLRH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NFWCI+MS-UIGothic"/>
                <a:cs typeface="RNFWCI+MS-UIGothic"/>
              </a:rPr>
              <a:t>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业发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展助推器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NFWCI+MS-UIGothic"/>
                <a:cs typeface="RNFWCI+MS-UIGothic"/>
              </a:rPr>
              <a:t>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场变</a:t>
            </a:r>
            <a:r>
              <a:rPr sz="2000">
                <a:solidFill>
                  <a:srgbClr val="00B6FF"/>
                </a:solidFill>
                <a:latin typeface="RNFWCI+MS-UIGothic"/>
                <a:cs typeface="RNFWCI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提高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工素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建筑工程行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制造行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目管理的五大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76065" y="18465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划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程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7409" y="18465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405DFF"/>
                </a:solidFill>
                <a:latin typeface="RNFWCI+MS-UIGothic"/>
                <a:cs typeface="RNFWCI+MS-UIGothic"/>
              </a:rPr>
              <a:t>控</a:t>
            </a: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405DFF"/>
                </a:solidFill>
                <a:latin typeface="RNFWCI+MS-UIGothic"/>
                <a:cs typeface="RNFWCI+MS-UIGothic"/>
              </a:rPr>
              <a:t>程</a:t>
            </a:r>
            <a:r>
              <a:rPr sz="1550">
                <a:solidFill>
                  <a:srgbClr val="405D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制定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划，明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目范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和成本。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39660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跟踪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展，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估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整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划。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RNFWCI+MS-UIGothic"/>
                <a:cs typeface="RNFWCI+MS-UIGothic"/>
              </a:rPr>
              <a:t>启</a:t>
            </a: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动过</a:t>
            </a:r>
            <a:r>
              <a:rPr sz="1550" spc="25">
                <a:solidFill>
                  <a:srgbClr val="27DFF4"/>
                </a:solidFill>
                <a:latin typeface="RNFWCI+MS-UIGothic"/>
                <a:cs typeface="RNFWCI+MS-UIGothic"/>
              </a:rPr>
              <a:t>程</a:t>
            </a:r>
            <a:r>
              <a:rPr sz="1550">
                <a:solidFill>
                  <a:srgbClr val="27DFF4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55945" y="457644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执</a:t>
            </a:r>
            <a:r>
              <a:rPr sz="1550" spc="25">
                <a:solidFill>
                  <a:srgbClr val="2947E8"/>
                </a:solidFill>
                <a:latin typeface="RNFWCI+MS-UIGothic"/>
                <a:cs typeface="RNFWCI+MS-UIGothic"/>
              </a:rPr>
              <a:t>行</a:t>
            </a: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2947E8"/>
                </a:solidFill>
                <a:latin typeface="RNFWCI+MS-UIGothic"/>
                <a:cs typeface="RNFWCI+MS-UIGothic"/>
              </a:rPr>
              <a:t>程</a:t>
            </a:r>
            <a:r>
              <a:rPr sz="1550">
                <a:solidFill>
                  <a:srgbClr val="2947E8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11894" y="457644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RNFWCI+MS-UIGothic"/>
                <a:cs typeface="RNFWCI+MS-UIGothic"/>
              </a:rPr>
              <a:t>收尾</a:t>
            </a: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27DFF4"/>
                </a:solidFill>
                <a:latin typeface="RNFWCI+MS-UIGothic"/>
                <a:cs typeface="RNFWCI+MS-UIGothic"/>
              </a:rPr>
              <a:t>程</a:t>
            </a:r>
            <a:r>
              <a:rPr sz="1550">
                <a:solidFill>
                  <a:srgbClr val="27DFF4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02675" y="4992211"/>
            <a:ext cx="1396603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总结项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估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目成果，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行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8389" y="512937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确立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，正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式开展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512048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完成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划，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现项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目目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FFFFFF"/>
                </a:solidFill>
                <a:latin typeface="RNFWCI+MS-UIGothic"/>
                <a:cs typeface="RNFWC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目管理的九大知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识领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目范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000" spc="25">
                <a:solidFill>
                  <a:srgbClr val="00B6FF"/>
                </a:solidFill>
                <a:latin typeface="RNFWCI+MS-UIGothic"/>
                <a:cs typeface="RNFWCI+MS-UIGothic"/>
              </a:rPr>
              <a:t>目成本管理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，制定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划。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表，安排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目成本，确保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目管理的九大知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识领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目人力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源管理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00B6FF"/>
                </a:solidFill>
                <a:latin typeface="RNFWCI+MS-UIGothic"/>
                <a:cs typeface="RNFWCI+MS-UIGothic"/>
              </a:rPr>
              <a:t>量管理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目沟通管理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目管理的九大知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识领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目采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目干系人管理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目管理中的关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B6FF"/>
                </a:solidFill>
                <a:latin typeface="RNFWCI+MS-UIGothic"/>
                <a:cs typeface="RNFWCI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目里程碑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00B6FF"/>
                </a:solidFill>
                <a:latin typeface="RNFWCI+MS-UIGothic"/>
                <a:cs typeface="RNFWCI+MS-UIGothic"/>
              </a:rPr>
              <a:t>量管理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目管理能力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目管理成熟度模型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目管理流程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FWCI+MS-UIGothic"/>
                <a:cs typeface="RNFWC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目管理体系架构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RNFWCI+MS-UIGothic"/>
                <a:cs typeface="RNFWCI+MS-UIGothic"/>
              </a:rPr>
              <a:t>目管理工具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目管理能力提升策略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目管理体系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引入先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的管理理念和方法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目管理体系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化，包括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整架构、完善流程、制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范等。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并引入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界先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的管理理念和方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法，提高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目管理水平。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和人才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伍建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建立持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RNFWCI+MS-UIGothic"/>
                <a:cs typeface="RNFWCI+MS-UIGothic"/>
              </a:rPr>
              <a:t>机制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开展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目管理培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理能力，加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人才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伍建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建立持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机制，通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估和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，不断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RNFWCI+MS-UIGothic"/>
                <a:cs typeface="RNFWCI+MS-UIGothic"/>
              </a:rPr>
              <a:t>目管理流程和方法。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目管理培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B6FF"/>
                </a:solidFill>
                <a:latin typeface="RNFWCI+MS-UIGothic"/>
                <a:cs typeface="RNFWCI+MS-UIGothic"/>
              </a:rPr>
              <a:t>与学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训对</a:t>
            </a:r>
            <a:r>
              <a:rPr sz="2300">
                <a:solidFill>
                  <a:srgbClr val="00B6FF"/>
                </a:solidFill>
                <a:latin typeface="RNFWCI+MS-UIGothic"/>
                <a:cs typeface="RNFWCI+MS-UIGothic"/>
              </a:rPr>
              <a:t>象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内容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RNFWCI+MS-UIGothic"/>
                <a:cs typeface="RNFWCI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https://d.book118.com/728123126104006041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DAQNQQ+PTQFDM+ArialMT</vt:lpstr>
      <vt:lpstr>Times New Roman</vt:lpstr>
      <vt:lpstr>SimSun</vt:lpstr>
      <vt:lpstr>RNFWCI+MS-UIGothic</vt:lpstr>
      <vt:lpstr>QHOHPU+JSDMUN+MicrosoftYaHei</vt:lpstr>
      <vt:lpstr>AWTRPB+CFLRHK+MicrosoftYaHei-Bold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2024-09-20T12:53:09.085</cp:lastPrinted>
  <dcterms:created xsi:type="dcterms:W3CDTF">2024-09-20T04:53:09Z</dcterms:created>
  <dcterms:modified xsi:type="dcterms:W3CDTF">2024-09-20T04:53:10Z</dcterms:modified>
</cp:coreProperties>
</file>