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114E5A-BC9E-41C5-A6B5-B72520C9CA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CB273A-31F8-4299-9FD2-C134F4D15E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21A825-5900-4601-803C-1ADC4DC9EB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30A99AE-924A-40F6-98F2-22C0BF53DE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55581D-B9CC-4DB2-B6AB-7702CC9709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6BC802-5BF0-49EC-9AA5-A62BAD3A93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60C80F-9406-4D04-B7D6-49E55FC1ED1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9143DF-2CA4-4368-BEDA-96A4C6E8C8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586300-74DD-4C58-B6D2-E8AE20EF89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1421B2-5E00-48B0-999B-44EEA62E99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2A4B51-FF93-402E-BBEC-848900B1AD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solidFill>
          <a:schemeClr val="bg1"/>
        </a:solidFill>
        <a:effectLst/>
      </p:bgPr>
    </p:bg>
    <p:spTree>
      <p:nvGrpSpPr>
        <p:cNvPr id="1" name=""/>
        <p:cNvGrpSpPr/>
        <p:nvPr/>
      </p:nvGrpSpPr>
      <p:grpSpPr>
        <a:xfrm>
          <a:off x="0" y="0"/>
          <a:ext cx="0" cy="0"/>
        </a:xfrm>
      </p:grpSpPr>
      <p:pic>
        <p:nvPicPr>
          <p:cNvPr id="2" name="图片 22"/>
          <p:cNvPicPr>
            <a:picLocks noChangeAspect="1"/>
          </p:cNvPicPr>
          <p:nvPr userDrawn="1"/>
        </p:nvPicPr>
        <p:blipFill>
          <a:blip r:embed="rId1"/>
          <a:srcRect t="-22023" b="22023"/>
          <a:stretch>
            <a:fillRect/>
          </a:stretch>
        </p:blipFill>
        <p:spPr>
          <a:xfrm>
            <a:off x="0" y="0"/>
            <a:ext cx="12192000" cy="6858000"/>
          </a:xfrm>
          <a:prstGeom prst="rect">
            <a:avLst/>
          </a:prstGeom>
        </p:spPr>
      </p:pic>
      <p:sp>
        <p:nvSpPr>
          <p:cNvPr id="3" name="标题 1"/>
          <p:cNvSpPr>
            <a:spLocks noGrp="1"/>
          </p:cNvSpPr>
          <p:nvPr>
            <p:ph type="ctrTitle" idx="2147483647" hasCustomPrompt="1"/>
          </p:nvPr>
        </p:nvSpPr>
        <p:spPr>
          <a:xfrm>
            <a:off x="3342682" y="1846430"/>
            <a:ext cx="5506636" cy="1200329"/>
          </a:xfrm>
        </p:spPr>
        <p:txBody>
          <a:bodyPr wrap="none" anchor="t">
            <a:spAutoFit/>
          </a:bodyPr>
          <a:lstStyle>
            <a:lvl1pPr algn="ctr">
              <a:defRPr sz="8000" b="1" i="0" spc="300">
                <a:solidFill>
                  <a:schemeClr val="tx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5022629" y="3142768"/>
            <a:ext cx="2146742" cy="286232"/>
          </a:xfrm>
        </p:spPr>
        <p:txBody>
          <a:bodyPr wrap="none">
            <a:spAutoFit/>
          </a:bodyPr>
          <a:lstStyle>
            <a:lvl1pPr marL="0" indent="0" algn="ctr">
              <a:buNone/>
              <a:defRPr sz="1400" b="0" i="0" spc="300">
                <a:solidFill>
                  <a:schemeClr val="tx1"/>
                </a:solidFill>
                <a:latin typeface="Microsoft YaHei Light" panose="020b0503020204020204" pitchFamily="34" charset="-122"/>
                <a:ea typeface="Microsoft YaHei Light"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009803" y="1270290"/>
            <a:ext cx="2172390" cy="480131"/>
          </a:xfrm>
        </p:spPr>
        <p:txBody>
          <a:bodyPr wrap="none" anchor="b">
            <a:spAutoFit/>
          </a:bodyPr>
          <a:lstStyle>
            <a:lvl1pPr marL="0" indent="0" algn="ctr">
              <a:buNone/>
              <a:defRPr sz="2800" b="1" i="0" spc="300">
                <a:solidFill>
                  <a:schemeClr val="accent1"/>
                </a:solidFill>
                <a:latin typeface="Microsoft YaHei" panose="020b0503020204020204" pitchFamily="34" charset="-122"/>
                <a:ea typeface="Microsoft YaHei"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1"/>
        </a:solidFill>
        <a:effectLst/>
      </p:bgPr>
    </p:bg>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solidFill>
          <a:schemeClr val="bg1"/>
        </a:solidFill>
        <a:effectLst/>
      </p:bgPr>
    </p:bg>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rcRect t="-22023" b="22023"/>
          <a:stretch>
            <a:fillRect/>
          </a:stretch>
        </p:blipFill>
        <p:spPr>
          <a:xfrm>
            <a:off x="0" y="0"/>
            <a:ext cx="12192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bg1">
                <a:alpha val="60000"/>
                <a:lumMod val="95000"/>
                <a:lumOff val="5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rcRect t="31862" b="18138"/>
          <a:stretch>
            <a:fillRect/>
          </a:stretch>
        </p:blipFill>
        <p:spPr>
          <a:xfrm flipH="1">
            <a:off x="0" y="-1"/>
            <a:ext cx="12192000" cy="3429001"/>
          </a:xfrm>
          <a:prstGeom prst="rect">
            <a:avLst/>
          </a:prstGeom>
        </p:spPr>
      </p:pic>
      <p:sp>
        <p:nvSpPr>
          <p:cNvPr id="19" name="矩形 6"/>
          <p:cNvSpPr/>
          <p:nvPr userDrawn="1"/>
        </p:nvSpPr>
        <p:spPr>
          <a:xfrm>
            <a:off x="0" y="1"/>
            <a:ext cx="12192000" cy="6857999"/>
          </a:xfrm>
          <a:prstGeom prst="rect">
            <a:avLst/>
          </a:prstGeom>
          <a:gradFill>
            <a:gsLst>
              <a:gs pos="85000">
                <a:schemeClr val="bg1">
                  <a:lumMod val="95000"/>
                  <a:lumOff val="5000"/>
                </a:schemeClr>
              </a:gs>
              <a:gs pos="100000">
                <a:schemeClr val="bg1">
                  <a:alpha val="60000"/>
                  <a:lumMod val="95000"/>
                  <a:lumOff val="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solidFill>
          <a:schemeClr val="bg1"/>
        </a:solidFill>
        <a:effectLst/>
      </p:bgPr>
    </p:bg>
    <p:spTree>
      <p:nvGrpSpPr>
        <p:cNvPr id="23" name=""/>
        <p:cNvGrpSpPr/>
        <p:nvPr/>
      </p:nvGrpSpPr>
      <p:grpSpPr>
        <a:xfrm>
          <a:off x="0" y="0"/>
          <a:ext cx="0" cy="0"/>
        </a:xfrm>
      </p:grpSpPr>
      <p:pic>
        <p:nvPicPr>
          <p:cNvPr id="24" name="图片 1"/>
          <p:cNvPicPr>
            <a:picLocks noChangeAspect="1"/>
          </p:cNvPicPr>
          <p:nvPr userDrawn="1"/>
        </p:nvPicPr>
        <p:blipFill>
          <a:blip r:embed="rId1"/>
          <a:srcRect t="-22023" b="22023"/>
          <a:stretch>
            <a:fillRect/>
          </a:stretch>
        </p:blipFill>
        <p:spPr>
          <a:xfrm>
            <a:off x="0" y="0"/>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p15:clr>
            <a:srgbClr val="FBAE40"/>
          </p15:clr>
        </p15:guide>
        <p15:guide id="4" pos="3840">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 Id="rId3"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 Id="rId3" Type="http://schemas.openxmlformats.org/officeDocument/2006/relationships/image" Target="../media/image10.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13400302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警察类院校侦查学课程侦查的一般步骤教学课件\n## 1.侦查学课程概述及重要性\n### 1.1侦查学课程的基本内容\n### 1.2侦查学课程在警察类院校的地位\n### 1.3侦查学课程对警察职业发展的重要性\n## 2.侦查的一般步骤与方法\n### 2.1侦查步骤的基本原则\n### 2.2侦查的基本方法\n### 2.3侦查步骤的实践操作与案例分析\n## 3.侦查前的准备工作\n### 3.1侦查前准备工作的主要内容\n### 3.2侦查前准备工作的技巧与方法\n### 3.3侦查前准备工作的案例分析\n## 4.现场勘查与证据收集\n### 4.1现场勘查的基本原理与方法\n### 4.2现场勘查的技巧与注意事项\n### 4.3证据收集的技巧与方法\n## 5.侦查分析与线索追踪\n### 5.1侦查分析的基本原理与方法\n### 5.2线索追踪的技巧与策略\n### 5.3侦查分析与线索追踪的案例分析\n## 6.侦查中的询问与讯问\n### 6.1询问与讯问的基本原理与方法\n### 6.2询问与讯问的技巧与注意事项\n### 6.3询问与讯问的案例分析\n## 7.侦查终结与案件移送\n### 7.1侦查终结的基本条件与程序\n### 7.2案件移送的标准与要求\n### 7.3侦查终结与案件移送的案例分析\n## 8.侦查课程的实践教学\n### 8.1侦查课程实践教学的目的与意义\n### 8.2侦查课程实践教学的方法与手段\n### 8.3侦查课程实践教学的案例分析与实践成果\n&quot;,&quot;templateId&quot;:&quot;gmkecq1xcbgpbesf4w4jrcmz4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46865" y="1846430"/>
            <a:ext cx="11518900" cy="914400"/>
          </a:xfrm>
        </p:spPr>
        <p:txBody>
          <a:bodyPr vert="horz" wrap="square" lIns="91440" tIns="45720" rIns="91440" bIns="45720" anchor="t">
            <a:normAutofit/>
          </a:bodyPr>
          <a:lstStyle/>
          <a:p>
            <a:pPr>
              <a:buNone/>
            </a:pPr>
            <a:r>
              <a:rPr lang="zh-CN" sz="4000"/>
              <a:t>警察类院校侦查学课程侦查的一般步骤教学课件</a:t>
            </a:r>
            <a:endParaRPr/>
          </a:p>
        </p:txBody>
      </p:sp>
      <p:sp>
        <p:nvSpPr>
          <p:cNvPr id="3" name="文本占位符 3" descr="{&quot;isTemplate&quot;:false,&quot;type&quot;:&quot;content&quot;,&quot;canOmit&quot;:true,&quot;range&quot;:0}"/>
          <p:cNvSpPr>
            <a:spLocks noGrp="1"/>
          </p:cNvSpPr>
          <p:nvPr>
            <p:ph type="body" sz="quarter" idx="10"/>
          </p:nvPr>
        </p:nvSpPr>
        <p:spPr>
          <a:xfrm>
            <a:off x="2660648" y="1270290"/>
            <a:ext cx="6870700" cy="482600"/>
          </a:xfrm>
        </p:spPr>
        <p:txBody>
          <a:bodyPr/>
          <a:lstStyle/>
          <a:p>
            <a:r>
              <a:rPr lang="en-US"/>
              <a:t> </a:t>
            </a:r>
            <a:endParaRPr lang="zh-CN" b="1"/>
          </a:p>
        </p:txBody>
      </p:sp>
      <p:sp>
        <p:nvSpPr>
          <p:cNvPr id="4" name="文本占位符 20"/>
          <p:cNvSpPr txBox="1"/>
          <p:nvPr/>
        </p:nvSpPr>
        <p:spPr>
          <a:xfrm>
            <a:off x="571499" y="6171840"/>
            <a:ext cx="1844479"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effectLst/>
              </a:rPr>
              <a:t> </a:t>
            </a:r>
            <a:endParaRPr kumimoji="1" lang="en-US" altLang="zh-CN" spc="8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0" name="" descr="{&quot;isTemplate&quot;:true,&quot;type&quot;:2}"/>
        <p:cNvGrpSpPr/>
        <p:nvPr/>
      </p:nvGrpSpPr>
      <p:grpSpPr>
        <a:xfrm>
          <a:off x="0" y="0"/>
          <a:ext cx="0" cy="0"/>
        </a:xfrm>
      </p:grpSpPr>
      <p:sp>
        <p:nvSpPr>
          <p:cNvPr id="121"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01</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122"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侦查学课程概述及重要性</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6" name="" descr="{&quot;isTemplate&quot;:true,&quot;type&quot;:3}"/>
        <p:cNvGrpSpPr/>
        <p:nvPr/>
      </p:nvGrpSpPr>
      <p:grpSpPr>
        <a:xfrm>
          <a:off x="0" y="0"/>
          <a:ext cx="0" cy="0"/>
        </a:xfrm>
      </p:grpSpPr>
      <p:sp>
        <p:nvSpPr>
          <p:cNvPr id="187" name="AutoShape 2" descr="{&quot;isTemplate&quot;:true,&quot;type&quot;:&quot;image&quot;,&quot;canOmit&quot;:false,&quot;range&quot;:0}"/>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188" name="Group 473" descr="{&quot;isTemplate&quot;:true,&quot;type&quot;:&quot;list&quot;,&quot;alignment&quot;:&quot;left&quot;,&quot;alignmentVertical&quot;:&quot;top&quot;,&quot;canOmit&quot;:false,&quot;scalable&quot;:false,&quot;minItemsCount&quot;:-1}"/>
          <p:cNvGrpSpPr/>
          <p:nvPr/>
        </p:nvGrpSpPr>
        <p:grpSpPr>
          <a:xfrm>
            <a:off x="659808" y="1869081"/>
            <a:ext cx="6019800" cy="4574158"/>
            <a:chOff x="454962" y="1575832"/>
            <a:chExt cx="6019800" cy="4574158"/>
          </a:xfrm>
        </p:grpSpPr>
        <p:grpSp>
          <p:nvGrpSpPr>
            <p:cNvPr id="189" name="Group 474"/>
            <p:cNvGrpSpPr/>
            <p:nvPr/>
          </p:nvGrpSpPr>
          <p:grpSpPr>
            <a:xfrm>
              <a:off x="454962" y="1575832"/>
              <a:ext cx="5829300" cy="1489352"/>
              <a:chOff x="454963" y="1575832"/>
              <a:chExt cx="5829300" cy="1489352"/>
            </a:xfrm>
          </p:grpSpPr>
          <p:sp>
            <p:nvSpPr>
              <p:cNvPr id="190" name="TextBox 3" descr="{&quot;isTemplate&quot;:true,&quot;type&quot;:&quot;content&quot;,&quot;canOmit&quot;:false,&quot;range&quot;:0}"/>
              <p:cNvSpPr txBox="1"/>
              <p:nvPr/>
            </p:nvSpPr>
            <p:spPr>
              <a:xfrm>
                <a:off x="454963" y="2034175"/>
                <a:ext cx="5829300" cy="10310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侦查学的基本概念、原理和原则</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侦查学的历史发展和现代侦查学的发展趋势</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侦查学与相关学科的关系</a:t>
                </a:r>
                <a:endParaRPr/>
              </a:p>
            </p:txBody>
          </p:sp>
          <p:sp>
            <p:nvSpPr>
              <p:cNvPr id="191" name="TextBox 4" descr="{&quot;isTemplate&quot;:true,&quot;type&quot;:&quot;title&quot;,&quot;canOmit&quot;:false,&quot;range&quot;:0}"/>
              <p:cNvSpPr txBox="1"/>
              <p:nvPr/>
            </p:nvSpPr>
            <p:spPr>
              <a:xfrm>
                <a:off x="454963" y="157583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侦查学理论</a:t>
                </a:r>
                <a:endParaRPr/>
              </a:p>
            </p:txBody>
          </p:sp>
        </p:grpSp>
        <p:grpSp>
          <p:nvGrpSpPr>
            <p:cNvPr id="192" name="Group 477"/>
            <p:cNvGrpSpPr/>
            <p:nvPr/>
          </p:nvGrpSpPr>
          <p:grpSpPr>
            <a:xfrm>
              <a:off x="454962" y="3071702"/>
              <a:ext cx="5829300" cy="1489351"/>
              <a:chOff x="454963" y="3071702"/>
              <a:chExt cx="5829300" cy="1489351"/>
            </a:xfrm>
          </p:grpSpPr>
          <p:sp>
            <p:nvSpPr>
              <p:cNvPr id="193" name="TextBox 5" descr="{&quot;isTemplate&quot;:true,&quot;type&quot;:&quot;content&quot;,&quot;canOmit&quot;:false,&quot;range&quot;:0}"/>
              <p:cNvSpPr txBox="1"/>
              <p:nvPr/>
            </p:nvSpPr>
            <p:spPr>
              <a:xfrm>
                <a:off x="454963" y="3530045"/>
                <a:ext cx="58293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现场勘查技术</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证据收集与鉴定技术</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侦查分析与线索追踪技术</a:t>
                </a:r>
                <a:endParaRPr/>
              </a:p>
            </p:txBody>
          </p:sp>
          <p:sp>
            <p:nvSpPr>
              <p:cNvPr id="194" name="TextBox 6" descr="{&quot;isTemplate&quot;:true,&quot;type&quot;:&quot;title&quot;,&quot;canOmit&quot;:false,&quot;range&quot;:0}"/>
              <p:cNvSpPr txBox="1"/>
              <p:nvPr/>
            </p:nvSpPr>
            <p:spPr>
              <a:xfrm>
                <a:off x="454963" y="307170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侦查技术</a:t>
                </a:r>
                <a:endParaRPr/>
              </a:p>
            </p:txBody>
          </p:sp>
        </p:grpSp>
        <p:grpSp>
          <p:nvGrpSpPr>
            <p:cNvPr id="195" name="Group 480"/>
            <p:cNvGrpSpPr/>
            <p:nvPr/>
          </p:nvGrpSpPr>
          <p:grpSpPr>
            <a:xfrm>
              <a:off x="454962" y="4660638"/>
              <a:ext cx="6019800" cy="1489352"/>
              <a:chOff x="454963" y="4660638"/>
              <a:chExt cx="6019800" cy="1489352"/>
            </a:xfrm>
          </p:grpSpPr>
          <p:sp>
            <p:nvSpPr>
              <p:cNvPr id="196" name="TextBox 7" descr="{&quot;isTemplate&quot;:true,&quot;type&quot;:&quot;content&quot;,&quot;canOmit&quot;:false,&quot;range&quot;:0}"/>
              <p:cNvSpPr txBox="1"/>
              <p:nvPr/>
            </p:nvSpPr>
            <p:spPr>
              <a:xfrm>
                <a:off x="454963" y="5118982"/>
                <a:ext cx="60198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侦查前的准备工作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侦查过程中的询问与讯问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侦查终结与案件移送</a:t>
                </a:r>
                <a:endParaRPr/>
              </a:p>
            </p:txBody>
          </p:sp>
          <p:sp>
            <p:nvSpPr>
              <p:cNvPr id="197" name="TextBox 8" descr="{&quot;isTemplate&quot;:true,&quot;type&quot;:&quot;title&quot;,&quot;canOmit&quot;:false,&quot;range&quot;:0}"/>
              <p:cNvSpPr txBox="1"/>
              <p:nvPr/>
            </p:nvSpPr>
            <p:spPr>
              <a:xfrm>
                <a:off x="454963" y="4660638"/>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侦查实践</a:t>
                </a:r>
                <a:endParaRPr/>
              </a:p>
            </p:txBody>
          </p:sp>
        </p:grpSp>
      </p:grpSp>
      <p:pic>
        <p:nvPicPr>
          <p:cNvPr id="198" name="Picture 9" descr="{&quot;isTemplate&quot;:true,&quot;type&quot;:&quot;image&quot;,&quot;canOmit&quot;:false,&quot;range&quot;:0}"/>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199" name="椭圆 6"/>
          <p:cNvSpPr>
            <a:spLocks noChangeAspect="1"/>
          </p:cNvSpPr>
          <p:nvPr/>
        </p:nvSpPr>
        <p:spPr>
          <a:xfrm>
            <a:off x="8687905" y="1507725"/>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200" name="椭圆 7"/>
          <p:cNvSpPr>
            <a:spLocks noChangeAspect="1"/>
          </p:cNvSpPr>
          <p:nvPr/>
        </p:nvSpPr>
        <p:spPr>
          <a:xfrm>
            <a:off x="6939559" y="4654032"/>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201" name="椭圆 8"/>
          <p:cNvSpPr>
            <a:spLocks noChangeAspect="1"/>
          </p:cNvSpPr>
          <p:nvPr/>
        </p:nvSpPr>
        <p:spPr>
          <a:xfrm>
            <a:off x="10420189" y="4651332"/>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20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侦查学课程的基本内容</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3" name="" descr="{&quot;isTemplate&quot;:true,&quot;type&quot;:3}"/>
        <p:cNvGrpSpPr/>
        <p:nvPr/>
      </p:nvGrpSpPr>
      <p:grpSpPr>
        <a:xfrm>
          <a:off x="0" y="0"/>
          <a:ext cx="0" cy="0"/>
        </a:xfrm>
      </p:grpSpPr>
      <p:pic>
        <p:nvPicPr>
          <p:cNvPr id="204"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05"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06" name="Group 598"/>
            <p:cNvGrpSpPr/>
            <p:nvPr/>
          </p:nvGrpSpPr>
          <p:grpSpPr>
            <a:xfrm>
              <a:off x="763829" y="1414808"/>
              <a:ext cx="6972294" cy="2337649"/>
              <a:chOff x="763829" y="1414808"/>
              <a:chExt cx="6972294" cy="2337649"/>
            </a:xfrm>
          </p:grpSpPr>
          <p:sp>
            <p:nvSpPr>
              <p:cNvPr id="207"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侦查学是警察类院校的核心课程</a:t>
                </a:r>
                <a:endParaRPr/>
              </a:p>
            </p:txBody>
          </p:sp>
          <p:sp>
            <p:nvSpPr>
              <p:cNvPr id="208"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侦查学是警察职业的核心技能之一</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侦查学课程有助于培养警察的职业素养和执法能力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侦查学课程对提高警察队伍的整体素质具有重要意义</a:t>
                </a:r>
                <a:endParaRPr/>
              </a:p>
            </p:txBody>
          </p:sp>
          <p:sp>
            <p:nvSpPr>
              <p:cNvPr id="209"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0"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1"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2"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3" name="Group 591"/>
            <p:cNvGrpSpPr/>
            <p:nvPr/>
          </p:nvGrpSpPr>
          <p:grpSpPr>
            <a:xfrm>
              <a:off x="689593" y="3949139"/>
              <a:ext cx="7078256" cy="2128975"/>
              <a:chOff x="689593" y="3949139"/>
              <a:chExt cx="7078256" cy="2128975"/>
            </a:xfrm>
          </p:grpSpPr>
          <p:sp>
            <p:nvSpPr>
              <p:cNvPr id="214"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侦查学课程的实践性</a:t>
                </a:r>
                <a:endParaRPr/>
              </a:p>
            </p:txBody>
          </p:sp>
          <p:sp>
            <p:nvSpPr>
              <p:cNvPr id="215"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侦查学课程注重理论与实践相结合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侦查学课程的实践教学有助于提高学生的实际操作能力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侦查学课程的实践教学有助于培养学生的创新意识和解决问题的能力</a:t>
                </a:r>
                <a:endParaRPr/>
              </a:p>
            </p:txBody>
          </p:sp>
          <p:sp>
            <p:nvSpPr>
              <p:cNvPr id="216"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7"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8"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2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侦查学课程在警察类院校的地位</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1" name="" descr="{&quot;isTemplate&quot;:true,&quot;type&quot;:3}"/>
        <p:cNvGrpSpPr/>
        <p:nvPr/>
      </p:nvGrpSpPr>
      <p:grpSpPr>
        <a:xfrm>
          <a:off x="0" y="0"/>
          <a:ext cx="0" cy="0"/>
        </a:xfrm>
      </p:grpSpPr>
      <p:sp>
        <p:nvSpPr>
          <p:cNvPr id="22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侦查学课程对警察职业发展的重要性</a:t>
            </a:r>
            <a:endParaRPr lang="en-US" altLang="zh-CN" sz="2800" b="1">
              <a:latin typeface="+mj-ea"/>
              <a:ea typeface="+mj-ea"/>
            </a:endParaRPr>
          </a:p>
        </p:txBody>
      </p:sp>
      <p:grpSp>
        <p:nvGrpSpPr>
          <p:cNvPr id="223"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24" name=""/>
            <p:cNvGrpSpPr/>
            <p:nvPr/>
          </p:nvGrpSpPr>
          <p:grpSpPr>
            <a:xfrm>
              <a:off x="660399" y="2074672"/>
              <a:ext cx="5100082" cy="4536540"/>
              <a:chOff x="660399" y="2074672"/>
              <a:chExt cx="5100082" cy="4536540"/>
            </a:xfrm>
          </p:grpSpPr>
          <p:sp>
            <p:nvSpPr>
              <p:cNvPr id="22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侦查学课程有助于提高警察的职业素养</a:t>
                </a:r>
                <a:endParaRPr lang="en-US" altLang="zh-CN" sz="2000" b="1">
                  <a:latin typeface="Microsoft YaHei" panose="020b0503020204020204" pitchFamily="34" charset="-122"/>
                  <a:ea typeface="Microsoft YaHei" panose="020b0503020204020204" pitchFamily="34" charset="-122"/>
                </a:endParaRPr>
              </a:p>
            </p:txBody>
          </p:sp>
          <p:sp>
            <p:nvSpPr>
              <p:cNvPr id="22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侦查学课程有助于警察树立正确的执法观念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侦查学课程有助于警察培养良好的职业道德和职业操守</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侦查学课程有助于警察提高执法水平和执法效果</a:t>
                </a:r>
                <a:endParaRPr/>
              </a:p>
            </p:txBody>
          </p:sp>
          <p:pic>
            <p:nvPicPr>
              <p:cNvPr id="228"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29" name=""/>
            <p:cNvGrpSpPr/>
            <p:nvPr/>
          </p:nvGrpSpPr>
          <p:grpSpPr>
            <a:xfrm>
              <a:off x="6431519" y="2074672"/>
              <a:ext cx="5100082" cy="4536540"/>
              <a:chOff x="660399" y="2074672"/>
              <a:chExt cx="5100082" cy="4536540"/>
            </a:xfrm>
          </p:grpSpPr>
          <p:sp>
            <p:nvSpPr>
              <p:cNvPr id="23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侦查学课程有助于警察的职业发展</a:t>
                </a:r>
                <a:endParaRPr lang="en-US" altLang="zh-CN" sz="2000" b="1">
                  <a:latin typeface="Microsoft YaHei" panose="020b0503020204020204" pitchFamily="34" charset="-122"/>
                  <a:ea typeface="Microsoft YaHei" panose="020b0503020204020204" pitchFamily="34" charset="-122"/>
                </a:endParaRPr>
              </a:p>
            </p:txBody>
          </p:sp>
          <p:sp>
            <p:nvSpPr>
              <p:cNvPr id="23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侦查学课程有助于警察在职业生涯中取得更好的成绩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侦查学课程有助于警察提高职业竞争力和职业发展空间</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侦查学课程有助于警察实现个人价值和职业成就</a:t>
                </a:r>
                <a:endParaRPr/>
              </a:p>
            </p:txBody>
          </p:sp>
          <p:pic>
            <p:nvPicPr>
              <p:cNvPr id="233"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4" name="" descr="{&quot;isTemplate&quot;:true,&quot;type&quot;:2}"/>
        <p:cNvGrpSpPr/>
        <p:nvPr/>
      </p:nvGrpSpPr>
      <p:grpSpPr>
        <a:xfrm>
          <a:off x="0" y="0"/>
          <a:ext cx="0" cy="0"/>
        </a:xfrm>
      </p:grpSpPr>
      <p:sp>
        <p:nvSpPr>
          <p:cNvPr id="235"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02</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236"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侦查的一般步骤与方法</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7" name="" descr="{&quot;isTemplate&quot;:true,&quot;type&quot;:3}"/>
        <p:cNvGrpSpPr/>
        <p:nvPr/>
      </p:nvGrpSpPr>
      <p:grpSpPr>
        <a:xfrm>
          <a:off x="0" y="0"/>
          <a:ext cx="0" cy="0"/>
        </a:xfrm>
      </p:grpSpPr>
      <p:grpSp>
        <p:nvGrpSpPr>
          <p:cNvPr id="238"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39" name=""/>
            <p:cNvGrpSpPr/>
            <p:nvPr/>
          </p:nvGrpSpPr>
          <p:grpSpPr>
            <a:xfrm>
              <a:off x="4252327" y="1207692"/>
              <a:ext cx="8485777" cy="1440001"/>
              <a:chOff x="4252327" y="1207692"/>
              <a:chExt cx="8485777" cy="1440001"/>
            </a:xfrm>
          </p:grpSpPr>
          <p:sp>
            <p:nvSpPr>
              <p:cNvPr id="240"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1"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合法性原则</a:t>
                </a:r>
                <a:endParaRPr lang="en-US" altLang="zh-CN" sz="2000" b="1">
                  <a:latin typeface="Microsoft YaHei" panose="020b0503020204020204" pitchFamily="34" charset="-122"/>
                  <a:ea typeface="Microsoft YaHei" panose="020b0503020204020204" pitchFamily="34" charset="-122"/>
                </a:endParaRPr>
              </a:p>
            </p:txBody>
          </p:sp>
          <p:sp>
            <p:nvSpPr>
              <p:cNvPr id="242"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侦查活动必须依法进行，遵守法律法规的规定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侦查活动不得侵犯公民的合法权益</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侦查活动应当遵循法定程序，保障公正和效率</a:t>
                </a:r>
                <a:endParaRPr/>
              </a:p>
            </p:txBody>
          </p:sp>
          <p:pic>
            <p:nvPicPr>
              <p:cNvPr id="243"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244" name=""/>
            <p:cNvGrpSpPr/>
            <p:nvPr/>
          </p:nvGrpSpPr>
          <p:grpSpPr>
            <a:xfrm>
              <a:off x="4252325" y="2998393"/>
              <a:ext cx="8485779" cy="1440000"/>
              <a:chOff x="4252325" y="2998393"/>
              <a:chExt cx="8485779" cy="1440000"/>
            </a:xfrm>
          </p:grpSpPr>
          <p:sp>
            <p:nvSpPr>
              <p:cNvPr id="245"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6"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客观性原则</a:t>
                </a:r>
                <a:endParaRPr lang="en-US" altLang="zh-CN" sz="2000" b="1">
                  <a:latin typeface="Microsoft YaHei" panose="020b0503020204020204" pitchFamily="34" charset="-122"/>
                  <a:ea typeface="Microsoft YaHei" panose="020b0503020204020204" pitchFamily="34" charset="-122"/>
                </a:endParaRPr>
              </a:p>
            </p:txBody>
          </p:sp>
          <p:sp>
            <p:nvSpPr>
              <p:cNvPr id="247"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侦查活动应当以事实为依据，忠实于事实真相</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侦查活动应当排除主观臆断，保持客观公正</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侦查活动应当注重证据的收集和分析，确保侦查结果的准确性</a:t>
                </a:r>
                <a:endParaRPr/>
              </a:p>
            </p:txBody>
          </p:sp>
          <p:pic>
            <p:nvPicPr>
              <p:cNvPr id="248"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49" name=""/>
            <p:cNvGrpSpPr/>
            <p:nvPr/>
          </p:nvGrpSpPr>
          <p:grpSpPr>
            <a:xfrm>
              <a:off x="4252323" y="4789093"/>
              <a:ext cx="8485781" cy="1440002"/>
              <a:chOff x="4252323" y="4789093"/>
              <a:chExt cx="8485781" cy="1440002"/>
            </a:xfrm>
          </p:grpSpPr>
          <p:sp>
            <p:nvSpPr>
              <p:cNvPr id="250"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1"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及时性原则</a:t>
                </a:r>
                <a:endParaRPr lang="en-US" altLang="zh-CN" sz="2000" b="1">
                  <a:latin typeface="Microsoft YaHei" panose="020b0503020204020204" pitchFamily="34" charset="-122"/>
                  <a:ea typeface="Microsoft YaHei" panose="020b0503020204020204" pitchFamily="34" charset="-122"/>
                </a:endParaRPr>
              </a:p>
            </p:txBody>
          </p:sp>
          <p:sp>
            <p:nvSpPr>
              <p:cNvPr id="252"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侦查活动应当及时启动，迅速展开</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侦查活动应当抓住有利时机，提高侦查效率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侦查活动应当及时终结，避免拖延时日</a:t>
                </a:r>
                <a:endParaRPr/>
              </a:p>
            </p:txBody>
          </p:sp>
          <p:pic>
            <p:nvPicPr>
              <p:cNvPr id="253"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54"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侦查步骤的基本原则</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5" name="" descr="{&quot;isTemplate&quot;:true,&quot;type&quot;:3}"/>
        <p:cNvGrpSpPr/>
        <p:nvPr/>
      </p:nvGrpSpPr>
      <p:grpSpPr>
        <a:xfrm>
          <a:off x="0" y="0"/>
          <a:ext cx="0" cy="0"/>
        </a:xfrm>
      </p:grpSpPr>
      <p:sp>
        <p:nvSpPr>
          <p:cNvPr id="256"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侦查的基本方法</a:t>
            </a:r>
            <a:endParaRPr lang="en-US" altLang="zh-CN" sz="2800" b="1">
              <a:latin typeface="+mj-ea"/>
              <a:ea typeface="+mj-ea"/>
            </a:endParaRPr>
          </a:p>
        </p:txBody>
      </p:sp>
      <p:grpSp>
        <p:nvGrpSpPr>
          <p:cNvPr id="257" name="" descr="{&quot;isTemplate&quot;:true,&quot;type&quot;:&quot;list&quot;,&quot;alignment&quot;:&quot;left&quot;,&quot;alignmentVertical&quot;:&quot;top&quot;,&quot;canOmit&quot;:false,&quot;scalable&quot;:false,&quot;minItemsCount&quot;:-1}"/>
          <p:cNvGrpSpPr/>
          <p:nvPr/>
        </p:nvGrpSpPr>
        <p:grpSpPr>
          <a:xfrm>
            <a:off x="646709" y="2074672"/>
            <a:ext cx="10884892" cy="4063380"/>
            <a:chOff x="646709" y="2074672"/>
            <a:chExt cx="10884892" cy="4063380"/>
          </a:xfrm>
        </p:grpSpPr>
        <p:grpSp>
          <p:nvGrpSpPr>
            <p:cNvPr id="258" name=""/>
            <p:cNvGrpSpPr/>
            <p:nvPr/>
          </p:nvGrpSpPr>
          <p:grpSpPr>
            <a:xfrm>
              <a:off x="646709" y="2074672"/>
              <a:ext cx="3384000" cy="4063380"/>
              <a:chOff x="646710" y="2074672"/>
              <a:chExt cx="3384000" cy="4063380"/>
            </a:xfrm>
          </p:grpSpPr>
          <p:sp>
            <p:nvSpPr>
              <p:cNvPr id="259"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60"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观察法</a:t>
                </a:r>
                <a:endParaRPr lang="en-US" altLang="zh-CN" sz="2000" b="1">
                  <a:latin typeface="Microsoft YaHei" panose="020b0503020204020204" pitchFamily="34" charset="-122"/>
                  <a:ea typeface="Microsoft YaHei" panose="020b0503020204020204" pitchFamily="34" charset="-122"/>
                </a:endParaRPr>
              </a:p>
            </p:txBody>
          </p:sp>
          <p:sp>
            <p:nvSpPr>
              <p:cNvPr id="261"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通过对现场和犯罪嫌疑人的观察，收集犯罪线索和证据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观察法包括明察和暗访两种方式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观察法要求侦查人员具备敏锐的观察力和良好的心理素质</a:t>
                </a:r>
                <a:endParaRPr/>
              </a:p>
            </p:txBody>
          </p:sp>
          <p:pic>
            <p:nvPicPr>
              <p:cNvPr id="262" name="图片 11" descr="{&quot;isTemplate&quot;:true,&quot;type&quot;:&quot;image&quot;,&quot;canOmit&quot;:false}"/>
              <p:cNvPicPr>
                <a:picLocks noChangeAspect="1"/>
              </p:cNvPicPr>
              <p:nvPr/>
            </p:nvPicPr>
            <p:blipFill>
              <a:blip r:embed="rId2"/>
              <a:srcRect t="759" b="759"/>
              <a:stretch>
                <a:fillRect/>
              </a:stretch>
            </p:blipFill>
            <p:spPr>
              <a:xfrm>
                <a:off x="794414" y="2237798"/>
                <a:ext cx="3088592" cy="1710937"/>
              </a:xfrm>
              <a:prstGeom prst="rect">
                <a:avLst/>
              </a:prstGeom>
            </p:spPr>
          </p:pic>
        </p:grpSp>
        <p:grpSp>
          <p:nvGrpSpPr>
            <p:cNvPr id="263" name=""/>
            <p:cNvGrpSpPr/>
            <p:nvPr/>
          </p:nvGrpSpPr>
          <p:grpSpPr>
            <a:xfrm>
              <a:off x="4397155" y="2074672"/>
              <a:ext cx="3384000" cy="4063380"/>
              <a:chOff x="646710" y="2074672"/>
              <a:chExt cx="3384000" cy="4063380"/>
            </a:xfrm>
          </p:grpSpPr>
          <p:sp>
            <p:nvSpPr>
              <p:cNvPr id="264"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65"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询问法</a:t>
                </a:r>
                <a:endParaRPr lang="en-US" altLang="zh-CN" sz="2000" b="1">
                  <a:latin typeface="Microsoft YaHei" panose="020b0503020204020204" pitchFamily="34" charset="-122"/>
                  <a:ea typeface="Microsoft YaHei" panose="020b0503020204020204" pitchFamily="34" charset="-122"/>
                </a:endParaRPr>
              </a:p>
            </p:txBody>
          </p:sp>
          <p:sp>
            <p:nvSpPr>
              <p:cNvPr id="266"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通过对证人和其他有关人员的询问，了解犯罪情况和相关信息</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询问法要求侦查人员具备良好的沟通能力和询问技巧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询问法应当遵循法定程序，保障证人的合法权益</a:t>
                </a:r>
                <a:endParaRPr/>
              </a:p>
            </p:txBody>
          </p:sp>
          <p:pic>
            <p:nvPicPr>
              <p:cNvPr id="267" name="图片 11" descr="{&quot;isTemplate&quot;:true,&quot;type&quot;:&quot;image&quot;,&quot;canOmit&quot;:false}"/>
              <p:cNvPicPr>
                <a:picLocks noChangeAspect="1"/>
              </p:cNvPicPr>
              <p:nvPr/>
            </p:nvPicPr>
            <p:blipFill>
              <a:blip r:embed="rId2"/>
              <a:srcRect t="759" b="759"/>
              <a:stretch>
                <a:fillRect/>
              </a:stretch>
            </p:blipFill>
            <p:spPr>
              <a:xfrm>
                <a:off x="794414" y="2237798"/>
                <a:ext cx="3088592" cy="1710937"/>
              </a:xfrm>
              <a:prstGeom prst="rect">
                <a:avLst/>
              </a:prstGeom>
            </p:spPr>
          </p:pic>
        </p:grpSp>
        <p:grpSp>
          <p:nvGrpSpPr>
            <p:cNvPr id="268" name=""/>
            <p:cNvGrpSpPr/>
            <p:nvPr/>
          </p:nvGrpSpPr>
          <p:grpSpPr>
            <a:xfrm>
              <a:off x="8147601" y="2074672"/>
              <a:ext cx="3384000" cy="4063380"/>
              <a:chOff x="646710" y="2074672"/>
              <a:chExt cx="3384000" cy="4063380"/>
            </a:xfrm>
          </p:grpSpPr>
          <p:sp>
            <p:nvSpPr>
              <p:cNvPr id="269"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70"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侦查实验法</a:t>
                </a:r>
                <a:endParaRPr lang="en-US" altLang="zh-CN" sz="2000" b="1">
                  <a:latin typeface="Microsoft YaHei" panose="020b0503020204020204" pitchFamily="34" charset="-122"/>
                  <a:ea typeface="Microsoft YaHei" panose="020b0503020204020204" pitchFamily="34" charset="-122"/>
                </a:endParaRPr>
              </a:p>
            </p:txBody>
          </p:sp>
          <p:sp>
            <p:nvSpPr>
              <p:cNvPr id="271"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通过模拟犯罪现场和实验，验证犯罪嫌疑人和证据的真伪</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侦查实验法要求侦查人员具备一定的科学知识和技术能力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侦查实验法应当遵循法定程序，确保实验结果的有效性</a:t>
                </a:r>
                <a:endParaRPr/>
              </a:p>
            </p:txBody>
          </p:sp>
          <p:pic>
            <p:nvPicPr>
              <p:cNvPr id="272" name="图片 11" descr="{&quot;isTemplate&quot;:true,&quot;type&quot;:&quot;image&quot;,&quot;canOmit&quot;:false}"/>
              <p:cNvPicPr>
                <a:picLocks noChangeAspect="1"/>
              </p:cNvPicPr>
              <p:nvPr/>
            </p:nvPicPr>
            <p:blipFill>
              <a:blip r:embed="rId3"/>
              <a:srcRect t="759" b="759"/>
              <a:stretch>
                <a:fillRect/>
              </a:stretch>
            </p:blipFill>
            <p:spPr>
              <a:xfrm>
                <a:off x="794414" y="2237798"/>
                <a:ext cx="3088592" cy="1710937"/>
              </a:xfrm>
              <a:prstGeom prst="rect">
                <a:avLst/>
              </a:prstGeom>
            </p:spPr>
          </p:pic>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3" name="" descr="{&quot;isTemplate&quot;:true,&quot;type&quot;:3}"/>
        <p:cNvGrpSpPr/>
        <p:nvPr/>
      </p:nvGrpSpPr>
      <p:grpSpPr>
        <a:xfrm>
          <a:off x="0" y="0"/>
          <a:ext cx="0" cy="0"/>
        </a:xfrm>
      </p:grpSpPr>
      <p:pic>
        <p:nvPicPr>
          <p:cNvPr id="274"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75"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76" name="Group 598"/>
            <p:cNvGrpSpPr/>
            <p:nvPr/>
          </p:nvGrpSpPr>
          <p:grpSpPr>
            <a:xfrm>
              <a:off x="763829" y="1414808"/>
              <a:ext cx="6972294" cy="2337649"/>
              <a:chOff x="763829" y="1414808"/>
              <a:chExt cx="6972294" cy="2337649"/>
            </a:xfrm>
          </p:grpSpPr>
          <p:sp>
            <p:nvSpPr>
              <p:cNvPr id="277"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侦查步骤的实践操作</a:t>
                </a:r>
                <a:endParaRPr/>
              </a:p>
            </p:txBody>
          </p:sp>
          <p:sp>
            <p:nvSpPr>
              <p:cNvPr id="278"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侦查人员在实践中应当严格按照侦查步骤进行操作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侦查人员应当注重证据的收集和分析，确保侦查结果的准确性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侦查人员应当与其他侦查人员密切配合，共同完成侦查任务</a:t>
                </a:r>
                <a:endParaRPr/>
              </a:p>
            </p:txBody>
          </p:sp>
          <p:sp>
            <p:nvSpPr>
              <p:cNvPr id="279"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0"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1"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82"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83" name="Group 591"/>
            <p:cNvGrpSpPr/>
            <p:nvPr/>
          </p:nvGrpSpPr>
          <p:grpSpPr>
            <a:xfrm>
              <a:off x="689593" y="3949139"/>
              <a:ext cx="7078256" cy="2128975"/>
              <a:chOff x="689593" y="3949139"/>
              <a:chExt cx="7078256" cy="2128975"/>
            </a:xfrm>
          </p:grpSpPr>
          <p:sp>
            <p:nvSpPr>
              <p:cNvPr id="284"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案例分析</a:t>
                </a:r>
                <a:endParaRPr/>
              </a:p>
            </p:txBody>
          </p:sp>
          <p:sp>
            <p:nvSpPr>
              <p:cNvPr id="285"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通过对具体案例的分析，探讨侦查步骤的实践操作和侦查方法的应用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案例分析可以帮助侦查人员总结经验教训，提高侦查能力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案例分析应当结合法律法规和侦查实践，确保分析结果的合理性</a:t>
                </a:r>
                <a:endParaRPr/>
              </a:p>
            </p:txBody>
          </p:sp>
          <p:sp>
            <p:nvSpPr>
              <p:cNvPr id="286"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7"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8"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8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9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侦查步骤的实践操作与案例分析</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03</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8"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侦查前的准备工作</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grpSp>
        <p:nvGrpSpPr>
          <p:cNvPr id="10"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11" name="Group 9"/>
            <p:cNvGrpSpPr/>
            <p:nvPr/>
          </p:nvGrpSpPr>
          <p:grpSpPr>
            <a:xfrm>
              <a:off x="5982796" y="1521950"/>
              <a:ext cx="5687135" cy="1523479"/>
              <a:chOff x="5982796" y="1521950"/>
              <a:chExt cx="5687135" cy="1523479"/>
            </a:xfrm>
          </p:grpSpPr>
          <p:sp>
            <p:nvSpPr>
              <p:cNvPr id="12"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明确侦查目标</a:t>
                </a:r>
                <a:endParaRPr/>
              </a:p>
            </p:txBody>
          </p:sp>
          <p:sp>
            <p:nvSpPr>
              <p:cNvPr id="13"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根据案件线索和初步调查，确定侦查的方向和重点</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制定侦查计划，明确侦查目标和侦查步骤</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对侦查目标进行风险评估，预测侦查过程中可能遇到的问题和挑战</a:t>
                </a:r>
                <a:endParaRPr/>
              </a:p>
            </p:txBody>
          </p:sp>
        </p:grpSp>
        <p:grpSp>
          <p:nvGrpSpPr>
            <p:cNvPr id="14" name="Group 2"/>
            <p:cNvGrpSpPr/>
            <p:nvPr/>
          </p:nvGrpSpPr>
          <p:grpSpPr>
            <a:xfrm>
              <a:off x="5982796" y="3170591"/>
              <a:ext cx="5783287" cy="1523479"/>
              <a:chOff x="5982796" y="3170591"/>
              <a:chExt cx="5783287" cy="1523479"/>
            </a:xfrm>
          </p:grpSpPr>
          <p:sp>
            <p:nvSpPr>
              <p:cNvPr id="15"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收集情报信息</a:t>
                </a:r>
                <a:endParaRPr/>
              </a:p>
            </p:txBody>
          </p:sp>
          <p:sp>
            <p:nvSpPr>
              <p:cNvPr id="16"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通过调查、走访、网络搜索等方式，收集与案件相关的情报信息</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对收集到的情报信息进行分析、整理和评估，筛选出有价值的线索</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建立情报信息数据库，为侦查工作提供有力的信息支持</a:t>
                </a:r>
                <a:endParaRPr/>
              </a:p>
            </p:txBody>
          </p:sp>
        </p:grpSp>
        <p:grpSp>
          <p:nvGrpSpPr>
            <p:cNvPr id="17" name="Group 5"/>
            <p:cNvGrpSpPr/>
            <p:nvPr/>
          </p:nvGrpSpPr>
          <p:grpSpPr>
            <a:xfrm>
              <a:off x="5982796" y="4823246"/>
              <a:ext cx="5783287" cy="1523479"/>
              <a:chOff x="5982796" y="4823246"/>
              <a:chExt cx="5783287" cy="1523479"/>
            </a:xfrm>
          </p:grpSpPr>
          <p:sp>
            <p:nvSpPr>
              <p:cNvPr id="18"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制定侦查方案</a:t>
                </a:r>
                <a:endParaRPr/>
              </a:p>
            </p:txBody>
          </p:sp>
          <p:sp>
            <p:nvSpPr>
              <p:cNvPr id="19"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根据侦查目标和情报信息，制定具体的侦查方案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侦查方案应当包括侦查步骤、侦查方法、人员分工等内容</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对侦查方案进行风险评估，确保侦查活动的顺利进行</a:t>
                </a:r>
                <a:endParaRPr/>
              </a:p>
            </p:txBody>
          </p:sp>
        </p:grpSp>
      </p:grpSp>
      <p:pic>
        <p:nvPicPr>
          <p:cNvPr id="20"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1"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侦查前准备工作的主要内容</a:t>
            </a:r>
            <a:endParaRPr lang="en-US" altLang="zh-CN" sz="2800" b="1">
              <a:latin typeface="+mj-ea"/>
              <a:ea typeface="+mj-ea"/>
            </a:endParaRPr>
          </a:p>
        </p:txBody>
      </p:sp>
      <p:sp>
        <p:nvSpPr>
          <p:cNvPr id="22"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23"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24"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 name="" descr="{&quot;isTemplate&quot;:true,&quot;type&quot;:3}"/>
        <p:cNvGrpSpPr/>
        <p:nvPr/>
      </p:nvGrpSpPr>
      <p:grpSpPr>
        <a:xfrm>
          <a:off x="0" y="0"/>
          <a:ext cx="0" cy="0"/>
        </a:xfrm>
      </p:grpSpPr>
      <p:pic>
        <p:nvPicPr>
          <p:cNvPr id="2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8" name="Group 598"/>
            <p:cNvGrpSpPr/>
            <p:nvPr/>
          </p:nvGrpSpPr>
          <p:grpSpPr>
            <a:xfrm>
              <a:off x="763829" y="1414808"/>
              <a:ext cx="6972294" cy="2337649"/>
              <a:chOff x="763829" y="1414808"/>
              <a:chExt cx="6972294" cy="2337649"/>
            </a:xfrm>
          </p:grpSpPr>
          <p:sp>
            <p:nvSpPr>
              <p:cNvPr id="2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情报信息的收集与分析</a:t>
                </a:r>
                <a:endParaRPr/>
              </a:p>
            </p:txBody>
          </p:sp>
          <p:sp>
            <p:nvSpPr>
              <p:cNvPr id="3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侦查人员应当具备一定的情报信息收集和分析能力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侦查人员应当善于运用现代信息技术，提高情报信息收集的效率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侦查人员应当对情报信息进行定期评估和更新，确保情报信息的准确性和时效性</a:t>
                </a:r>
                <a:endParaRPr/>
              </a:p>
            </p:txBody>
          </p:sp>
          <p:sp>
            <p:nvSpPr>
              <p:cNvPr id="3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5" name="Group 591"/>
            <p:cNvGrpSpPr/>
            <p:nvPr/>
          </p:nvGrpSpPr>
          <p:grpSpPr>
            <a:xfrm>
              <a:off x="689593" y="3949139"/>
              <a:ext cx="7078256" cy="2128975"/>
              <a:chOff x="689593" y="3949139"/>
              <a:chExt cx="7078256" cy="2128975"/>
            </a:xfrm>
          </p:grpSpPr>
          <p:sp>
            <p:nvSpPr>
              <p:cNvPr id="3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侦查方案的制定与调整</a:t>
                </a:r>
                <a:endParaRPr/>
              </a:p>
            </p:txBody>
          </p:sp>
          <p:sp>
            <p:nvSpPr>
              <p:cNvPr id="3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侦查人员应当具备一定的侦查方案制定和调整能力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侦查人员应当根据案件性质和实际情况，制定切实可行的侦查方案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侦查人员在侦查过程中应当根据新情况、新问题，及时调整侦查方案</a:t>
                </a:r>
                <a:endParaRPr/>
              </a:p>
            </p:txBody>
          </p:sp>
          <p:sp>
            <p:nvSpPr>
              <p:cNvPr id="3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4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侦查前准备工作的技巧与方法</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https://d.book118.com/728134003026006040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darkgold">
      <a:dk1>
        <a:srgbClr val="FEFFFF"/>
      </a:dk1>
      <a:lt1>
        <a:srgbClr val="000000"/>
      </a:lt1>
      <a:dk2>
        <a:srgbClr val="FDF5E1"/>
      </a:dk2>
      <a:lt2>
        <a:srgbClr val="160908"/>
      </a:lt2>
      <a:accent1>
        <a:srgbClr val="FEB74E"/>
      </a:accent1>
      <a:accent2>
        <a:srgbClr val="FB7F3D"/>
      </a:accent2>
      <a:accent3>
        <a:srgbClr val="E15C3D"/>
      </a:accent3>
      <a:accent4>
        <a:srgbClr val="9F463B"/>
      </a:accent4>
      <a:accent5>
        <a:srgbClr val="515865"/>
      </a:accent5>
      <a:accent6>
        <a:srgbClr val="333A46"/>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13</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13</vt:i4>
      </vt:variant>
    </vt:vector>
  </HeadingPairs>
  <TitlesOfParts>
    <vt:vector baseType="lpstr" size="22">
      <vt:lpstr>Arial</vt:lpstr>
      <vt:lpstr>Calibri</vt:lpstr>
      <vt:lpstr>Arial Black</vt:lpstr>
      <vt:lpstr>微软雅黑</vt:lpstr>
      <vt:lpstr>黑体</vt:lpstr>
      <vt:lpstr>Microsoft YaHei</vt:lpstr>
      <vt:lpstr>Microsoft YaHei Light</vt:lpstr>
      <vt:lpstr>Microsoft Yahei</vt:lpstr>
      <vt:lpstr>Office Theme</vt:lpstr>
      <vt:lpstr>警察类院校侦查学课程侦查的一般步骤教学课件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2024-09-18T10:28:05.314</cp:lastPrinted>
  <dcterms:created xsi:type="dcterms:W3CDTF">2024-09-18T02:28:05Z</dcterms:created>
  <dcterms:modified xsi:type="dcterms:W3CDTF">2024-09-18T02:28:07Z</dcterms:modified>
</cp:coreProperties>
</file>