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B50D119-2997-4456-A0AF-E7492B8BE7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86BCEF-0A96-4A21-B041-1B88A270A3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FE9625-3ACA-4A21-BEE6-69DB22F619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1D18A2-0652-4DA6-A7A5-6AF21D239D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A2A687D-C6AB-4BCF-BC9F-E60AE457CBD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8D0BF2-213E-4D31-8BAE-AEBE9D67ECB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8452894-3688-45D9-BBBB-990B34E48D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3266A7-8A97-4B58-8F4C-A849BF9030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514BB7-9455-46B3-AEF5-1609F4FC96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1A3F42-E6D2-4622-B412-B833BA73A3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20C20C6-7D7F-46F9-8C11-C8BC8818AC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 Id="rId4"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5.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28134072074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3" name="TextBox 3"/>
          <p:cNvSpPr txBox="1"/>
          <p:nvPr/>
        </p:nvSpPr>
        <p:spPr>
          <a:xfrm>
            <a:off x="6853792"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CATALOG</a:t>
            </a:r>
          </a:p>
        </p:txBody>
      </p:sp>
      <p:sp>
        <p:nvSpPr>
          <p:cNvPr id="4" name="TextBox 4"/>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DATE</a:t>
            </a:r>
          </a:p>
        </p:txBody>
      </p:sp>
      <p:sp>
        <p:nvSpPr>
          <p:cNvPr id="5" name="TextBox 5"/>
          <p:cNvSpPr txBox="1"/>
          <p:nvPr/>
        </p:nvSpPr>
        <p:spPr>
          <a:xfrm>
            <a:off x="930017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ANALYSIS</a:t>
            </a:r>
          </a:p>
        </p:txBody>
      </p:sp>
      <p:sp>
        <p:nvSpPr>
          <p:cNvPr id="6" name="TextBox 6"/>
          <p:cNvSpPr txBox="1"/>
          <p:nvPr/>
        </p:nvSpPr>
        <p:spPr>
          <a:xfrm>
            <a:off x="10732903" y="542407"/>
            <a:ext cx="1459097" cy="392307"/>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SUMMARY</a:t>
            </a:r>
          </a:p>
        </p:txBody>
      </p:sp>
      <p:sp>
        <p:nvSpPr>
          <p:cNvPr id="7" name="TextBox 7"/>
          <p:cNvSpPr txBox="1"/>
          <p:nvPr/>
        </p:nvSpPr>
        <p:spPr>
          <a:xfrm rot="-5400000">
            <a:off x="-882015" y="2957769"/>
            <a:ext cx="341606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rgbClr val="FFFFFF">
                    <a:alpha val="31000"/>
                  </a:srgbClr>
                </a:solidFill>
                <a:latin typeface="Microsoft Yahei"/>
                <a:ea typeface="Microsoft Yahei"/>
                <a:cs typeface="Microsoft Yahei"/>
              </a:rPr>
              <a:t>RESUME</a:t>
            </a:r>
          </a:p>
        </p:txBody>
      </p:sp>
      <p:sp>
        <p:nvSpPr>
          <p:cNvPr id="8" name="TextBox 8"/>
          <p:cNvSpPr txBox="1"/>
          <p:nvPr/>
        </p:nvSpPr>
        <p:spPr>
          <a:xfrm>
            <a:off x="4459207" y="2071532"/>
            <a:ext cx="5905500"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3">
                    <a:lumMod val="50000"/>
                    <a:alpha val="100000"/>
                  </a:schemeClr>
                </a:solidFill>
                <a:latin typeface="Microsoft Yahei"/>
                <a:ea typeface="Microsoft Yahei"/>
                <a:cs typeface="Microsoft Yahei"/>
              </a:rPr>
              <a:t>法律行业的基本知识培训课件</a:t>
            </a:r>
          </a:p>
        </p:txBody>
      </p:sp>
      <p:sp>
        <p:nvSpPr>
          <p:cNvPr id="9" name="TextBox 9"/>
          <p:cNvSpPr txBox="1"/>
          <p:nvPr/>
        </p:nvSpPr>
        <p:spPr>
          <a:xfrm>
            <a:off x="4575687" y="4281643"/>
            <a:ext cx="22383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汇报人：XX</a:t>
            </a:r>
          </a:p>
        </p:txBody>
      </p:sp>
      <p:sp>
        <p:nvSpPr>
          <p:cNvPr id="10" name="TextBox 10"/>
          <p:cNvSpPr txBox="1"/>
          <p:nvPr/>
        </p:nvSpPr>
        <p:spPr>
          <a:xfrm>
            <a:off x="7177067" y="4281643"/>
            <a:ext cx="20193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3">
                    <a:lumMod val="50000"/>
                    <a:alpha val="100000"/>
                  </a:schemeClr>
                </a:solidFill>
                <a:latin typeface="Microsoft Yahei"/>
                <a:ea typeface="Microsoft Yahei"/>
                <a:cs typeface="Microsoft Yahei"/>
              </a:rPr>
              <a:t>2024-01-28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4520"/>
            <a:ext cx="12192000" cy="6848960"/>
          </a:xfrm>
          <a:prstGeom prst="rect">
            <a:avLst/>
          </a:prstGeom>
        </p:spPr>
      </p:pic>
      <p:sp>
        <p:nvSpPr>
          <p:cNvPr id="3" name="TextBox 3"/>
          <p:cNvSpPr txBox="1"/>
          <p:nvPr/>
        </p:nvSpPr>
        <p:spPr>
          <a:xfrm>
            <a:off x="439506" y="296929"/>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3">
                    <a:lumMod val="50000"/>
                    <a:alpha val="100000"/>
                  </a:schemeClr>
                </a:solidFill>
                <a:latin typeface="Microsoft Yahei"/>
                <a:ea typeface="Microsoft Yahei"/>
                <a:cs typeface="Microsoft Yahei"/>
              </a:rPr>
              <a:t>目录</a:t>
            </a:r>
          </a:p>
        </p:txBody>
      </p:sp>
      <p:sp>
        <p:nvSpPr>
          <p:cNvPr id="4" name="TextBox 4"/>
          <p:cNvSpPr txBox="1"/>
          <p:nvPr/>
        </p:nvSpPr>
        <p:spPr>
          <a:xfrm>
            <a:off x="376641" y="1276914"/>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lumMod val="50000"/>
                    <a:alpha val="100000"/>
                  </a:schemeClr>
                </a:solidFill>
                <a:latin typeface="Microsoft Yahei"/>
                <a:ea typeface="Microsoft Yahei"/>
                <a:cs typeface="Microsoft Yahei"/>
              </a:rPr>
              <a:t>CONTENTS</a:t>
            </a:r>
          </a:p>
        </p:txBody>
      </p:sp>
      <p:sp>
        <p:nvSpPr>
          <p:cNvPr id="5" name="TextBox 5"/>
          <p:cNvSpPr txBox="1"/>
          <p:nvPr/>
        </p:nvSpPr>
        <p:spPr>
          <a:xfrm>
            <a:off x="10801415" y="834288"/>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1350" b="1">
                <a:solidFill>
                  <a:srgbClr val="FFFFFF">
                    <a:alpha val="100000"/>
                  </a:srgbClr>
                </a:solidFill>
                <a:latin typeface="Microsoft Yahei"/>
                <a:ea typeface="Microsoft Yahei"/>
                <a:cs typeface="Microsoft Yahei"/>
              </a:rPr>
              <a:t>REPORT</a:t>
            </a:r>
          </a:p>
        </p:txBody>
      </p:sp>
      <p:sp>
        <p:nvSpPr>
          <p:cNvPr id="6" name="TextBox 6"/>
          <p:cNvSpPr txBox="1"/>
          <p:nvPr/>
        </p:nvSpPr>
        <p:spPr>
          <a:xfrm>
            <a:off x="1220555" y="1806496"/>
            <a:ext cx="5326684" cy="475457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法律行业概述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法律专业知识</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法律实务技能</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法律职业道德与规范</a:t>
            </a:r>
          </a:p>
          <a:p>
            <a:pPr marL="203200" lvl="0" indent="-203200">
              <a:lnSpc>
                <a:spcPct val="140000"/>
              </a:lnSpc>
              <a:spcBef>
                <a:spcPts val="375"/>
              </a:spcBef>
              <a:buFont typeface="Arial"/>
              <a:buChar char="•"/>
            </a:pPr>
            <a:r>
              <a:rPr lang="en-US" sz="2400">
                <a:solidFill>
                  <a:schemeClr val="accent3">
                    <a:lumMod val="50000"/>
                    <a:alpha val="100000"/>
                  </a:schemeClr>
                </a:solidFill>
                <a:latin typeface="Microsoft Yahei"/>
                <a:ea typeface="Microsoft Yahei"/>
                <a:cs typeface="Microsoft Yahei"/>
              </a:rPr>
              <a:t>法律行业前沿动态</a:t>
            </a:r>
          </a:p>
        </p:txBody>
      </p:sp>
      <p:pic>
        <p:nvPicPr>
          <p:cNvPr id="7" name="Picture 7"/>
          <p:cNvPicPr>
            <a:picLocks noChangeAspect="1"/>
          </p:cNvPicPr>
          <p:nvPr/>
        </p:nvPicPr>
        <p:blipFill>
          <a:blip r:embed="rId3"/>
          <a:stretch>
            <a:fillRect/>
          </a:stretch>
        </p:blipFill>
        <p:spPr>
          <a:xfrm>
            <a:off x="7323441" y="1251402"/>
            <a:ext cx="3253071" cy="4621451"/>
          </a:xfrm>
          <a:prstGeom prst="rect">
            <a:avLst/>
          </a:prstGeom>
        </p:spPr>
      </p:pic>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01</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法律行业概述</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AutoShape 9"/>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1797656" y="3303419"/>
            <a:ext cx="931450" cy="924116"/>
            <a:chOff x="1797656" y="3303419"/>
            <a:chExt cx="931450" cy="924116"/>
          </a:xfrm>
        </p:grpSpPr>
        <p:sp>
          <p:nvSpPr>
            <p:cNvPr id="11" name="Freeform 11"/>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法律行业的定义与特点</a:t>
              </a:r>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定义</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法律行业是指从事法律服务、法律教育和法律研究等活动的专业领域，包括律师、法官、检察官、法律顾问、公证员等职业。</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专业性强</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法律行业需要具备专业的法律知识和技能，从业人员需要经过系统的法律教育和培训。</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规范性强</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法律行业需要严格遵守法律法规和行业规范，确保法律服务的质量和公正性。</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服务性强</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法律行业的从业人员需要为客户提供优质的法律服务，维护客户的合法权益。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古代社会的法律制度相对简单，法律服务主要由官府提供，民间法律服务较少。</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古代法律行业</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近代法律行业</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现代法律行业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458" r="15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随着近代社会的发展和法治观念的普及，法律行业逐渐兴起并发展壮大，出现了律师、法官等职业。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现代社会法律制度日益完善，法律服务需求不断增加，法律行业呈现出多元化、专业化的发展趋势。</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法律行业的历史与发展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25690" r="25690"/>
          <a:stretch>
            <a:fillRect/>
          </a:stretch>
        </p:blipFill>
        <p:spPr>
          <a:xfrm>
            <a:off x="8437172" y="1327341"/>
            <a:ext cx="3341640"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随着法治建设的深入推进和市场经济的发展，律师职业前景广阔，未来将更加注重专业化和团队化。</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律师</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作为司法机关的重要组成部分，法官、检察官职业具有稳定性和权威性，未来将更加注重司法公正和效率。</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法官、检察官</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企业法律顾问需求不断增加，未来将更加注重企业合规和风险管理。</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法律顾问</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公证制度在社会生活中发挥着重要作用，公证员职业前景稳定，未来将更加注重服务质量和公信力。</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公证员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法律行业的职业前景</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02</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法律专业知识</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625" r="14625"/>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法律体系是由一国现行法律规范构成的不同法律部门组成的有机整体。它包括宪法、法律、行政法规、地方性法规等多个层次。</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法律体系的概念和构成</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法律制度是指一国通过法律调整各种社会关系的制度总和。它包括民事法律制度、刑事法律制度、行政法律制度等。</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法律制度的概念和种类</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法律体系是法律制度的基础，法律制度是法律体系的体现。二者相互依存，共同构成一国的法制体系。</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法律体系与法律制度的关系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法律体系与法律制度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法律原则的概念和种类</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法律原则是指体现法律的基本精神和价值取向，对法律制定和实施具有指导意义的原则。它包括平等原则、自愿原则、公平原则、诚信原则等。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法律规则的概念和种类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法律规则是指具体规定人们权利和义务以及相应法律后果的行为准则。它包括命令性规则、禁止性规则和授权性规则等。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法律原则与法律规则的关系</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法律原则是法律规则的指导思想，对法律规则具有统领作用；法律规则是法律原则的具体化，体现法律原则的要求。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法律原则与法律规则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法律权利的概念和种类</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法律权利是指法律赋予人们享有的某种权益，表现为权利人可以自主决定作出某种行为或要求他人作出或不作出某种行为。它包括人身权利、财产权利、政治权利等。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21875" r="218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法律义务的概念和种类</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法律义务是指法律规定的、人们必须履行的责任，表现为义务人必须根据权利人的要求作出或不作出某种行为。它包括法定义务、约定义务等。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法律权利与义务的关系</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法律权利和法律义务是相互依存的，没有无权利的义务，也没有无义务的权利。二者在总量上是相等的，即权利和义务的一致性。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法律权利与义务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法律解释的概念和种类</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法律解释是指对法律规定的内容和含义进行说明和阐述的活动。它包括文义解释、历史解释、体系解释、目的解释等多种方法。</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法律推理的概念和种类</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法律推理是指根据法律规定和案件事实，运用逻辑推理的方法得出案件处理结论的过程。它包括演绎推理、归纳推理、类比推理等多种方法。</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法律解释与法律推理的关系</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法律解释是法律推理的前提和基础，为法律推理提供法律依据；法律推理是法律解释的延伸和应用，通过逻辑推理使法律规定得以具体适用。</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法律解释与法律推理</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60000"/>
          </a:blip>
          <a:stretch>
            <a:fillRect/>
          </a:stretch>
        </p:blipFill>
        <p:spPr>
          <a:xfrm>
            <a:off x="7300951" y="0"/>
            <a:ext cx="4891049" cy="6948433"/>
          </a:xfrm>
          <a:prstGeom prst="rect">
            <a:avLst/>
          </a:prstGeom>
        </p:spPr>
      </p:pic>
      <p:sp>
        <p:nvSpPr>
          <p:cNvPr id="3" name="AutoShape 3"/>
          <p:cNvSpPr/>
          <p:nvPr/>
        </p:nvSpPr>
        <p:spPr>
          <a:xfrm>
            <a:off x="960448" y="1329916"/>
            <a:ext cx="7309353" cy="4408102"/>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66530" y="2211515"/>
            <a:ext cx="3038473" cy="140970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3">
                    <a:lumMod val="50000"/>
                    <a:alpha val="100000"/>
                  </a:schemeClr>
                </a:solidFill>
                <a:latin typeface="PingFang SC"/>
                <a:ea typeface="PingFang SC"/>
                <a:cs typeface="PingFang SC"/>
              </a:rPr>
              <a:t>03</a:t>
            </a:r>
          </a:p>
        </p:txBody>
      </p:sp>
      <p:sp>
        <p:nvSpPr>
          <p:cNvPr id="5" name="TextBox 5"/>
          <p:cNvSpPr txBox="1"/>
          <p:nvPr/>
        </p:nvSpPr>
        <p:spPr>
          <a:xfrm>
            <a:off x="1091439" y="3383471"/>
            <a:ext cx="657256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3">
                    <a:lumMod val="50000"/>
                    <a:alpha val="100000"/>
                  </a:schemeClr>
                </a:solidFill>
                <a:latin typeface="Microsoft Yahei"/>
                <a:ea typeface="Microsoft Yahei"/>
                <a:cs typeface="Microsoft Yahei"/>
              </a:rPr>
              <a:t>法律实务技能</a:t>
            </a:r>
          </a:p>
        </p:txBody>
      </p:sp>
      <p:sp>
        <p:nvSpPr>
          <p:cNvPr id="6" name="TextBox 6"/>
          <p:cNvSpPr txBox="1"/>
          <p:nvPr/>
        </p:nvSpPr>
        <p:spPr>
          <a:xfrm>
            <a:off x="433380" y="614674"/>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3">
                    <a:lumMod val="50000"/>
                    <a:alpha val="100000"/>
                  </a:schemeClr>
                </a:solidFill>
                <a:latin typeface="Microsoft Yahei"/>
                <a:ea typeface="Microsoft Yahei"/>
                <a:cs typeface="Microsoft Yahei"/>
              </a:rPr>
              <a:t>REPORT</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法律文书写作</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法律文书种类与格式</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掌握起诉状、答辩状、上诉状、申诉状等常见法律文书的写作规范和技巧。</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法律文书语言与表达</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运用准确、简练、明确的语言，阐述事实、理由和法律依据。</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法律文书逻辑与结构</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合理安排文书的逻辑关系和结构层次，使内容条理清晰、易于理解。</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https://d.book118.com/728134072074006035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4F4"/>
      </a:lt1>
      <a:dk2>
        <a:srgbClr val="040226"/>
      </a:dk2>
      <a:lt2>
        <a:srgbClr val="FFFFFF"/>
      </a:lt2>
      <a:accent1>
        <a:srgbClr val="312C7F"/>
      </a:accent1>
      <a:accent2>
        <a:srgbClr val="5C55C6"/>
      </a:accent2>
      <a:accent3>
        <a:srgbClr val="5577C6"/>
      </a:accent3>
      <a:accent4>
        <a:srgbClr val="605E9D"/>
      </a:accent4>
      <a:accent5>
        <a:srgbClr val="738ECA"/>
      </a:accent5>
      <a:accent6>
        <a:srgbClr val="658BE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2024-09-14T10:20:06.219</cp:lastPrinted>
  <dcterms:created xsi:type="dcterms:W3CDTF">2024-09-14T02:20:06Z</dcterms:created>
  <dcterms:modified xsi:type="dcterms:W3CDTF">2024-09-14T02:20:08Z</dcterms:modified>
</cp:coreProperties>
</file>