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7" r:id="rId39"/>
    <p:sldId id="370" r:id="rId40"/>
    <p:sldId id="373" r:id="rId41"/>
    <p:sldId id="376" r:id="rId42"/>
    <p:sldId id="379" r:id="rId43"/>
    <p:sldId id="382" r:id="rId44"/>
    <p:sldId id="384" r:id="rId45"/>
  </p:sldIdLst>
  <p:sldSz cx="9144000" cy="5715000"/>
  <p:notesSz cx="6858000" cy="9144000"/>
  <p:custDataLst>
    <p:tags r:id="rId4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slide" Target="slides/slide42.xml" /><Relationship Id="rId45" Type="http://schemas.openxmlformats.org/officeDocument/2006/relationships/slide" Target="slides/slide43.xml" /><Relationship Id="rId46" Type="http://schemas.openxmlformats.org/officeDocument/2006/relationships/tags" Target="tags/tag1.xml" /><Relationship Id="rId47" Type="http://schemas.openxmlformats.org/officeDocument/2006/relationships/presProps" Target="presProps.xml" /><Relationship Id="rId48" Type="http://schemas.openxmlformats.org/officeDocument/2006/relationships/viewProps" Target="viewProps.xml" /><Relationship Id="rId49" Type="http://schemas.openxmlformats.org/officeDocument/2006/relationships/theme" Target="theme/theme1.xml" /><Relationship Id="rId5" Type="http://schemas.openxmlformats.org/officeDocument/2006/relationships/slide" Target="slides/slide3.xml" /><Relationship Id="rId50" Type="http://schemas.openxmlformats.org/officeDocument/2006/relationships/tableStyles" Target="tableStyles.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90B257-F753-4218-B14E-782537FDB5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E3F44D-6910-4367-8F0E-B12521F9E2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5C1DD7-81C4-4E6E-8C8D-83DD845A8C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0FA628-B949-4EEC-AD01-556B2C009C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36696A-48FC-4204-96B8-7AF91015C78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3DED15-A7C2-46CF-BC81-392CA29851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04B06B-4E76-4CA1-94C2-1AF3865337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7D95B7-D582-4D49-AEF6-37C64FEACE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2C65C4-0D8A-4AB8-9A07-1D4D409718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978197-A9DB-4373-BC2F-C652C7CBF6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255874-22E1-4B6B-9639-34CDD447B5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xfrm>
      </p:grpSpPr>
      <p:sp>
        <p:nvSpPr>
          <p:cNvPr id="16" name="bg object 16"/>
          <p:cNvSpPr/>
          <p:nvPr/>
        </p:nvSpPr>
        <p:spPr>
          <a:xfrm>
            <a:off x="0" y="714375"/>
            <a:ext cx="9144000" cy="71755"/>
          </a:xfrm>
          <a:custGeom>
            <a:rect l="l" t="t" r="r" b="b"/>
            <a:pathLst>
              <a:path w="9144000" h="71754">
                <a:moveTo>
                  <a:pt x="9144000" y="71437"/>
                </a:moveTo>
                <a:lnTo>
                  <a:pt x="0" y="71437"/>
                </a:lnTo>
                <a:lnTo>
                  <a:pt x="0" y="0"/>
                </a:lnTo>
                <a:lnTo>
                  <a:pt x="9144000" y="0"/>
                </a:lnTo>
                <a:lnTo>
                  <a:pt x="9144000" y="71437"/>
                </a:lnTo>
                <a:close/>
              </a:path>
            </a:pathLst>
          </a:custGeom>
          <a:solidFill>
            <a:srgbClr val="4F81BD"/>
          </a:solidFill>
        </p:spPr>
        <p:txBody>
          <a:bodyPr wrap="square" lIns="0" tIns="0" rIns="0" bIns="0" rtlCol="0"/>
          <a:lstStyle/>
          <a:p/>
        </p:txBody>
      </p:sp>
      <p:pic>
        <p:nvPicPr>
          <p:cNvPr id="17" name="bg object 17"/>
          <p:cNvPicPr/>
          <p:nvPr/>
        </p:nvPicPr>
        <p:blipFill>
          <a:blip r:embed="rId1"/>
          <a:stretch>
            <a:fillRect/>
          </a:stretch>
        </p:blipFill>
        <p:spPr>
          <a:xfrm>
            <a:off x="0" y="711200"/>
            <a:ext cx="611187" cy="5000625"/>
          </a:xfrm>
          <a:prstGeom prst="rect">
            <a:avLst/>
          </a:prstGeom>
        </p:spPr>
      </p:pic>
      <p:pic>
        <p:nvPicPr>
          <p:cNvPr id="18" name="bg object 18"/>
          <p:cNvPicPr/>
          <p:nvPr/>
        </p:nvPicPr>
        <p:blipFill>
          <a:blip r:embed="rId2"/>
          <a:stretch>
            <a:fillRect/>
          </a:stretch>
        </p:blipFill>
        <p:spPr>
          <a:xfrm>
            <a:off x="8420100" y="0"/>
            <a:ext cx="723900" cy="714375"/>
          </a:xfrm>
          <a:prstGeom prst="rect">
            <a:avLst/>
          </a:prstGeom>
        </p:spPr>
      </p:pic>
      <p:sp>
        <p:nvSpPr>
          <p:cNvPr id="19" name="bg object 19"/>
          <p:cNvSpPr/>
          <p:nvPr/>
        </p:nvSpPr>
        <p:spPr>
          <a:xfrm>
            <a:off x="0" y="142875"/>
            <a:ext cx="4581525" cy="500380"/>
          </a:xfrm>
          <a:custGeom>
            <a:rect l="l" t="t" r="r" b="b"/>
            <a:pathLst>
              <a:path w="4581525" h="500380">
                <a:moveTo>
                  <a:pt x="3925898" y="500062"/>
                </a:moveTo>
                <a:lnTo>
                  <a:pt x="0" y="500062"/>
                </a:lnTo>
                <a:lnTo>
                  <a:pt x="0" y="0"/>
                </a:lnTo>
                <a:lnTo>
                  <a:pt x="3925898" y="0"/>
                </a:lnTo>
                <a:lnTo>
                  <a:pt x="4581525" y="250031"/>
                </a:lnTo>
                <a:lnTo>
                  <a:pt x="3925898" y="500062"/>
                </a:lnTo>
                <a:close/>
              </a:path>
            </a:pathLst>
          </a:custGeom>
          <a:solidFill>
            <a:srgbClr val="2391D0"/>
          </a:solidFill>
        </p:spPr>
        <p:txBody>
          <a:bodyPr wrap="square" lIns="0" tIns="0" rIns="0" bIns="0" rtlCol="0"/>
          <a:lstStyle/>
          <a:p/>
        </p:txBody>
      </p:sp>
      <p:sp>
        <p:nvSpPr>
          <p:cNvPr id="2" name="Holder 2"/>
          <p:cNvSpPr>
            <a:spLocks noGrp="1"/>
          </p:cNvSpPr>
          <p:nvPr>
            <p:ph type="ctrTitle"/>
          </p:nvPr>
        </p:nvSpPr>
        <p:spPr>
          <a:xfrm>
            <a:off x="113664" y="154443"/>
            <a:ext cx="3403600" cy="452120"/>
          </a:xfrm>
          <a:prstGeom prst="rect">
            <a:avLst/>
          </a:prstGeom>
        </p:spPr>
        <p:txBody>
          <a:bodyPr wrap="square" lIns="0" tIns="0" rIns="0" bIns="0">
            <a:spAutoFit/>
          </a:bodyPr>
          <a:lstStyle>
            <a:lvl1pPr>
              <a:defRPr sz="2800" b="0" i="0">
                <a:solidFill>
                  <a:schemeClr val="tx1"/>
                </a:solidFill>
                <a:latin typeface="黑体"/>
                <a:cs typeface="黑体"/>
              </a:defRPr>
            </a:lvl1pPr>
          </a:lstStyle>
          <a:p/>
        </p:txBody>
      </p:sp>
      <p:sp>
        <p:nvSpPr>
          <p:cNvPr id="3" name="Holder 3"/>
          <p:cNvSpPr>
            <a:spLocks noGrp="1"/>
          </p:cNvSpPr>
          <p:nvPr>
            <p:ph type="subTitle" idx="4"/>
          </p:nvPr>
        </p:nvSpPr>
        <p:spPr>
          <a:xfrm>
            <a:off x="1371600" y="3200400"/>
            <a:ext cx="6400800" cy="1428750"/>
          </a:xfrm>
          <a:prstGeom prst="rect">
            <a:avLst/>
          </a:prstGeom>
        </p:spPr>
        <p:txBody>
          <a:bodyPr wrap="square" lIns="0" tIns="0" rIns="0" bIns="0">
            <a:spAutoFit/>
          </a:bodyPr>
          <a:lstStyle>
            <a:lvl1pPr>
              <a:defRPr sz="2000" b="1" i="0">
                <a:solidFill>
                  <a:schemeClr val="tx1"/>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defRPr sz="1000" b="0" i="0">
                <a:solidFill>
                  <a:schemeClr val="tx1"/>
                </a:solidFill>
                <a:latin typeface="宋体"/>
                <a:cs typeface="宋体"/>
              </a:defRPr>
            </a:lvl1pPr>
          </a:lstStyle>
          <a:p>
            <a:pPr marL="12700">
              <a:lnSpc>
                <a:spcPts val="1160"/>
              </a:lnSpc>
            </a:pPr>
            <a:r>
              <a:rPr spc="-10"/>
              <a:t>2022/12/29</a:t>
            </a:r>
          </a:p>
        </p:txBody>
      </p:sp>
      <p:sp>
        <p:nvSpPr>
          <p:cNvPr id="6" name="Holder 6"/>
          <p:cNvSpPr>
            <a:spLocks noGrp="1"/>
          </p:cNvSpPr>
          <p:nvPr>
            <p:ph type="sldNum" sz="quarter" idx="7"/>
          </p:nvPr>
        </p:nvSpPr>
        <p:spPr/>
        <p:txBody>
          <a:bodyPr lIns="0" tIns="0" rIns="0" bIns="0"/>
          <a:lstStyle>
            <a:lvl1pPr>
              <a:defRPr sz="1050" b="1" i="1">
                <a:solidFill>
                  <a:srgbClr val="13428A"/>
                </a:solidFill>
                <a:latin typeface="Arial"/>
                <a:cs typeface="Arial"/>
              </a:defRPr>
            </a:lvl1pPr>
          </a:lstStyle>
          <a:p>
            <a:pPr marL="76200">
              <a:lnSpc>
                <a:spcPct val="100000"/>
              </a:lnSpc>
              <a:spcBef>
                <a:spcPts val="170"/>
              </a:spcBef>
              <a:tabLst>
                <a:tab pos="470534"/>
              </a:tabLst>
            </a:pPr>
            <a:r>
              <a:rPr sz="1575" b="0" i="0" spc="-37" baseline="2645">
                <a:solidFill>
                  <a:srgbClr val="898989"/>
                </a:solidFill>
                <a:latin typeface="宋体"/>
                <a:cs typeface="宋体"/>
              </a:rPr>
              <a:t>•</a:t>
            </a:r>
            <a:fld id="{81D60167-4931-47E6-BA6A-407CBD079E47}" type="slidenum">
              <a:rPr sz="1500" b="0" i="0" spc="-37" baseline="2777">
                <a:solidFill>
                  <a:srgbClr val="898989"/>
                </a:solidFill>
                <a:latin typeface="宋体"/>
                <a:cs typeface="宋体"/>
              </a:rPr>
              <a:t>#</a:t>
            </a:fld>
            <a:r>
              <a:rPr sz="1500" b="0" i="0" baseline="2777">
                <a:solidFill>
                  <a:srgbClr val="898989"/>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0" i="0">
                <a:solidFill>
                  <a:schemeClr val="tx1"/>
                </a:solidFill>
                <a:latin typeface="黑体"/>
                <a:cs typeface="黑体"/>
              </a:defRPr>
            </a:lvl1pPr>
          </a:lstStyle>
          <a:p/>
        </p:txBody>
      </p:sp>
      <p:sp>
        <p:nvSpPr>
          <p:cNvPr id="3" name="Holder 3"/>
          <p:cNvSpPr>
            <a:spLocks noGrp="1"/>
          </p:cNvSpPr>
          <p:nvPr>
            <p:ph type="body" idx="1"/>
          </p:nvPr>
        </p:nvSpPr>
        <p:spPr/>
        <p:txBody>
          <a:bodyPr lIns="0" tIns="0" rIns="0" bIns="0"/>
          <a:lstStyle>
            <a:lvl1pPr>
              <a:defRPr sz="2000" b="1" i="0">
                <a:solidFill>
                  <a:schemeClr val="tx1"/>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defRPr sz="1000" b="0" i="0">
                <a:solidFill>
                  <a:schemeClr val="tx1"/>
                </a:solidFill>
                <a:latin typeface="宋体"/>
                <a:cs typeface="宋体"/>
              </a:defRPr>
            </a:lvl1pPr>
          </a:lstStyle>
          <a:p>
            <a:pPr marL="12700">
              <a:lnSpc>
                <a:spcPts val="1160"/>
              </a:lnSpc>
            </a:pPr>
            <a:r>
              <a:rPr spc="-10"/>
              <a:t>2022/12/29</a:t>
            </a:r>
          </a:p>
        </p:txBody>
      </p:sp>
      <p:sp>
        <p:nvSpPr>
          <p:cNvPr id="6" name="Holder 6"/>
          <p:cNvSpPr>
            <a:spLocks noGrp="1"/>
          </p:cNvSpPr>
          <p:nvPr>
            <p:ph type="sldNum" sz="quarter" idx="7"/>
          </p:nvPr>
        </p:nvSpPr>
        <p:spPr/>
        <p:txBody>
          <a:bodyPr lIns="0" tIns="0" rIns="0" bIns="0"/>
          <a:lstStyle>
            <a:lvl1pPr>
              <a:defRPr sz="1050" b="1" i="1">
                <a:solidFill>
                  <a:srgbClr val="13428A"/>
                </a:solidFill>
                <a:latin typeface="Arial"/>
                <a:cs typeface="Arial"/>
              </a:defRPr>
            </a:lvl1pPr>
          </a:lstStyle>
          <a:p>
            <a:pPr marL="76200">
              <a:lnSpc>
                <a:spcPct val="100000"/>
              </a:lnSpc>
              <a:spcBef>
                <a:spcPts val="170"/>
              </a:spcBef>
              <a:tabLst>
                <a:tab pos="470534"/>
              </a:tabLst>
            </a:pPr>
            <a:r>
              <a:rPr sz="1575" b="0" i="0" spc="-37" baseline="2645">
                <a:solidFill>
                  <a:srgbClr val="898989"/>
                </a:solidFill>
                <a:latin typeface="宋体"/>
                <a:cs typeface="宋体"/>
              </a:rPr>
              <a:t>•</a:t>
            </a:r>
            <a:fld id="{81D60167-4931-47E6-BA6A-407CBD079E47}" type="slidenum">
              <a:rPr sz="1500" b="0" i="0" spc="-37" baseline="2777">
                <a:solidFill>
                  <a:srgbClr val="898989"/>
                </a:solidFill>
                <a:latin typeface="宋体"/>
                <a:cs typeface="宋体"/>
              </a:rPr>
              <a:t>#</a:t>
            </a:fld>
            <a:r>
              <a:rPr sz="1500" b="0" i="0" baseline="2777">
                <a:solidFill>
                  <a:srgbClr val="898989"/>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0" i="0">
                <a:solidFill>
                  <a:schemeClr val="tx1"/>
                </a:solidFill>
                <a:latin typeface="黑体"/>
                <a:cs typeface="黑体"/>
              </a:defRPr>
            </a:lvl1pPr>
          </a:lstStyle>
          <a:p/>
        </p:txBody>
      </p:sp>
      <p:sp>
        <p:nvSpPr>
          <p:cNvPr id="3" name="Holder 3"/>
          <p:cNvSpPr>
            <a:spLocks noGrp="1"/>
          </p:cNvSpPr>
          <p:nvPr>
            <p:ph sz="half" idx="2"/>
          </p:nvPr>
        </p:nvSpPr>
        <p:spPr>
          <a:xfrm>
            <a:off x="457200" y="1314450"/>
            <a:ext cx="3977640" cy="377190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314450"/>
            <a:ext cx="3977640" cy="377190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defRPr sz="1000" b="0" i="0">
                <a:solidFill>
                  <a:schemeClr val="tx1"/>
                </a:solidFill>
                <a:latin typeface="宋体"/>
                <a:cs typeface="宋体"/>
              </a:defRPr>
            </a:lvl1pPr>
          </a:lstStyle>
          <a:p>
            <a:pPr marL="12700">
              <a:lnSpc>
                <a:spcPts val="1160"/>
              </a:lnSpc>
            </a:pPr>
            <a:r>
              <a:rPr spc="-10"/>
              <a:t>2022/12/29</a:t>
            </a:r>
          </a:p>
        </p:txBody>
      </p:sp>
      <p:sp>
        <p:nvSpPr>
          <p:cNvPr id="7" name="Holder 7"/>
          <p:cNvSpPr>
            <a:spLocks noGrp="1"/>
          </p:cNvSpPr>
          <p:nvPr>
            <p:ph type="sldNum" sz="quarter" idx="7"/>
          </p:nvPr>
        </p:nvSpPr>
        <p:spPr/>
        <p:txBody>
          <a:bodyPr lIns="0" tIns="0" rIns="0" bIns="0"/>
          <a:lstStyle>
            <a:lvl1pPr>
              <a:defRPr sz="1050" b="1" i="1">
                <a:solidFill>
                  <a:srgbClr val="13428A"/>
                </a:solidFill>
                <a:latin typeface="Arial"/>
                <a:cs typeface="Arial"/>
              </a:defRPr>
            </a:lvl1pPr>
          </a:lstStyle>
          <a:p>
            <a:pPr marL="76200">
              <a:lnSpc>
                <a:spcPct val="100000"/>
              </a:lnSpc>
              <a:spcBef>
                <a:spcPts val="170"/>
              </a:spcBef>
              <a:tabLst>
                <a:tab pos="470534"/>
              </a:tabLst>
            </a:pPr>
            <a:r>
              <a:rPr sz="1575" b="0" i="0" spc="-37" baseline="2645">
                <a:solidFill>
                  <a:srgbClr val="898989"/>
                </a:solidFill>
                <a:latin typeface="宋体"/>
                <a:cs typeface="宋体"/>
              </a:rPr>
              <a:t>•</a:t>
            </a:r>
            <a:fld id="{81D60167-4931-47E6-BA6A-407CBD079E47}" type="slidenum">
              <a:rPr sz="1500" b="0" i="0" spc="-37" baseline="2777">
                <a:solidFill>
                  <a:srgbClr val="898989"/>
                </a:solidFill>
                <a:latin typeface="宋体"/>
                <a:cs typeface="宋体"/>
              </a:rPr>
              <a:t>#</a:t>
            </a:fld>
            <a:r>
              <a:rPr sz="1500" b="0" i="0" baseline="2777">
                <a:solidFill>
                  <a:srgbClr val="898989"/>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sp>
        <p:nvSpPr>
          <p:cNvPr id="16" name="bg object 16"/>
          <p:cNvSpPr/>
          <p:nvPr/>
        </p:nvSpPr>
        <p:spPr>
          <a:xfrm>
            <a:off x="0" y="714375"/>
            <a:ext cx="9144000" cy="71755"/>
          </a:xfrm>
          <a:custGeom>
            <a:rect l="l" t="t" r="r" b="b"/>
            <a:pathLst>
              <a:path w="9144000" h="71754">
                <a:moveTo>
                  <a:pt x="9144000" y="71437"/>
                </a:moveTo>
                <a:lnTo>
                  <a:pt x="0" y="71437"/>
                </a:lnTo>
                <a:lnTo>
                  <a:pt x="0" y="0"/>
                </a:lnTo>
                <a:lnTo>
                  <a:pt x="9144000" y="0"/>
                </a:lnTo>
                <a:lnTo>
                  <a:pt x="9144000" y="71437"/>
                </a:lnTo>
                <a:close/>
              </a:path>
            </a:pathLst>
          </a:custGeom>
          <a:solidFill>
            <a:srgbClr val="4F81BD"/>
          </a:solidFill>
        </p:spPr>
        <p:txBody>
          <a:bodyPr wrap="square" lIns="0" tIns="0" rIns="0" bIns="0" rtlCol="0"/>
          <a:lstStyle/>
          <a:p/>
        </p:txBody>
      </p:sp>
      <p:pic>
        <p:nvPicPr>
          <p:cNvPr id="17" name="bg object 17"/>
          <p:cNvPicPr/>
          <p:nvPr/>
        </p:nvPicPr>
        <p:blipFill>
          <a:blip r:embed="rId1"/>
          <a:stretch>
            <a:fillRect/>
          </a:stretch>
        </p:blipFill>
        <p:spPr>
          <a:xfrm>
            <a:off x="0" y="711200"/>
            <a:ext cx="611187" cy="5000625"/>
          </a:xfrm>
          <a:prstGeom prst="rect">
            <a:avLst/>
          </a:prstGeom>
        </p:spPr>
      </p:pic>
      <p:pic>
        <p:nvPicPr>
          <p:cNvPr id="18" name="bg object 18"/>
          <p:cNvPicPr/>
          <p:nvPr/>
        </p:nvPicPr>
        <p:blipFill>
          <a:blip r:embed="rId2"/>
          <a:stretch>
            <a:fillRect/>
          </a:stretch>
        </p:blipFill>
        <p:spPr>
          <a:xfrm>
            <a:off x="8420100" y="0"/>
            <a:ext cx="723900" cy="714375"/>
          </a:xfrm>
          <a:prstGeom prst="rect">
            <a:avLst/>
          </a:prstGeom>
        </p:spPr>
      </p:pic>
      <p:sp>
        <p:nvSpPr>
          <p:cNvPr id="19" name="bg object 19"/>
          <p:cNvSpPr/>
          <p:nvPr/>
        </p:nvSpPr>
        <p:spPr>
          <a:xfrm>
            <a:off x="0" y="142875"/>
            <a:ext cx="3348354" cy="500380"/>
          </a:xfrm>
          <a:custGeom>
            <a:rect l="l" t="t" r="r" b="b"/>
            <a:pathLst>
              <a:path w="3348354" h="500380">
                <a:moveTo>
                  <a:pt x="2692691" y="500062"/>
                </a:moveTo>
                <a:lnTo>
                  <a:pt x="0" y="500062"/>
                </a:lnTo>
                <a:lnTo>
                  <a:pt x="0" y="0"/>
                </a:lnTo>
                <a:lnTo>
                  <a:pt x="2692691" y="0"/>
                </a:lnTo>
                <a:lnTo>
                  <a:pt x="3348037" y="250031"/>
                </a:lnTo>
                <a:lnTo>
                  <a:pt x="2692691" y="500062"/>
                </a:lnTo>
                <a:close/>
              </a:path>
            </a:pathLst>
          </a:custGeom>
          <a:solidFill>
            <a:srgbClr val="2391D0"/>
          </a:solidFill>
        </p:spPr>
        <p:txBody>
          <a:bodyPr wrap="square" lIns="0" tIns="0" rIns="0" bIns="0" rtlCol="0"/>
          <a:lstStyle/>
          <a:p/>
        </p:txBody>
      </p:sp>
      <p:sp>
        <p:nvSpPr>
          <p:cNvPr id="2" name="Holder 2"/>
          <p:cNvSpPr>
            <a:spLocks noGrp="1"/>
          </p:cNvSpPr>
          <p:nvPr>
            <p:ph type="title"/>
          </p:nvPr>
        </p:nvSpPr>
        <p:spPr/>
        <p:txBody>
          <a:bodyPr lIns="0" tIns="0" rIns="0" bIns="0"/>
          <a:lstStyle>
            <a:lvl1pPr>
              <a:defRPr sz="2800" b="0" i="0">
                <a:solidFill>
                  <a:schemeClr val="tx1"/>
                </a:solidFill>
                <a:latin typeface="黑体"/>
                <a:cs typeface="黑体"/>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defRPr sz="1000" b="0" i="0">
                <a:solidFill>
                  <a:schemeClr val="tx1"/>
                </a:solidFill>
                <a:latin typeface="宋体"/>
                <a:cs typeface="宋体"/>
              </a:defRPr>
            </a:lvl1pPr>
          </a:lstStyle>
          <a:p>
            <a:pPr marL="12700">
              <a:lnSpc>
                <a:spcPts val="1160"/>
              </a:lnSpc>
            </a:pPr>
            <a:r>
              <a:rPr spc="-10"/>
              <a:t>2022/12/29</a:t>
            </a:r>
          </a:p>
        </p:txBody>
      </p:sp>
      <p:sp>
        <p:nvSpPr>
          <p:cNvPr id="5" name="Holder 5"/>
          <p:cNvSpPr>
            <a:spLocks noGrp="1"/>
          </p:cNvSpPr>
          <p:nvPr>
            <p:ph type="sldNum" sz="quarter" idx="7"/>
          </p:nvPr>
        </p:nvSpPr>
        <p:spPr/>
        <p:txBody>
          <a:bodyPr lIns="0" tIns="0" rIns="0" bIns="0"/>
          <a:lstStyle>
            <a:lvl1pPr>
              <a:defRPr sz="1050" b="1" i="1">
                <a:solidFill>
                  <a:srgbClr val="13428A"/>
                </a:solidFill>
                <a:latin typeface="Arial"/>
                <a:cs typeface="Arial"/>
              </a:defRPr>
            </a:lvl1pPr>
          </a:lstStyle>
          <a:p>
            <a:pPr marL="76200">
              <a:lnSpc>
                <a:spcPct val="100000"/>
              </a:lnSpc>
              <a:spcBef>
                <a:spcPts val="170"/>
              </a:spcBef>
              <a:tabLst>
                <a:tab pos="470534"/>
              </a:tabLst>
            </a:pPr>
            <a:r>
              <a:rPr sz="1575" b="0" i="0" spc="-37" baseline="2645">
                <a:solidFill>
                  <a:srgbClr val="898989"/>
                </a:solidFill>
                <a:latin typeface="宋体"/>
                <a:cs typeface="宋体"/>
              </a:rPr>
              <a:t>•</a:t>
            </a:r>
            <a:fld id="{81D60167-4931-47E6-BA6A-407CBD079E47}" type="slidenum">
              <a:rPr sz="1500" b="0" i="0" spc="-37" baseline="2777">
                <a:solidFill>
                  <a:srgbClr val="898989"/>
                </a:solidFill>
                <a:latin typeface="宋体"/>
                <a:cs typeface="宋体"/>
              </a:rPr>
              <a:t>#</a:t>
            </a:fld>
            <a:r>
              <a:rPr sz="1500" b="0" i="0" baseline="2777">
                <a:solidFill>
                  <a:srgbClr val="898989"/>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xfrm>
      </p:grpSpPr>
      <p:sp>
        <p:nvSpPr>
          <p:cNvPr id="16" name="bg object 16"/>
          <p:cNvSpPr/>
          <p:nvPr/>
        </p:nvSpPr>
        <p:spPr>
          <a:xfrm>
            <a:off x="0" y="714375"/>
            <a:ext cx="9144000" cy="71755"/>
          </a:xfrm>
          <a:custGeom>
            <a:rect l="l" t="t" r="r" b="b"/>
            <a:pathLst>
              <a:path w="9144000" h="71754">
                <a:moveTo>
                  <a:pt x="9144000" y="71437"/>
                </a:moveTo>
                <a:lnTo>
                  <a:pt x="0" y="71437"/>
                </a:lnTo>
                <a:lnTo>
                  <a:pt x="0" y="0"/>
                </a:lnTo>
                <a:lnTo>
                  <a:pt x="9144000" y="0"/>
                </a:lnTo>
                <a:lnTo>
                  <a:pt x="9144000" y="71437"/>
                </a:lnTo>
                <a:close/>
              </a:path>
            </a:pathLst>
          </a:custGeom>
          <a:solidFill>
            <a:srgbClr val="4F81BD"/>
          </a:solidFill>
        </p:spPr>
        <p:txBody>
          <a:bodyPr wrap="square" lIns="0" tIns="0" rIns="0" bIns="0" rtlCol="0"/>
          <a:lstStyle/>
          <a:p/>
        </p:txBody>
      </p:sp>
      <p:pic>
        <p:nvPicPr>
          <p:cNvPr id="17" name="bg object 17"/>
          <p:cNvPicPr/>
          <p:nvPr/>
        </p:nvPicPr>
        <p:blipFill>
          <a:blip r:embed="rId1"/>
          <a:stretch>
            <a:fillRect/>
          </a:stretch>
        </p:blipFill>
        <p:spPr>
          <a:xfrm>
            <a:off x="0" y="711200"/>
            <a:ext cx="611187" cy="5000625"/>
          </a:xfrm>
          <a:prstGeom prst="rect">
            <a:avLst/>
          </a:prstGeom>
        </p:spPr>
      </p:pic>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defRPr sz="1000" b="0" i="0">
                <a:solidFill>
                  <a:schemeClr val="tx1"/>
                </a:solidFill>
                <a:latin typeface="宋体"/>
                <a:cs typeface="宋体"/>
              </a:defRPr>
            </a:lvl1pPr>
          </a:lstStyle>
          <a:p>
            <a:pPr marL="12700">
              <a:lnSpc>
                <a:spcPts val="1160"/>
              </a:lnSpc>
            </a:pPr>
            <a:r>
              <a:rPr spc="-10"/>
              <a:t>2022/12/29</a:t>
            </a:r>
          </a:p>
        </p:txBody>
      </p:sp>
      <p:sp>
        <p:nvSpPr>
          <p:cNvPr id="4" name="Holder 4"/>
          <p:cNvSpPr>
            <a:spLocks noGrp="1"/>
          </p:cNvSpPr>
          <p:nvPr>
            <p:ph type="sldNum" sz="quarter" idx="7"/>
          </p:nvPr>
        </p:nvSpPr>
        <p:spPr/>
        <p:txBody>
          <a:bodyPr lIns="0" tIns="0" rIns="0" bIns="0"/>
          <a:lstStyle>
            <a:lvl1pPr>
              <a:defRPr sz="1050" b="1" i="1">
                <a:solidFill>
                  <a:srgbClr val="13428A"/>
                </a:solidFill>
                <a:latin typeface="Arial"/>
                <a:cs typeface="Arial"/>
              </a:defRPr>
            </a:lvl1pPr>
          </a:lstStyle>
          <a:p>
            <a:pPr marL="76200">
              <a:lnSpc>
                <a:spcPct val="100000"/>
              </a:lnSpc>
              <a:spcBef>
                <a:spcPts val="170"/>
              </a:spcBef>
              <a:tabLst>
                <a:tab pos="470534"/>
              </a:tabLst>
            </a:pPr>
            <a:r>
              <a:rPr sz="1575" b="0" i="0" spc="-37" baseline="2645">
                <a:solidFill>
                  <a:srgbClr val="898989"/>
                </a:solidFill>
                <a:latin typeface="宋体"/>
                <a:cs typeface="宋体"/>
              </a:rPr>
              <a:t>•</a:t>
            </a:r>
            <a:fld id="{81D60167-4931-47E6-BA6A-407CBD079E47}" type="slidenum">
              <a:rPr sz="1500" b="0" i="0" spc="-37" baseline="2777">
                <a:solidFill>
                  <a:srgbClr val="898989"/>
                </a:solidFill>
                <a:latin typeface="宋体"/>
                <a:cs typeface="宋体"/>
              </a:rPr>
              <a:t>#</a:t>
            </a:fld>
            <a:r>
              <a:rPr sz="1500" b="0" i="0" baseline="2777">
                <a:solidFill>
                  <a:srgbClr val="898989"/>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jpeg" /><Relationship Id="rId7" Type="http://schemas.openxmlformats.org/officeDocument/2006/relationships/image" Target="../media/image2.png"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g object 16"/>
          <p:cNvSpPr/>
          <p:nvPr/>
        </p:nvSpPr>
        <p:spPr>
          <a:xfrm>
            <a:off x="0" y="714375"/>
            <a:ext cx="9144000" cy="71755"/>
          </a:xfrm>
          <a:custGeom>
            <a:rect l="l" t="t" r="r" b="b"/>
            <a:pathLst>
              <a:path w="9144000" h="71754">
                <a:moveTo>
                  <a:pt x="9144000" y="71437"/>
                </a:moveTo>
                <a:lnTo>
                  <a:pt x="0" y="71437"/>
                </a:lnTo>
                <a:lnTo>
                  <a:pt x="0" y="0"/>
                </a:lnTo>
                <a:lnTo>
                  <a:pt x="9144000" y="0"/>
                </a:lnTo>
                <a:lnTo>
                  <a:pt x="9144000" y="71437"/>
                </a:lnTo>
                <a:close/>
              </a:path>
            </a:pathLst>
          </a:custGeom>
          <a:solidFill>
            <a:srgbClr val="4F81BD"/>
          </a:solidFill>
        </p:spPr>
        <p:txBody>
          <a:bodyPr wrap="square" lIns="0" tIns="0" rIns="0" bIns="0" rtlCol="0"/>
          <a:lstStyle/>
          <a:p/>
        </p:txBody>
      </p:sp>
      <p:pic>
        <p:nvPicPr>
          <p:cNvPr id="17" name="bg object 17"/>
          <p:cNvPicPr/>
          <p:nvPr/>
        </p:nvPicPr>
        <p:blipFill>
          <a:blip r:embed="rId6"/>
          <a:stretch>
            <a:fillRect/>
          </a:stretch>
        </p:blipFill>
        <p:spPr>
          <a:xfrm>
            <a:off x="0" y="711200"/>
            <a:ext cx="611187" cy="5000625"/>
          </a:xfrm>
          <a:prstGeom prst="rect">
            <a:avLst/>
          </a:prstGeom>
        </p:spPr>
      </p:pic>
      <p:pic>
        <p:nvPicPr>
          <p:cNvPr id="18" name="bg object 18"/>
          <p:cNvPicPr/>
          <p:nvPr/>
        </p:nvPicPr>
        <p:blipFill>
          <a:blip r:embed="rId7"/>
          <a:stretch>
            <a:fillRect/>
          </a:stretch>
        </p:blipFill>
        <p:spPr>
          <a:xfrm>
            <a:off x="8420100" y="0"/>
            <a:ext cx="723900" cy="714375"/>
          </a:xfrm>
          <a:prstGeom prst="rect">
            <a:avLst/>
          </a:prstGeom>
        </p:spPr>
      </p:pic>
      <p:sp>
        <p:nvSpPr>
          <p:cNvPr id="2" name="Holder 2"/>
          <p:cNvSpPr>
            <a:spLocks noGrp="1"/>
          </p:cNvSpPr>
          <p:nvPr>
            <p:ph type="title"/>
          </p:nvPr>
        </p:nvSpPr>
        <p:spPr>
          <a:xfrm>
            <a:off x="113664" y="154443"/>
            <a:ext cx="3403600" cy="452120"/>
          </a:xfrm>
          <a:prstGeom prst="rect">
            <a:avLst/>
          </a:prstGeom>
        </p:spPr>
        <p:txBody>
          <a:bodyPr wrap="square" lIns="0" tIns="0" rIns="0" bIns="0">
            <a:spAutoFit/>
          </a:bodyPr>
          <a:lstStyle>
            <a:lvl1pPr>
              <a:defRPr sz="2800" b="0" i="0">
                <a:solidFill>
                  <a:schemeClr val="tx1"/>
                </a:solidFill>
                <a:latin typeface="黑体"/>
                <a:cs typeface="黑体"/>
              </a:defRPr>
            </a:lvl1pPr>
          </a:lstStyle>
          <a:p/>
        </p:txBody>
      </p:sp>
      <p:sp>
        <p:nvSpPr>
          <p:cNvPr id="3" name="Holder 3"/>
          <p:cNvSpPr>
            <a:spLocks noGrp="1"/>
          </p:cNvSpPr>
          <p:nvPr>
            <p:ph type="body" idx="1"/>
          </p:nvPr>
        </p:nvSpPr>
        <p:spPr>
          <a:xfrm>
            <a:off x="866140" y="945680"/>
            <a:ext cx="8153400" cy="1854200"/>
          </a:xfrm>
          <a:prstGeom prst="rect">
            <a:avLst/>
          </a:prstGeom>
        </p:spPr>
        <p:txBody>
          <a:bodyPr wrap="square" lIns="0" tIns="0" rIns="0" bIns="0">
            <a:spAutoFit/>
          </a:bodyPr>
          <a:lstStyle>
            <a:lvl1pPr>
              <a:defRPr sz="2000" b="1" i="0">
                <a:solidFill>
                  <a:schemeClr val="tx1"/>
                </a:solidFill>
                <a:latin typeface="微软雅黑"/>
                <a:cs typeface="微软雅黑"/>
              </a:defRPr>
            </a:lvl1pPr>
          </a:lstStyle>
          <a:p/>
        </p:txBody>
      </p:sp>
      <p:sp>
        <p:nvSpPr>
          <p:cNvPr id="4" name="Holder 4"/>
          <p:cNvSpPr>
            <a:spLocks noGrp="1"/>
          </p:cNvSpPr>
          <p:nvPr>
            <p:ph type="ftr" sz="quarter" idx="5"/>
          </p:nvPr>
        </p:nvSpPr>
        <p:spPr>
          <a:xfrm>
            <a:off x="3108960" y="5314950"/>
            <a:ext cx="2926080" cy="28575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1007428" y="5486003"/>
            <a:ext cx="660400" cy="152400"/>
          </a:xfrm>
          <a:prstGeom prst="rect">
            <a:avLst/>
          </a:prstGeom>
        </p:spPr>
        <p:txBody>
          <a:bodyPr wrap="square" lIns="0" tIns="0" rIns="0" bIns="0">
            <a:spAutoFit/>
          </a:bodyPr>
          <a:lstStyle>
            <a:defPPr>
              <a:defRPr kern="0"/>
            </a:defPPr>
            <a:lvl1pPr>
              <a:defRPr sz="1000" b="0" i="0">
                <a:solidFill>
                  <a:schemeClr val="tx1"/>
                </a:solidFill>
                <a:latin typeface="宋体"/>
                <a:cs typeface="宋体"/>
              </a:defRPr>
            </a:lvl1pPr>
          </a:lstStyle>
          <a:p>
            <a:pPr marL="12700">
              <a:lnSpc>
                <a:spcPts val="1160"/>
              </a:lnSpc>
            </a:pPr>
            <a:r>
              <a:rPr spc="-10"/>
              <a:t>2022/12/29</a:t>
            </a:r>
          </a:p>
        </p:txBody>
      </p:sp>
      <p:sp>
        <p:nvSpPr>
          <p:cNvPr id="6" name="Holder 6"/>
          <p:cNvSpPr>
            <a:spLocks noGrp="1"/>
          </p:cNvSpPr>
          <p:nvPr>
            <p:ph type="sldNum" sz="quarter" idx="7"/>
          </p:nvPr>
        </p:nvSpPr>
        <p:spPr>
          <a:xfrm>
            <a:off x="5036185" y="5461168"/>
            <a:ext cx="3935095" cy="203200"/>
          </a:xfrm>
          <a:prstGeom prst="rect">
            <a:avLst/>
          </a:prstGeom>
        </p:spPr>
        <p:txBody>
          <a:bodyPr wrap="square" lIns="0" tIns="0" rIns="0" bIns="0">
            <a:spAutoFit/>
          </a:bodyPr>
          <a:lstStyle>
            <a:defPPr>
              <a:defRPr kern="0"/>
            </a:defPPr>
            <a:lvl1pPr>
              <a:defRPr sz="1050" b="1" i="1">
                <a:solidFill>
                  <a:srgbClr val="13428A"/>
                </a:solidFill>
                <a:latin typeface="Arial"/>
                <a:cs typeface="Arial"/>
              </a:defRPr>
            </a:lvl1pPr>
          </a:lstStyle>
          <a:p>
            <a:pPr marL="76200">
              <a:lnSpc>
                <a:spcPct val="100000"/>
              </a:lnSpc>
              <a:spcBef>
                <a:spcPts val="170"/>
              </a:spcBef>
              <a:tabLst>
                <a:tab pos="470534"/>
              </a:tabLst>
            </a:pPr>
            <a:r>
              <a:rPr sz="1575" b="0" i="0" spc="-37" baseline="2645">
                <a:solidFill>
                  <a:srgbClr val="898989"/>
                </a:solidFill>
                <a:latin typeface="宋体"/>
                <a:cs typeface="宋体"/>
              </a:rPr>
              <a:t>•</a:t>
            </a:r>
            <a:fld id="{81D60167-4931-47E6-BA6A-407CBD079E47}" type="slidenum">
              <a:rPr sz="1500" b="0" i="0" spc="-37" baseline="2777">
                <a:solidFill>
                  <a:srgbClr val="898989"/>
                </a:solidFill>
                <a:latin typeface="宋体"/>
                <a:cs typeface="宋体"/>
              </a:rPr>
              <a:t>#</a:t>
            </a:fld>
            <a:r>
              <a:rPr sz="1500" b="0" i="0" baseline="2777">
                <a:solidFill>
                  <a:srgbClr val="898989"/>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3.png" /><Relationship Id="rId4" Type="http://schemas.openxmlformats.org/officeDocument/2006/relationships/image" Target="../media/image4.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3.png" /><Relationship Id="rId3" Type="http://schemas.openxmlformats.org/officeDocument/2006/relationships/image" Target="../media/image5.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 Id="rId3" Type="http://schemas.openxmlformats.org/officeDocument/2006/relationships/image" Target="../media/image7.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3.png" /><Relationship Id="rId3"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0.jpeg" /><Relationship Id="rId3" Type="http://schemas.openxmlformats.org/officeDocument/2006/relationships/image" Target="../media/image1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3.jpeg" /><Relationship Id="rId3" Type="http://schemas.openxmlformats.org/officeDocument/2006/relationships/image" Target="../media/image1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5.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6.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7.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8.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9.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0.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1.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2.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3.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4.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5.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6.jpe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7.pn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8.jpe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9.jpe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0.jpeg" /><Relationship Id="rId3" Type="http://schemas.openxmlformats.org/officeDocument/2006/relationships/image" Target="../media/image31.jpe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2.jpeg" /><Relationship Id="rId3" Type="http://schemas.openxmlformats.org/officeDocument/2006/relationships/image" Target="../media/image33.jpeg" /><Relationship Id="rId4" Type="http://schemas.openxmlformats.org/officeDocument/2006/relationships/image" Target="../media/image34.jpeg"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5.jpeg" /><Relationship Id="rId3" Type="http://schemas.openxmlformats.org/officeDocument/2006/relationships/image" Target="../media/image36.jpeg" /><Relationship Id="rId4" Type="http://schemas.openxmlformats.org/officeDocument/2006/relationships/image" Target="../media/image37.jpeg"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8.jpeg"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9.jpeg"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0.jpeg" /><Relationship Id="rId3" Type="http://schemas.openxmlformats.org/officeDocument/2006/relationships/image" Target="../media/image41.jpeg"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5012204142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0" y="711200"/>
            <a:ext cx="9144000" cy="5000625"/>
            <a:chOff x="0" y="711200"/>
            <a:chExt cx="9144000" cy="5000625"/>
          </a:xfrm>
        </p:grpSpPr>
        <p:sp>
          <p:nvSpPr>
            <p:cNvPr id="3" name="object 3"/>
            <p:cNvSpPr/>
            <p:nvPr/>
          </p:nvSpPr>
          <p:spPr>
            <a:xfrm>
              <a:off x="0" y="714375"/>
              <a:ext cx="9144000" cy="71755"/>
            </a:xfrm>
            <a:custGeom>
              <a:rect l="l" t="t" r="r" b="b"/>
              <a:pathLst>
                <a:path w="9144000" h="71754">
                  <a:moveTo>
                    <a:pt x="9144000" y="71437"/>
                  </a:moveTo>
                  <a:lnTo>
                    <a:pt x="0" y="71437"/>
                  </a:lnTo>
                  <a:lnTo>
                    <a:pt x="0" y="0"/>
                  </a:lnTo>
                  <a:lnTo>
                    <a:pt x="9144000" y="0"/>
                  </a:lnTo>
                  <a:lnTo>
                    <a:pt x="9144000" y="71437"/>
                  </a:lnTo>
                  <a:close/>
                </a:path>
              </a:pathLst>
            </a:custGeom>
            <a:solidFill>
              <a:srgbClr val="4F81BD"/>
            </a:solidFill>
          </p:spPr>
          <p:txBody>
            <a:bodyPr wrap="square" lIns="0" tIns="0" rIns="0" bIns="0" rtlCol="0"/>
            <a:lstStyle/>
            <a:p/>
          </p:txBody>
        </p:sp>
        <p:pic>
          <p:nvPicPr>
            <p:cNvPr id="4" name="object 4"/>
            <p:cNvPicPr/>
            <p:nvPr/>
          </p:nvPicPr>
          <p:blipFill>
            <a:blip r:embed="rId2"/>
            <a:stretch>
              <a:fillRect/>
            </a:stretch>
          </p:blipFill>
          <p:spPr>
            <a:xfrm>
              <a:off x="0" y="711200"/>
              <a:ext cx="611187" cy="5000625"/>
            </a:xfrm>
            <a:prstGeom prst="rect">
              <a:avLst/>
            </a:prstGeom>
          </p:spPr>
        </p:pic>
      </p:grpSp>
      <p:pic>
        <p:nvPicPr>
          <p:cNvPr id="5" name="object 5"/>
          <p:cNvPicPr/>
          <p:nvPr/>
        </p:nvPicPr>
        <p:blipFill>
          <a:blip r:embed="rId3"/>
          <a:stretch>
            <a:fillRect/>
          </a:stretch>
        </p:blipFill>
        <p:spPr>
          <a:xfrm>
            <a:off x="8420100" y="0"/>
            <a:ext cx="723900" cy="714375"/>
          </a:xfrm>
          <a:prstGeom prst="rect">
            <a:avLst/>
          </a:prstGeom>
        </p:spPr>
      </p:pic>
      <p:grpSp>
        <p:nvGrpSpPr>
          <p:cNvPr id="6" name="object 6"/>
          <p:cNvGrpSpPr/>
          <p:nvPr/>
        </p:nvGrpSpPr>
        <p:grpSpPr>
          <a:xfrm>
            <a:off x="-6350" y="-6350"/>
            <a:ext cx="9147175" cy="4783455"/>
            <a:chOff x="-6350" y="-6350"/>
            <a:chExt cx="9147175" cy="4783455"/>
          </a:xfrm>
        </p:grpSpPr>
        <p:pic>
          <p:nvPicPr>
            <p:cNvPr id="7" name="object 7"/>
            <p:cNvPicPr/>
            <p:nvPr/>
          </p:nvPicPr>
          <p:blipFill>
            <a:blip r:embed="rId4"/>
            <a:stretch>
              <a:fillRect/>
            </a:stretch>
          </p:blipFill>
          <p:spPr>
            <a:xfrm>
              <a:off x="0" y="1003300"/>
              <a:ext cx="9140825" cy="3773487"/>
            </a:xfrm>
            <a:prstGeom prst="rect">
              <a:avLst/>
            </a:prstGeom>
          </p:spPr>
        </p:pic>
        <p:sp>
          <p:nvSpPr>
            <p:cNvPr id="8" name="object 8"/>
            <p:cNvSpPr/>
            <p:nvPr/>
          </p:nvSpPr>
          <p:spPr>
            <a:xfrm>
              <a:off x="642938" y="642938"/>
              <a:ext cx="357505" cy="357505"/>
            </a:xfrm>
            <a:custGeom>
              <a:rect l="l" t="t" r="r" b="b"/>
              <a:pathLst>
                <a:path w="357505" h="357505">
                  <a:moveTo>
                    <a:pt x="0" y="0"/>
                  </a:moveTo>
                  <a:lnTo>
                    <a:pt x="357187" y="0"/>
                  </a:lnTo>
                  <a:lnTo>
                    <a:pt x="357187" y="357187"/>
                  </a:lnTo>
                  <a:lnTo>
                    <a:pt x="0" y="357187"/>
                  </a:lnTo>
                  <a:lnTo>
                    <a:pt x="0" y="0"/>
                  </a:lnTo>
                  <a:close/>
                </a:path>
              </a:pathLst>
            </a:custGeom>
            <a:ln w="12700">
              <a:solidFill>
                <a:srgbClr val="FF0000"/>
              </a:solidFill>
            </a:ln>
          </p:spPr>
          <p:txBody>
            <a:bodyPr wrap="square" lIns="0" tIns="0" rIns="0" bIns="0" rtlCol="0"/>
            <a:lstStyle/>
            <a:p/>
          </p:txBody>
        </p:sp>
        <p:sp>
          <p:nvSpPr>
            <p:cNvPr id="9" name="object 9"/>
            <p:cNvSpPr/>
            <p:nvPr/>
          </p:nvSpPr>
          <p:spPr>
            <a:xfrm>
              <a:off x="0" y="0"/>
              <a:ext cx="357505" cy="357505"/>
            </a:xfrm>
            <a:custGeom>
              <a:rect l="l" t="t" r="r" b="b"/>
              <a:pathLst>
                <a:path w="357505" h="357505">
                  <a:moveTo>
                    <a:pt x="0" y="0"/>
                  </a:moveTo>
                  <a:lnTo>
                    <a:pt x="357188" y="0"/>
                  </a:lnTo>
                  <a:lnTo>
                    <a:pt x="357188" y="357188"/>
                  </a:lnTo>
                  <a:lnTo>
                    <a:pt x="0" y="357188"/>
                  </a:lnTo>
                  <a:lnTo>
                    <a:pt x="0" y="0"/>
                  </a:lnTo>
                  <a:close/>
                </a:path>
              </a:pathLst>
            </a:custGeom>
            <a:ln w="12700">
              <a:solidFill>
                <a:srgbClr val="D2FB3B"/>
              </a:solidFill>
            </a:ln>
          </p:spPr>
          <p:txBody>
            <a:bodyPr wrap="square" lIns="0" tIns="0" rIns="0" bIns="0" rtlCol="0"/>
            <a:lstStyle/>
            <a:p/>
          </p:txBody>
        </p:sp>
        <p:sp>
          <p:nvSpPr>
            <p:cNvPr id="10" name="object 10"/>
            <p:cNvSpPr/>
            <p:nvPr/>
          </p:nvSpPr>
          <p:spPr>
            <a:xfrm>
              <a:off x="214312" y="214312"/>
              <a:ext cx="357505" cy="357505"/>
            </a:xfrm>
            <a:custGeom>
              <a:rect l="l" t="t" r="r" b="b"/>
              <a:pathLst>
                <a:path w="357505" h="357505">
                  <a:moveTo>
                    <a:pt x="0" y="0"/>
                  </a:moveTo>
                  <a:lnTo>
                    <a:pt x="357187" y="0"/>
                  </a:lnTo>
                  <a:lnTo>
                    <a:pt x="357187" y="357187"/>
                  </a:lnTo>
                  <a:lnTo>
                    <a:pt x="0" y="357187"/>
                  </a:lnTo>
                  <a:lnTo>
                    <a:pt x="0" y="0"/>
                  </a:lnTo>
                  <a:close/>
                </a:path>
              </a:pathLst>
            </a:custGeom>
            <a:ln w="12700">
              <a:solidFill>
                <a:srgbClr val="00B050"/>
              </a:solidFill>
            </a:ln>
          </p:spPr>
          <p:txBody>
            <a:bodyPr wrap="square" lIns="0" tIns="0" rIns="0" bIns="0" rtlCol="0"/>
            <a:lstStyle/>
            <a:p/>
          </p:txBody>
        </p:sp>
        <p:sp>
          <p:nvSpPr>
            <p:cNvPr id="11" name="object 11"/>
            <p:cNvSpPr/>
            <p:nvPr/>
          </p:nvSpPr>
          <p:spPr>
            <a:xfrm>
              <a:off x="428625" y="428625"/>
              <a:ext cx="357505" cy="357505"/>
            </a:xfrm>
            <a:custGeom>
              <a:rect l="l" t="t" r="r" b="b"/>
              <a:pathLst>
                <a:path w="357505" h="357505">
                  <a:moveTo>
                    <a:pt x="0" y="0"/>
                  </a:moveTo>
                  <a:lnTo>
                    <a:pt x="357187" y="0"/>
                  </a:lnTo>
                  <a:lnTo>
                    <a:pt x="357187" y="357187"/>
                  </a:lnTo>
                  <a:lnTo>
                    <a:pt x="0" y="357187"/>
                  </a:lnTo>
                  <a:lnTo>
                    <a:pt x="0" y="0"/>
                  </a:lnTo>
                  <a:close/>
                </a:path>
              </a:pathLst>
            </a:custGeom>
            <a:ln w="12700">
              <a:solidFill>
                <a:srgbClr val="0000CC"/>
              </a:solidFill>
            </a:ln>
          </p:spPr>
          <p:txBody>
            <a:bodyPr wrap="square" lIns="0" tIns="0" rIns="0" bIns="0" rtlCol="0"/>
            <a:lstStyle/>
            <a:p/>
          </p:txBody>
        </p:sp>
      </p:grpSp>
      <p:sp>
        <p:nvSpPr>
          <p:cNvPr id="12" name="object 12"/>
          <p:cNvSpPr txBox="1">
            <a:spLocks noGrp="1"/>
          </p:cNvSpPr>
          <p:nvPr>
            <p:ph type="title"/>
          </p:nvPr>
        </p:nvSpPr>
        <p:spPr>
          <a:xfrm>
            <a:off x="788988" y="1541938"/>
            <a:ext cx="7645400" cy="787400"/>
          </a:xfrm>
          <a:prstGeom prst="rect">
            <a:avLst/>
          </a:prstGeom>
        </p:spPr>
        <p:txBody>
          <a:bodyPr vert="horz" wrap="square" lIns="0" tIns="12700" rIns="0" bIns="0" rtlCol="0">
            <a:spAutoFit/>
          </a:bodyPr>
          <a:lstStyle/>
          <a:p>
            <a:pPr marL="12700">
              <a:lnSpc>
                <a:spcPct val="100000"/>
              </a:lnSpc>
              <a:spcBef>
                <a:spcPts val="100"/>
              </a:spcBef>
            </a:pPr>
            <a:r>
              <a:rPr sz="5000" spc="-5">
                <a:solidFill>
                  <a:srgbClr val="D2FB3B"/>
                </a:solidFill>
              </a:rPr>
              <a:t>爆破作业安全管理教育培训</a:t>
            </a:r>
            <a:endParaRPr sz="5000"/>
          </a:p>
        </p:txBody>
      </p:sp>
      <p:sp>
        <p:nvSpPr>
          <p:cNvPr id="13" name="object 13"/>
          <p:cNvSpPr txBox="1"/>
          <p:nvPr/>
        </p:nvSpPr>
        <p:spPr>
          <a:xfrm>
            <a:off x="3227982" y="3366198"/>
            <a:ext cx="2686685" cy="1379855"/>
          </a:xfrm>
          <a:prstGeom prst="rect">
            <a:avLst/>
          </a:prstGeom>
        </p:spPr>
        <p:txBody>
          <a:bodyPr vert="horz" wrap="square" lIns="0" tIns="12700" rIns="0" bIns="0" rtlCol="0">
            <a:spAutoFit/>
          </a:bodyPr>
          <a:lstStyle/>
          <a:p>
            <a:pPr algn="ctr">
              <a:lnSpc>
                <a:spcPct val="100000"/>
              </a:lnSpc>
              <a:spcBef>
                <a:spcPts val="100"/>
              </a:spcBef>
            </a:pPr>
            <a:r>
              <a:rPr sz="3000" spc="-10">
                <a:solidFill>
                  <a:srgbClr val="D2FB3B"/>
                </a:solidFill>
                <a:latin typeface="Calibri"/>
                <a:cs typeface="Calibri"/>
              </a:rPr>
              <a:t>********</a:t>
            </a:r>
            <a:r>
              <a:rPr sz="3000" spc="-20">
                <a:solidFill>
                  <a:srgbClr val="D2FB3B"/>
                </a:solidFill>
                <a:latin typeface="宋体"/>
                <a:cs typeface="宋体"/>
              </a:rPr>
              <a:t>安质部</a:t>
            </a:r>
            <a:endParaRPr sz="3000">
              <a:latin typeface="宋体"/>
              <a:cs typeface="宋体"/>
            </a:endParaRPr>
          </a:p>
          <a:p>
            <a:pPr algn="ctr">
              <a:lnSpc>
                <a:spcPct val="100000"/>
              </a:lnSpc>
            </a:pPr>
            <a:r>
              <a:rPr sz="3000" spc="-25">
                <a:solidFill>
                  <a:srgbClr val="D2FB3B"/>
                </a:solidFill>
                <a:latin typeface="Calibri"/>
                <a:cs typeface="Calibri"/>
              </a:rPr>
              <a:t>***</a:t>
            </a:r>
            <a:endParaRPr sz="3000">
              <a:latin typeface="Calibri"/>
              <a:cs typeface="Calibri"/>
            </a:endParaRPr>
          </a:p>
          <a:p>
            <a:pPr marL="1270" algn="ctr">
              <a:lnSpc>
                <a:spcPct val="100000"/>
              </a:lnSpc>
              <a:spcBef>
                <a:spcPts val="819"/>
              </a:spcBef>
            </a:pPr>
            <a:r>
              <a:rPr sz="2200" spc="-10">
                <a:solidFill>
                  <a:srgbClr val="D2FB3B"/>
                </a:solidFill>
                <a:latin typeface="宋体"/>
                <a:cs typeface="宋体"/>
              </a:rPr>
              <a:t>二〇一七年九月</a:t>
            </a:r>
            <a:endParaRPr sz="2200">
              <a:latin typeface="宋体"/>
              <a:cs typeface="宋体"/>
            </a:endParaRPr>
          </a:p>
        </p:txBody>
      </p:sp>
      <p:sp>
        <p:nvSpPr>
          <p:cNvPr id="14" name="object 14"/>
          <p:cNvSpPr txBox="1"/>
          <p:nvPr/>
        </p:nvSpPr>
        <p:spPr>
          <a:xfrm>
            <a:off x="1007428" y="5468143"/>
            <a:ext cx="533400" cy="177800"/>
          </a:xfrm>
          <a:prstGeom prst="rect">
            <a:avLst/>
          </a:prstGeom>
        </p:spPr>
        <p:txBody>
          <a:bodyPr vert="horz" wrap="square" lIns="0" tIns="12700" rIns="0" bIns="0" rtlCol="0">
            <a:spAutoFit/>
          </a:bodyPr>
          <a:lstStyle/>
          <a:p>
            <a:pPr marL="12700">
              <a:lnSpc>
                <a:spcPct val="100000"/>
              </a:lnSpc>
              <a:spcBef>
                <a:spcPts val="100"/>
              </a:spcBef>
            </a:pPr>
            <a:r>
              <a:rPr sz="1000" spc="-10">
                <a:solidFill>
                  <a:srgbClr val="898989"/>
                </a:solidFill>
                <a:latin typeface="宋体"/>
                <a:cs typeface="宋体"/>
              </a:rPr>
              <a:t>2023/2/9</a:t>
            </a:r>
            <a:endParaRPr sz="1000">
              <a:latin typeface="宋体"/>
              <a:cs typeface="宋体"/>
            </a:endParaRPr>
          </a:p>
        </p:txBody>
      </p:sp>
      <p:sp>
        <p:nvSpPr>
          <p:cNvPr id="15" name="object 15"/>
          <p:cNvSpPr txBox="1"/>
          <p:nvPr/>
        </p:nvSpPr>
        <p:spPr>
          <a:xfrm>
            <a:off x="5099685" y="5468984"/>
            <a:ext cx="3871595" cy="187325"/>
          </a:xfrm>
          <a:prstGeom prst="rect">
            <a:avLst/>
          </a:prstGeom>
        </p:spPr>
        <p:txBody>
          <a:bodyPr vert="horz" wrap="square" lIns="0" tIns="13970" rIns="0" bIns="0" rtlCol="0">
            <a:spAutoFit/>
          </a:bodyPr>
          <a:lstStyle/>
          <a:p>
            <a:pPr marL="80010" indent="-67310">
              <a:lnSpc>
                <a:spcPct val="100000"/>
              </a:lnSpc>
              <a:spcBef>
                <a:spcPts val="110"/>
              </a:spcBef>
              <a:buSzPct val="95000"/>
              <a:buChar char="•"/>
              <a:tabLst>
                <a:tab pos="80010"/>
                <a:tab pos="407034"/>
              </a:tabLst>
            </a:pPr>
            <a:r>
              <a:rPr sz="1500" spc="-75" baseline="2777">
                <a:solidFill>
                  <a:srgbClr val="898989"/>
                </a:solidFill>
                <a:latin typeface="宋体"/>
                <a:cs typeface="宋体"/>
              </a:rPr>
              <a:t>1</a:t>
            </a:r>
            <a:r>
              <a:rPr sz="1500" baseline="2777">
                <a:solidFill>
                  <a:srgbClr val="898989"/>
                </a:solidFill>
                <a:latin typeface="宋体"/>
                <a:cs typeface="宋体"/>
              </a:rPr>
              <a:t>	</a:t>
            </a:r>
            <a:r>
              <a:rPr sz="1050" b="1" i="1">
                <a:solidFill>
                  <a:srgbClr val="13428A"/>
                </a:solidFill>
                <a:latin typeface="Arial"/>
                <a:cs typeface="Arial"/>
              </a:rPr>
              <a:t>CHINA </a:t>
            </a:r>
            <a:r>
              <a:rPr sz="1050" b="1" i="1" spc="-10">
                <a:solidFill>
                  <a:srgbClr val="13428A"/>
                </a:solidFill>
                <a:latin typeface="Arial"/>
                <a:cs typeface="Arial"/>
              </a:rPr>
              <a:t>RAILWAY</a:t>
            </a:r>
            <a:r>
              <a:rPr sz="1050" b="1" i="1" spc="5">
                <a:solidFill>
                  <a:srgbClr val="13428A"/>
                </a:solidFill>
                <a:latin typeface="Arial"/>
                <a:cs typeface="Arial"/>
              </a:rPr>
              <a:t> </a:t>
            </a:r>
            <a:r>
              <a:rPr sz="1050" b="1" i="1">
                <a:solidFill>
                  <a:srgbClr val="13428A"/>
                </a:solidFill>
                <a:latin typeface="Arial"/>
                <a:cs typeface="Arial"/>
              </a:rPr>
              <a:t>NO.4</a:t>
            </a:r>
            <a:r>
              <a:rPr sz="1050" b="1" i="1" spc="5">
                <a:solidFill>
                  <a:srgbClr val="13428A"/>
                </a:solidFill>
                <a:latin typeface="Arial"/>
                <a:cs typeface="Arial"/>
              </a:rPr>
              <a:t> </a:t>
            </a:r>
            <a:r>
              <a:rPr sz="1050" b="1" i="1" spc="-25">
                <a:solidFill>
                  <a:srgbClr val="13428A"/>
                </a:solidFill>
                <a:latin typeface="Arial"/>
                <a:cs typeface="Arial"/>
              </a:rPr>
              <a:t>ENGINEERING</a:t>
            </a:r>
            <a:r>
              <a:rPr sz="1050" b="1" i="1" spc="5">
                <a:solidFill>
                  <a:srgbClr val="13428A"/>
                </a:solidFill>
                <a:latin typeface="Arial"/>
                <a:cs typeface="Arial"/>
              </a:rPr>
              <a:t> </a:t>
            </a:r>
            <a:r>
              <a:rPr sz="1050" b="1" i="1" spc="-25">
                <a:solidFill>
                  <a:srgbClr val="13428A"/>
                </a:solidFill>
                <a:latin typeface="Arial"/>
                <a:cs typeface="Arial"/>
              </a:rPr>
              <a:t>GROUP</a:t>
            </a:r>
            <a:r>
              <a:rPr sz="1050" b="1" i="1" spc="5">
                <a:solidFill>
                  <a:srgbClr val="13428A"/>
                </a:solidFill>
                <a:latin typeface="Arial"/>
                <a:cs typeface="Arial"/>
              </a:rPr>
              <a:t> </a:t>
            </a:r>
            <a:r>
              <a:rPr sz="1050" b="1" i="1" spc="-20">
                <a:solidFill>
                  <a:srgbClr val="13428A"/>
                </a:solidFill>
                <a:latin typeface="Arial"/>
                <a:cs typeface="Arial"/>
              </a:rPr>
              <a:t>CO.</a:t>
            </a:r>
            <a:r>
              <a:rPr sz="1050" b="1" i="1" spc="5">
                <a:solidFill>
                  <a:srgbClr val="13428A"/>
                </a:solidFill>
                <a:latin typeface="Arial"/>
                <a:cs typeface="Arial"/>
              </a:rPr>
              <a:t> </a:t>
            </a:r>
            <a:r>
              <a:rPr sz="1050" b="1" i="1" spc="-25">
                <a:solidFill>
                  <a:srgbClr val="13428A"/>
                </a:solidFill>
                <a:latin typeface="Arial"/>
                <a:cs typeface="Arial"/>
              </a:rPr>
              <a:t>LTD</a:t>
            </a:r>
            <a:endParaRPr sz="1050">
              <a:latin typeface="Arial"/>
              <a:cs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0" y="461962"/>
            <a:ext cx="390525" cy="855980"/>
          </a:xfrm>
          <a:custGeom>
            <a:rect l="l" t="t" r="r" b="b"/>
            <a:pathLst>
              <a:path w="390525" h="855980">
                <a:moveTo>
                  <a:pt x="390525" y="33955"/>
                </a:moveTo>
                <a:lnTo>
                  <a:pt x="390525" y="821706"/>
                </a:lnTo>
                <a:lnTo>
                  <a:pt x="386050" y="834923"/>
                </a:lnTo>
                <a:lnTo>
                  <a:pt x="373846" y="845716"/>
                </a:lnTo>
                <a:lnTo>
                  <a:pt x="355743" y="852993"/>
                </a:lnTo>
                <a:lnTo>
                  <a:pt x="333576" y="855662"/>
                </a:lnTo>
                <a:lnTo>
                  <a:pt x="0" y="855662"/>
                </a:lnTo>
                <a:lnTo>
                  <a:pt x="0" y="0"/>
                </a:lnTo>
                <a:lnTo>
                  <a:pt x="333576" y="0"/>
                </a:lnTo>
                <a:lnTo>
                  <a:pt x="355743" y="2668"/>
                </a:lnTo>
                <a:lnTo>
                  <a:pt x="373846" y="9945"/>
                </a:lnTo>
                <a:lnTo>
                  <a:pt x="386050" y="20738"/>
                </a:lnTo>
                <a:lnTo>
                  <a:pt x="390525" y="33955"/>
                </a:lnTo>
                <a:close/>
              </a:path>
            </a:pathLst>
          </a:custGeom>
          <a:solidFill>
            <a:srgbClr val="00B0EF"/>
          </a:solidFill>
        </p:spPr>
        <p:txBody>
          <a:bodyPr wrap="square" lIns="0" tIns="0" rIns="0" bIns="0" rtlCol="0"/>
          <a:lstStyle/>
          <a:p/>
        </p:txBody>
      </p:sp>
      <p:sp>
        <p:nvSpPr>
          <p:cNvPr id="3" name="object 3"/>
          <p:cNvSpPr/>
          <p:nvPr/>
        </p:nvSpPr>
        <p:spPr>
          <a:xfrm>
            <a:off x="454024" y="463550"/>
            <a:ext cx="1511300" cy="855980"/>
          </a:xfrm>
          <a:custGeom>
            <a:rect l="l" t="t" r="r" b="b"/>
            <a:pathLst>
              <a:path w="1511300" h="855980">
                <a:moveTo>
                  <a:pt x="1451916" y="855662"/>
                </a:moveTo>
                <a:lnTo>
                  <a:pt x="59382" y="855662"/>
                </a:lnTo>
                <a:lnTo>
                  <a:pt x="36268" y="850995"/>
                </a:lnTo>
                <a:lnTo>
                  <a:pt x="17392" y="838269"/>
                </a:lnTo>
                <a:lnTo>
                  <a:pt x="4666" y="819393"/>
                </a:lnTo>
                <a:lnTo>
                  <a:pt x="0" y="796279"/>
                </a:lnTo>
                <a:lnTo>
                  <a:pt x="0" y="59382"/>
                </a:lnTo>
                <a:lnTo>
                  <a:pt x="4666" y="36268"/>
                </a:lnTo>
                <a:lnTo>
                  <a:pt x="17392" y="17392"/>
                </a:lnTo>
                <a:lnTo>
                  <a:pt x="36268" y="4666"/>
                </a:lnTo>
                <a:lnTo>
                  <a:pt x="59382" y="0"/>
                </a:lnTo>
                <a:lnTo>
                  <a:pt x="1451916" y="0"/>
                </a:lnTo>
                <a:lnTo>
                  <a:pt x="1475031" y="4666"/>
                </a:lnTo>
                <a:lnTo>
                  <a:pt x="1493906" y="17392"/>
                </a:lnTo>
                <a:lnTo>
                  <a:pt x="1506633" y="36268"/>
                </a:lnTo>
                <a:lnTo>
                  <a:pt x="1511299" y="59382"/>
                </a:lnTo>
                <a:lnTo>
                  <a:pt x="1511299" y="796279"/>
                </a:lnTo>
                <a:lnTo>
                  <a:pt x="1506633" y="819393"/>
                </a:lnTo>
                <a:lnTo>
                  <a:pt x="1493906" y="838269"/>
                </a:lnTo>
                <a:lnTo>
                  <a:pt x="1475031" y="850995"/>
                </a:lnTo>
                <a:lnTo>
                  <a:pt x="1451916" y="855662"/>
                </a:lnTo>
                <a:close/>
              </a:path>
            </a:pathLst>
          </a:custGeom>
          <a:solidFill>
            <a:srgbClr val="00B0EF"/>
          </a:solidFill>
        </p:spPr>
        <p:txBody>
          <a:bodyPr wrap="square" lIns="0" tIns="0" rIns="0" bIns="0" rtlCol="0"/>
          <a:lstStyle/>
          <a:p/>
        </p:txBody>
      </p:sp>
      <p:sp>
        <p:nvSpPr>
          <p:cNvPr id="4" name="object 4"/>
          <p:cNvSpPr txBox="1"/>
          <p:nvPr/>
        </p:nvSpPr>
        <p:spPr>
          <a:xfrm>
            <a:off x="739775" y="414310"/>
            <a:ext cx="939800" cy="1078865"/>
          </a:xfrm>
          <a:prstGeom prst="rect">
            <a:avLst/>
          </a:prstGeom>
        </p:spPr>
        <p:txBody>
          <a:bodyPr vert="horz" wrap="square" lIns="0" tIns="132715" rIns="0" bIns="0" rtlCol="0">
            <a:spAutoFit/>
          </a:bodyPr>
          <a:lstStyle/>
          <a:p>
            <a:pPr algn="ctr">
              <a:lnSpc>
                <a:spcPct val="100000"/>
              </a:lnSpc>
              <a:spcBef>
                <a:spcPts val="1045"/>
              </a:spcBef>
            </a:pPr>
            <a:r>
              <a:rPr sz="2400" b="1" spc="-20">
                <a:solidFill>
                  <a:srgbClr val="FFFFFF"/>
                </a:solidFill>
                <a:latin typeface="微软雅黑"/>
                <a:cs typeface="微软雅黑"/>
              </a:rPr>
              <a:t>目录页</a:t>
            </a:r>
            <a:endParaRPr sz="2400">
              <a:latin typeface="微软雅黑"/>
              <a:cs typeface="微软雅黑"/>
            </a:endParaRPr>
          </a:p>
          <a:p>
            <a:pPr marL="62865" marR="55880" algn="ctr">
              <a:lnSpc>
                <a:spcPct val="100000"/>
              </a:lnSpc>
              <a:spcBef>
                <a:spcPts val="625"/>
              </a:spcBef>
            </a:pPr>
            <a:r>
              <a:rPr sz="1600" spc="-10">
                <a:solidFill>
                  <a:srgbClr val="FFFFFF"/>
                </a:solidFill>
                <a:latin typeface="Arial"/>
                <a:cs typeface="Arial"/>
              </a:rPr>
              <a:t>Contents </a:t>
            </a:r>
            <a:r>
              <a:rPr sz="1600" spc="-20">
                <a:solidFill>
                  <a:srgbClr val="FFFFFF"/>
                </a:solidFill>
                <a:latin typeface="Arial"/>
                <a:cs typeface="Arial"/>
              </a:rPr>
              <a:t>Page</a:t>
            </a:r>
            <a:endParaRPr sz="1600">
              <a:latin typeface="Arial"/>
              <a:cs typeface="Arial"/>
            </a:endParaRPr>
          </a:p>
        </p:txBody>
      </p:sp>
      <p:grpSp>
        <p:nvGrpSpPr>
          <p:cNvPr id="5" name="object 5"/>
          <p:cNvGrpSpPr/>
          <p:nvPr/>
        </p:nvGrpSpPr>
        <p:grpSpPr>
          <a:xfrm>
            <a:off x="2824162" y="0"/>
            <a:ext cx="358775" cy="5715000"/>
            <a:chOff x="2824162" y="0"/>
            <a:chExt cx="358775" cy="5715000"/>
          </a:xfrm>
        </p:grpSpPr>
        <p:sp>
          <p:nvSpPr>
            <p:cNvPr id="6" name="object 6"/>
            <p:cNvSpPr/>
            <p:nvPr/>
          </p:nvSpPr>
          <p:spPr>
            <a:xfrm>
              <a:off x="2928938" y="0"/>
              <a:ext cx="236854" cy="5715000"/>
            </a:xfrm>
            <a:custGeom>
              <a:rect l="l" t="t" r="r" b="b"/>
              <a:pathLst>
                <a:path w="236853" h="5715000">
                  <a:moveTo>
                    <a:pt x="236537" y="5715000"/>
                  </a:moveTo>
                  <a:lnTo>
                    <a:pt x="0" y="5715000"/>
                  </a:lnTo>
                  <a:lnTo>
                    <a:pt x="0" y="0"/>
                  </a:lnTo>
                  <a:lnTo>
                    <a:pt x="236537" y="0"/>
                  </a:lnTo>
                  <a:lnTo>
                    <a:pt x="236537" y="5715000"/>
                  </a:lnTo>
                  <a:close/>
                </a:path>
              </a:pathLst>
            </a:custGeom>
            <a:solidFill>
              <a:srgbClr val="BFBFBF"/>
            </a:solidFill>
          </p:spPr>
          <p:txBody>
            <a:bodyPr wrap="square" lIns="0" tIns="0" rIns="0" bIns="0" rtlCol="0"/>
            <a:lstStyle/>
            <a:p/>
          </p:txBody>
        </p:sp>
        <p:sp>
          <p:nvSpPr>
            <p:cNvPr id="7" name="object 7"/>
            <p:cNvSpPr/>
            <p:nvPr/>
          </p:nvSpPr>
          <p:spPr>
            <a:xfrm>
              <a:off x="2838449" y="968374"/>
              <a:ext cx="330200" cy="395605"/>
            </a:xfrm>
            <a:custGeom>
              <a:rect l="l" t="t" r="r" b="b"/>
              <a:pathLst>
                <a:path w="330200" h="395605">
                  <a:moveTo>
                    <a:pt x="330199" y="197644"/>
                  </a:moveTo>
                  <a:lnTo>
                    <a:pt x="0" y="197644"/>
                  </a:lnTo>
                  <a:lnTo>
                    <a:pt x="5897" y="145102"/>
                  </a:lnTo>
                  <a:lnTo>
                    <a:pt x="22541" y="97889"/>
                  </a:lnTo>
                  <a:lnTo>
                    <a:pt x="48357" y="57888"/>
                  </a:lnTo>
                  <a:lnTo>
                    <a:pt x="81771" y="26984"/>
                  </a:lnTo>
                  <a:lnTo>
                    <a:pt x="121211" y="7059"/>
                  </a:lnTo>
                  <a:lnTo>
                    <a:pt x="165100" y="0"/>
                  </a:lnTo>
                  <a:lnTo>
                    <a:pt x="208990" y="7060"/>
                  </a:lnTo>
                  <a:lnTo>
                    <a:pt x="248429" y="26984"/>
                  </a:lnTo>
                  <a:lnTo>
                    <a:pt x="281843" y="57888"/>
                  </a:lnTo>
                  <a:lnTo>
                    <a:pt x="307659" y="97889"/>
                  </a:lnTo>
                  <a:lnTo>
                    <a:pt x="324302" y="145102"/>
                  </a:lnTo>
                  <a:lnTo>
                    <a:pt x="330199" y="197644"/>
                  </a:lnTo>
                  <a:close/>
                </a:path>
                <a:path w="330200" h="395605">
                  <a:moveTo>
                    <a:pt x="165100" y="395287"/>
                  </a:moveTo>
                  <a:lnTo>
                    <a:pt x="121209" y="388227"/>
                  </a:lnTo>
                  <a:lnTo>
                    <a:pt x="81770" y="368303"/>
                  </a:lnTo>
                  <a:lnTo>
                    <a:pt x="48356" y="337399"/>
                  </a:lnTo>
                  <a:lnTo>
                    <a:pt x="22540" y="297398"/>
                  </a:lnTo>
                  <a:lnTo>
                    <a:pt x="5897" y="250185"/>
                  </a:lnTo>
                  <a:lnTo>
                    <a:pt x="0" y="197643"/>
                  </a:lnTo>
                  <a:lnTo>
                    <a:pt x="330199" y="197644"/>
                  </a:lnTo>
                  <a:lnTo>
                    <a:pt x="324302" y="250185"/>
                  </a:lnTo>
                  <a:lnTo>
                    <a:pt x="307658" y="297398"/>
                  </a:lnTo>
                  <a:lnTo>
                    <a:pt x="281843" y="337399"/>
                  </a:lnTo>
                  <a:lnTo>
                    <a:pt x="248429" y="368303"/>
                  </a:lnTo>
                  <a:lnTo>
                    <a:pt x="208990" y="388227"/>
                  </a:lnTo>
                  <a:lnTo>
                    <a:pt x="165100" y="395287"/>
                  </a:lnTo>
                  <a:close/>
                </a:path>
              </a:pathLst>
            </a:custGeom>
            <a:solidFill>
              <a:srgbClr val="FFC000"/>
            </a:solidFill>
          </p:spPr>
          <p:txBody>
            <a:bodyPr wrap="square" lIns="0" tIns="0" rIns="0" bIns="0" rtlCol="0"/>
            <a:lstStyle/>
            <a:p/>
          </p:txBody>
        </p:sp>
        <p:sp>
          <p:nvSpPr>
            <p:cNvPr id="8" name="object 8"/>
            <p:cNvSpPr/>
            <p:nvPr/>
          </p:nvSpPr>
          <p:spPr>
            <a:xfrm>
              <a:off x="2838449" y="968374"/>
              <a:ext cx="330200" cy="395605"/>
            </a:xfrm>
            <a:custGeom>
              <a:rect l="l" t="t" r="r" b="b"/>
              <a:pathLst>
                <a:path w="330200" h="395605">
                  <a:moveTo>
                    <a:pt x="0" y="197644"/>
                  </a:moveTo>
                  <a:lnTo>
                    <a:pt x="5897" y="145102"/>
                  </a:lnTo>
                  <a:lnTo>
                    <a:pt x="22541" y="97889"/>
                  </a:lnTo>
                  <a:lnTo>
                    <a:pt x="48356" y="57888"/>
                  </a:lnTo>
                  <a:lnTo>
                    <a:pt x="81771" y="26984"/>
                  </a:lnTo>
                  <a:lnTo>
                    <a:pt x="121210" y="7060"/>
                  </a:lnTo>
                  <a:lnTo>
                    <a:pt x="165100" y="0"/>
                  </a:lnTo>
                  <a:lnTo>
                    <a:pt x="208989" y="7059"/>
                  </a:lnTo>
                  <a:lnTo>
                    <a:pt x="248428" y="26984"/>
                  </a:lnTo>
                  <a:lnTo>
                    <a:pt x="281843" y="57888"/>
                  </a:lnTo>
                  <a:lnTo>
                    <a:pt x="307658" y="97889"/>
                  </a:lnTo>
                  <a:lnTo>
                    <a:pt x="324302" y="145102"/>
                  </a:lnTo>
                  <a:lnTo>
                    <a:pt x="330200" y="197643"/>
                  </a:lnTo>
                  <a:lnTo>
                    <a:pt x="324302" y="250185"/>
                  </a:lnTo>
                  <a:lnTo>
                    <a:pt x="307658" y="297398"/>
                  </a:lnTo>
                  <a:lnTo>
                    <a:pt x="281843" y="337399"/>
                  </a:lnTo>
                  <a:lnTo>
                    <a:pt x="248429" y="368303"/>
                  </a:lnTo>
                  <a:lnTo>
                    <a:pt x="208990" y="388227"/>
                  </a:lnTo>
                  <a:lnTo>
                    <a:pt x="165100" y="395287"/>
                  </a:lnTo>
                  <a:lnTo>
                    <a:pt x="121209" y="388227"/>
                  </a:lnTo>
                  <a:lnTo>
                    <a:pt x="81770" y="368303"/>
                  </a:lnTo>
                  <a:lnTo>
                    <a:pt x="48356" y="337399"/>
                  </a:lnTo>
                  <a:lnTo>
                    <a:pt x="22540" y="297398"/>
                  </a:lnTo>
                  <a:lnTo>
                    <a:pt x="5897" y="250185"/>
                  </a:lnTo>
                  <a:lnTo>
                    <a:pt x="0" y="197643"/>
                  </a:lnTo>
                  <a:close/>
                </a:path>
              </a:pathLst>
            </a:custGeom>
            <a:ln w="28575">
              <a:solidFill>
                <a:srgbClr val="A5A5A5"/>
              </a:solidFill>
            </a:ln>
          </p:spPr>
          <p:txBody>
            <a:bodyPr wrap="square" lIns="0" tIns="0" rIns="0" bIns="0" rtlCol="0"/>
            <a:lstStyle/>
            <a:p/>
          </p:txBody>
        </p:sp>
        <p:sp>
          <p:nvSpPr>
            <p:cNvPr id="9" name="object 9"/>
            <p:cNvSpPr/>
            <p:nvPr/>
          </p:nvSpPr>
          <p:spPr>
            <a:xfrm>
              <a:off x="2838449" y="2070099"/>
              <a:ext cx="330200" cy="395605"/>
            </a:xfrm>
            <a:custGeom>
              <a:rect l="l" t="t" r="r" b="b"/>
              <a:pathLst>
                <a:path w="330200" h="395605">
                  <a:moveTo>
                    <a:pt x="330199" y="197644"/>
                  </a:moveTo>
                  <a:lnTo>
                    <a:pt x="0" y="197644"/>
                  </a:lnTo>
                  <a:lnTo>
                    <a:pt x="5897" y="145102"/>
                  </a:lnTo>
                  <a:lnTo>
                    <a:pt x="22541" y="97889"/>
                  </a:lnTo>
                  <a:lnTo>
                    <a:pt x="48357" y="57888"/>
                  </a:lnTo>
                  <a:lnTo>
                    <a:pt x="81771" y="26984"/>
                  </a:lnTo>
                  <a:lnTo>
                    <a:pt x="121212" y="7059"/>
                  </a:lnTo>
                  <a:lnTo>
                    <a:pt x="165100" y="0"/>
                  </a:lnTo>
                  <a:lnTo>
                    <a:pt x="208990" y="7060"/>
                  </a:lnTo>
                  <a:lnTo>
                    <a:pt x="248429" y="26984"/>
                  </a:lnTo>
                  <a:lnTo>
                    <a:pt x="281843" y="57888"/>
                  </a:lnTo>
                  <a:lnTo>
                    <a:pt x="307659" y="97889"/>
                  </a:lnTo>
                  <a:lnTo>
                    <a:pt x="324302" y="145102"/>
                  </a:lnTo>
                  <a:lnTo>
                    <a:pt x="330199" y="197644"/>
                  </a:lnTo>
                  <a:close/>
                </a:path>
                <a:path w="330200" h="395605">
                  <a:moveTo>
                    <a:pt x="165100" y="395288"/>
                  </a:moveTo>
                  <a:lnTo>
                    <a:pt x="121209" y="388227"/>
                  </a:lnTo>
                  <a:lnTo>
                    <a:pt x="81770" y="368303"/>
                  </a:lnTo>
                  <a:lnTo>
                    <a:pt x="48356" y="337399"/>
                  </a:lnTo>
                  <a:lnTo>
                    <a:pt x="22540" y="297398"/>
                  </a:lnTo>
                  <a:lnTo>
                    <a:pt x="5897" y="250185"/>
                  </a:lnTo>
                  <a:lnTo>
                    <a:pt x="0" y="197643"/>
                  </a:lnTo>
                  <a:lnTo>
                    <a:pt x="330199" y="197644"/>
                  </a:lnTo>
                  <a:lnTo>
                    <a:pt x="324302" y="250185"/>
                  </a:lnTo>
                  <a:lnTo>
                    <a:pt x="307658" y="297398"/>
                  </a:lnTo>
                  <a:lnTo>
                    <a:pt x="281843" y="337399"/>
                  </a:lnTo>
                  <a:lnTo>
                    <a:pt x="248428" y="368303"/>
                  </a:lnTo>
                  <a:lnTo>
                    <a:pt x="208989" y="388228"/>
                  </a:lnTo>
                  <a:lnTo>
                    <a:pt x="165100" y="395288"/>
                  </a:lnTo>
                  <a:close/>
                </a:path>
              </a:pathLst>
            </a:custGeom>
            <a:solidFill>
              <a:srgbClr val="C00000"/>
            </a:solidFill>
          </p:spPr>
          <p:txBody>
            <a:bodyPr wrap="square" lIns="0" tIns="0" rIns="0" bIns="0" rtlCol="0"/>
            <a:lstStyle/>
            <a:p/>
          </p:txBody>
        </p:sp>
        <p:sp>
          <p:nvSpPr>
            <p:cNvPr id="10" name="object 10"/>
            <p:cNvSpPr/>
            <p:nvPr/>
          </p:nvSpPr>
          <p:spPr>
            <a:xfrm>
              <a:off x="2838449" y="2070099"/>
              <a:ext cx="330200" cy="395605"/>
            </a:xfrm>
            <a:custGeom>
              <a:rect l="l" t="t" r="r" b="b"/>
              <a:pathLst>
                <a:path w="330200" h="395605">
                  <a:moveTo>
                    <a:pt x="0" y="197644"/>
                  </a:moveTo>
                  <a:lnTo>
                    <a:pt x="5897" y="145102"/>
                  </a:lnTo>
                  <a:lnTo>
                    <a:pt x="22541" y="97889"/>
                  </a:lnTo>
                  <a:lnTo>
                    <a:pt x="48356" y="57888"/>
                  </a:lnTo>
                  <a:lnTo>
                    <a:pt x="81771" y="26984"/>
                  </a:lnTo>
                  <a:lnTo>
                    <a:pt x="121210" y="7060"/>
                  </a:lnTo>
                  <a:lnTo>
                    <a:pt x="165100" y="0"/>
                  </a:lnTo>
                  <a:lnTo>
                    <a:pt x="208989" y="7059"/>
                  </a:lnTo>
                  <a:lnTo>
                    <a:pt x="248428" y="26984"/>
                  </a:lnTo>
                  <a:lnTo>
                    <a:pt x="281843" y="57888"/>
                  </a:lnTo>
                  <a:lnTo>
                    <a:pt x="307658" y="97889"/>
                  </a:lnTo>
                  <a:lnTo>
                    <a:pt x="324302" y="145102"/>
                  </a:lnTo>
                  <a:lnTo>
                    <a:pt x="330200" y="197643"/>
                  </a:lnTo>
                  <a:lnTo>
                    <a:pt x="324302" y="250185"/>
                  </a:lnTo>
                  <a:lnTo>
                    <a:pt x="307658" y="297398"/>
                  </a:lnTo>
                  <a:lnTo>
                    <a:pt x="281843" y="337399"/>
                  </a:lnTo>
                  <a:lnTo>
                    <a:pt x="248429" y="368303"/>
                  </a:lnTo>
                  <a:lnTo>
                    <a:pt x="208990" y="388227"/>
                  </a:lnTo>
                  <a:lnTo>
                    <a:pt x="165100" y="395288"/>
                  </a:lnTo>
                  <a:lnTo>
                    <a:pt x="121209" y="388228"/>
                  </a:lnTo>
                  <a:lnTo>
                    <a:pt x="81770" y="368303"/>
                  </a:lnTo>
                  <a:lnTo>
                    <a:pt x="48356" y="337399"/>
                  </a:lnTo>
                  <a:lnTo>
                    <a:pt x="22540" y="297398"/>
                  </a:lnTo>
                  <a:lnTo>
                    <a:pt x="5897" y="250185"/>
                  </a:lnTo>
                  <a:lnTo>
                    <a:pt x="0" y="197644"/>
                  </a:lnTo>
                  <a:close/>
                </a:path>
              </a:pathLst>
            </a:custGeom>
            <a:ln w="28574">
              <a:solidFill>
                <a:srgbClr val="A5A5A5"/>
              </a:solidFill>
            </a:ln>
          </p:spPr>
          <p:txBody>
            <a:bodyPr wrap="square" lIns="0" tIns="0" rIns="0" bIns="0" rtlCol="0"/>
            <a:lstStyle/>
            <a:p/>
          </p:txBody>
        </p:sp>
        <p:sp>
          <p:nvSpPr>
            <p:cNvPr id="11" name="object 11"/>
            <p:cNvSpPr/>
            <p:nvPr/>
          </p:nvSpPr>
          <p:spPr>
            <a:xfrm>
              <a:off x="2838449" y="3330574"/>
              <a:ext cx="330200" cy="395605"/>
            </a:xfrm>
            <a:custGeom>
              <a:rect l="l" t="t" r="r" b="b"/>
              <a:pathLst>
                <a:path w="330200" h="395604">
                  <a:moveTo>
                    <a:pt x="330199" y="197644"/>
                  </a:moveTo>
                  <a:lnTo>
                    <a:pt x="0" y="197644"/>
                  </a:lnTo>
                  <a:lnTo>
                    <a:pt x="5897" y="145102"/>
                  </a:lnTo>
                  <a:lnTo>
                    <a:pt x="22541" y="97889"/>
                  </a:lnTo>
                  <a:lnTo>
                    <a:pt x="48357" y="57888"/>
                  </a:lnTo>
                  <a:lnTo>
                    <a:pt x="81772" y="26983"/>
                  </a:lnTo>
                  <a:lnTo>
                    <a:pt x="121213" y="7059"/>
                  </a:lnTo>
                  <a:lnTo>
                    <a:pt x="165100" y="0"/>
                  </a:lnTo>
                  <a:lnTo>
                    <a:pt x="208991" y="7060"/>
                  </a:lnTo>
                  <a:lnTo>
                    <a:pt x="248429" y="26984"/>
                  </a:lnTo>
                  <a:lnTo>
                    <a:pt x="281843" y="57889"/>
                  </a:lnTo>
                  <a:lnTo>
                    <a:pt x="307659" y="97889"/>
                  </a:lnTo>
                  <a:lnTo>
                    <a:pt x="324302" y="145102"/>
                  </a:lnTo>
                  <a:lnTo>
                    <a:pt x="330199" y="197644"/>
                  </a:lnTo>
                  <a:close/>
                </a:path>
                <a:path w="330200" h="395604">
                  <a:moveTo>
                    <a:pt x="165100" y="395287"/>
                  </a:moveTo>
                  <a:lnTo>
                    <a:pt x="121209" y="388226"/>
                  </a:lnTo>
                  <a:lnTo>
                    <a:pt x="81770" y="368302"/>
                  </a:lnTo>
                  <a:lnTo>
                    <a:pt x="48356" y="337398"/>
                  </a:lnTo>
                  <a:lnTo>
                    <a:pt x="22540" y="297397"/>
                  </a:lnTo>
                  <a:lnTo>
                    <a:pt x="5897" y="250184"/>
                  </a:lnTo>
                  <a:lnTo>
                    <a:pt x="0" y="197642"/>
                  </a:lnTo>
                  <a:lnTo>
                    <a:pt x="330199" y="197644"/>
                  </a:lnTo>
                  <a:lnTo>
                    <a:pt x="324302" y="250184"/>
                  </a:lnTo>
                  <a:lnTo>
                    <a:pt x="307658" y="297398"/>
                  </a:lnTo>
                  <a:lnTo>
                    <a:pt x="281843" y="337398"/>
                  </a:lnTo>
                  <a:lnTo>
                    <a:pt x="248429" y="368303"/>
                  </a:lnTo>
                  <a:lnTo>
                    <a:pt x="208990" y="388227"/>
                  </a:lnTo>
                  <a:lnTo>
                    <a:pt x="165100" y="395287"/>
                  </a:lnTo>
                  <a:close/>
                </a:path>
              </a:pathLst>
            </a:custGeom>
            <a:solidFill>
              <a:srgbClr val="558ED5"/>
            </a:solidFill>
          </p:spPr>
          <p:txBody>
            <a:bodyPr wrap="square" lIns="0" tIns="0" rIns="0" bIns="0" rtlCol="0"/>
            <a:lstStyle/>
            <a:p/>
          </p:txBody>
        </p:sp>
        <p:sp>
          <p:nvSpPr>
            <p:cNvPr id="12" name="object 12"/>
            <p:cNvSpPr/>
            <p:nvPr/>
          </p:nvSpPr>
          <p:spPr>
            <a:xfrm>
              <a:off x="2838449" y="3330574"/>
              <a:ext cx="330200" cy="395605"/>
            </a:xfrm>
            <a:custGeom>
              <a:rect l="l" t="t" r="r" b="b"/>
              <a:pathLst>
                <a:path w="330200" h="395604">
                  <a:moveTo>
                    <a:pt x="0" y="197644"/>
                  </a:moveTo>
                  <a:lnTo>
                    <a:pt x="5897" y="145102"/>
                  </a:lnTo>
                  <a:lnTo>
                    <a:pt x="22541" y="97889"/>
                  </a:lnTo>
                  <a:lnTo>
                    <a:pt x="48356" y="57889"/>
                  </a:lnTo>
                  <a:lnTo>
                    <a:pt x="81771" y="26984"/>
                  </a:lnTo>
                  <a:lnTo>
                    <a:pt x="121210" y="7060"/>
                  </a:lnTo>
                  <a:lnTo>
                    <a:pt x="165100" y="0"/>
                  </a:lnTo>
                  <a:lnTo>
                    <a:pt x="208989" y="7059"/>
                  </a:lnTo>
                  <a:lnTo>
                    <a:pt x="248428" y="26983"/>
                  </a:lnTo>
                  <a:lnTo>
                    <a:pt x="281843" y="57888"/>
                  </a:lnTo>
                  <a:lnTo>
                    <a:pt x="307658" y="97889"/>
                  </a:lnTo>
                  <a:lnTo>
                    <a:pt x="324302" y="145102"/>
                  </a:lnTo>
                  <a:lnTo>
                    <a:pt x="330200" y="197643"/>
                  </a:lnTo>
                  <a:lnTo>
                    <a:pt x="324302" y="250184"/>
                  </a:lnTo>
                  <a:lnTo>
                    <a:pt x="307658" y="297398"/>
                  </a:lnTo>
                  <a:lnTo>
                    <a:pt x="281843" y="337398"/>
                  </a:lnTo>
                  <a:lnTo>
                    <a:pt x="248429" y="368303"/>
                  </a:lnTo>
                  <a:lnTo>
                    <a:pt x="208990" y="388227"/>
                  </a:lnTo>
                  <a:lnTo>
                    <a:pt x="165100" y="395287"/>
                  </a:lnTo>
                  <a:lnTo>
                    <a:pt x="121209" y="388226"/>
                  </a:lnTo>
                  <a:lnTo>
                    <a:pt x="81770" y="368302"/>
                  </a:lnTo>
                  <a:lnTo>
                    <a:pt x="48356" y="337398"/>
                  </a:lnTo>
                  <a:lnTo>
                    <a:pt x="22540" y="297397"/>
                  </a:lnTo>
                  <a:lnTo>
                    <a:pt x="5897" y="250184"/>
                  </a:lnTo>
                  <a:lnTo>
                    <a:pt x="0" y="197642"/>
                  </a:lnTo>
                  <a:close/>
                </a:path>
              </a:pathLst>
            </a:custGeom>
            <a:ln w="28575">
              <a:solidFill>
                <a:srgbClr val="A5A5A5"/>
              </a:solidFill>
            </a:ln>
          </p:spPr>
          <p:txBody>
            <a:bodyPr wrap="square" lIns="0" tIns="0" rIns="0" bIns="0" rtlCol="0"/>
            <a:lstStyle/>
            <a:p/>
          </p:txBody>
        </p:sp>
      </p:grpSp>
      <p:pic>
        <p:nvPicPr>
          <p:cNvPr id="13" name="object 13"/>
          <p:cNvPicPr/>
          <p:nvPr/>
        </p:nvPicPr>
        <p:blipFill>
          <a:blip r:embed="rId2"/>
          <a:stretch>
            <a:fillRect/>
          </a:stretch>
        </p:blipFill>
        <p:spPr>
          <a:xfrm>
            <a:off x="8420100" y="0"/>
            <a:ext cx="723900" cy="714375"/>
          </a:xfrm>
          <a:prstGeom prst="rect">
            <a:avLst/>
          </a:prstGeom>
        </p:spPr>
      </p:pic>
      <p:sp>
        <p:nvSpPr>
          <p:cNvPr id="14" name="object 14"/>
          <p:cNvSpPr txBox="1"/>
          <p:nvPr/>
        </p:nvSpPr>
        <p:spPr>
          <a:xfrm>
            <a:off x="3683952" y="1014095"/>
            <a:ext cx="1651000" cy="513080"/>
          </a:xfrm>
          <a:prstGeom prst="rect">
            <a:avLst/>
          </a:prstGeom>
        </p:spPr>
        <p:txBody>
          <a:bodyPr vert="horz" wrap="square" lIns="0" tIns="12700" rIns="0" bIns="0" rtlCol="0">
            <a:spAutoFit/>
          </a:bodyPr>
          <a:lstStyle/>
          <a:p>
            <a:pPr marL="12700">
              <a:lnSpc>
                <a:spcPct val="100000"/>
              </a:lnSpc>
              <a:spcBef>
                <a:spcPts val="100"/>
              </a:spcBef>
            </a:pPr>
            <a:r>
              <a:rPr sz="3200" b="1" spc="-15">
                <a:solidFill>
                  <a:srgbClr val="595959"/>
                </a:solidFill>
                <a:latin typeface="微软雅黑"/>
                <a:cs typeface="微软雅黑"/>
              </a:rPr>
              <a:t>一、引言</a:t>
            </a:r>
            <a:endParaRPr sz="3200">
              <a:latin typeface="微软雅黑"/>
              <a:cs typeface="微软雅黑"/>
            </a:endParaRPr>
          </a:p>
        </p:txBody>
      </p:sp>
      <p:sp>
        <p:nvSpPr>
          <p:cNvPr id="16" name="object 16"/>
          <p:cNvSpPr txBox="1"/>
          <p:nvPr/>
        </p:nvSpPr>
        <p:spPr>
          <a:xfrm>
            <a:off x="5494337" y="5461168"/>
            <a:ext cx="3476625" cy="203200"/>
          </a:xfrm>
          <a:prstGeom prst="rect">
            <a:avLst/>
          </a:prstGeom>
        </p:spPr>
        <p:txBody>
          <a:bodyPr vert="horz" wrap="square" lIns="0" tIns="21590" rIns="0" bIns="0" rtlCol="0">
            <a:spAutoFit/>
          </a:bodyPr>
          <a:lstStyle/>
          <a:p>
            <a:pPr marL="12700">
              <a:lnSpc>
                <a:spcPct val="100000"/>
              </a:lnSpc>
              <a:spcBef>
                <a:spcPts val="170"/>
              </a:spcBef>
            </a:pPr>
            <a:r>
              <a:rPr sz="1050" b="1" i="1">
                <a:solidFill>
                  <a:srgbClr val="13428A"/>
                </a:solidFill>
                <a:latin typeface="Arial"/>
                <a:cs typeface="Arial"/>
              </a:rPr>
              <a:t>CHINA </a:t>
            </a:r>
            <a:r>
              <a:rPr sz="1050" b="1" i="1" spc="-10">
                <a:solidFill>
                  <a:srgbClr val="13428A"/>
                </a:solidFill>
                <a:latin typeface="Arial"/>
                <a:cs typeface="Arial"/>
              </a:rPr>
              <a:t>RAILWAY</a:t>
            </a:r>
            <a:r>
              <a:rPr sz="1050" b="1" i="1" spc="5">
                <a:solidFill>
                  <a:srgbClr val="13428A"/>
                </a:solidFill>
                <a:latin typeface="Arial"/>
                <a:cs typeface="Arial"/>
              </a:rPr>
              <a:t> </a:t>
            </a:r>
            <a:r>
              <a:rPr sz="1050" b="1" i="1">
                <a:solidFill>
                  <a:srgbClr val="13428A"/>
                </a:solidFill>
                <a:latin typeface="Arial"/>
                <a:cs typeface="Arial"/>
              </a:rPr>
              <a:t>NO.4</a:t>
            </a:r>
            <a:r>
              <a:rPr sz="1050" b="1" i="1" spc="5">
                <a:solidFill>
                  <a:srgbClr val="13428A"/>
                </a:solidFill>
                <a:latin typeface="Arial"/>
                <a:cs typeface="Arial"/>
              </a:rPr>
              <a:t> </a:t>
            </a:r>
            <a:r>
              <a:rPr sz="1050" b="1" i="1" spc="-25">
                <a:solidFill>
                  <a:srgbClr val="13428A"/>
                </a:solidFill>
                <a:latin typeface="Arial"/>
                <a:cs typeface="Arial"/>
              </a:rPr>
              <a:t>ENGINEERING</a:t>
            </a:r>
            <a:r>
              <a:rPr sz="1050" b="1" i="1" spc="5">
                <a:solidFill>
                  <a:srgbClr val="13428A"/>
                </a:solidFill>
                <a:latin typeface="Arial"/>
                <a:cs typeface="Arial"/>
              </a:rPr>
              <a:t> </a:t>
            </a:r>
            <a:r>
              <a:rPr sz="1050" b="1" i="1" spc="-25">
                <a:solidFill>
                  <a:srgbClr val="13428A"/>
                </a:solidFill>
                <a:latin typeface="Arial"/>
                <a:cs typeface="Arial"/>
              </a:rPr>
              <a:t>GROUP</a:t>
            </a:r>
            <a:r>
              <a:rPr sz="1050" b="1" i="1" spc="5">
                <a:solidFill>
                  <a:srgbClr val="13428A"/>
                </a:solidFill>
                <a:latin typeface="Arial"/>
                <a:cs typeface="Arial"/>
              </a:rPr>
              <a:t> </a:t>
            </a:r>
            <a:r>
              <a:rPr sz="1050" b="1" i="1" spc="-20">
                <a:solidFill>
                  <a:srgbClr val="13428A"/>
                </a:solidFill>
                <a:latin typeface="Arial"/>
                <a:cs typeface="Arial"/>
              </a:rPr>
              <a:t>CO.</a:t>
            </a:r>
            <a:r>
              <a:rPr sz="1050" b="1" i="1" spc="5">
                <a:solidFill>
                  <a:srgbClr val="13428A"/>
                </a:solidFill>
                <a:latin typeface="Arial"/>
                <a:cs typeface="Arial"/>
              </a:rPr>
              <a:t> </a:t>
            </a:r>
            <a:r>
              <a:rPr sz="1050" b="1" i="1" spc="-25">
                <a:solidFill>
                  <a:srgbClr val="13428A"/>
                </a:solidFill>
                <a:latin typeface="Arial"/>
                <a:cs typeface="Arial"/>
              </a:rPr>
              <a:t>LTD</a:t>
            </a:r>
            <a:endParaRPr sz="1050">
              <a:latin typeface="Arial"/>
              <a:cs typeface="Arial"/>
            </a:endParaRPr>
          </a:p>
        </p:txBody>
      </p:sp>
      <p:sp>
        <p:nvSpPr>
          <p:cNvPr id="17" name="object 17"/>
          <p:cNvSpPr txBox="1"/>
          <p:nvPr/>
        </p:nvSpPr>
        <p:spPr>
          <a:xfrm>
            <a:off x="4740910" y="5513090"/>
            <a:ext cx="193675" cy="158750"/>
          </a:xfrm>
          <a:prstGeom prst="rect">
            <a:avLst/>
          </a:prstGeom>
        </p:spPr>
        <p:txBody>
          <a:bodyPr vert="horz" wrap="square" lIns="0" tIns="0" rIns="0" bIns="0" rtlCol="0">
            <a:spAutoFit/>
          </a:bodyPr>
          <a:lstStyle/>
          <a:p>
            <a:pPr marL="12700">
              <a:lnSpc>
                <a:spcPts val="1210"/>
              </a:lnSpc>
            </a:pPr>
            <a:r>
              <a:rPr sz="1050" spc="-25">
                <a:solidFill>
                  <a:srgbClr val="898989"/>
                </a:solidFill>
                <a:latin typeface="宋体"/>
                <a:cs typeface="宋体"/>
              </a:rPr>
              <a:t>•</a:t>
            </a:r>
            <a:fld id="{81D60167-4931-47E6-BA6A-407CBD079E47}" type="slidenum">
              <a:rPr sz="1000" spc="-25">
                <a:solidFill>
                  <a:srgbClr val="898989"/>
                </a:solidFill>
                <a:latin typeface="宋体"/>
                <a:cs typeface="宋体"/>
              </a:rPr>
              <a:t>2</a:t>
            </a:fld>
            <a:endParaRPr sz="1000">
              <a:latin typeface="宋体"/>
              <a:cs typeface="宋体"/>
            </a:endParaRPr>
          </a:p>
        </p:txBody>
      </p:sp>
      <p:sp>
        <p:nvSpPr>
          <p:cNvPr id="18" name="object 18"/>
          <p:cNvSpPr txBox="1"/>
          <p:nvPr/>
        </p:nvSpPr>
        <p:spPr>
          <a:xfrm>
            <a:off x="502602" y="5526484"/>
            <a:ext cx="533400" cy="152400"/>
          </a:xfrm>
          <a:prstGeom prst="rect">
            <a:avLst/>
          </a:prstGeom>
        </p:spPr>
        <p:txBody>
          <a:bodyPr vert="horz" wrap="square" lIns="0" tIns="0" rIns="0" bIns="0" rtlCol="0">
            <a:spAutoFit/>
          </a:bodyPr>
          <a:lstStyle/>
          <a:p>
            <a:pPr marL="12700">
              <a:lnSpc>
                <a:spcPts val="1160"/>
              </a:lnSpc>
            </a:pPr>
            <a:r>
              <a:rPr sz="1000" spc="-10">
                <a:solidFill>
                  <a:srgbClr val="898989"/>
                </a:solidFill>
                <a:latin typeface="宋体"/>
                <a:cs typeface="宋体"/>
              </a:rPr>
              <a:t>2023/2/9</a:t>
            </a:r>
            <a:endParaRPr sz="1000">
              <a:latin typeface="宋体"/>
              <a:cs typeface="宋体"/>
            </a:endParaRPr>
          </a:p>
        </p:txBody>
      </p:sp>
      <p:sp>
        <p:nvSpPr>
          <p:cNvPr id="15" name="object 15"/>
          <p:cNvSpPr txBox="1"/>
          <p:nvPr/>
        </p:nvSpPr>
        <p:spPr>
          <a:xfrm>
            <a:off x="3683951" y="2020570"/>
            <a:ext cx="4495800" cy="2261235"/>
          </a:xfrm>
          <a:prstGeom prst="rect">
            <a:avLst/>
          </a:prstGeom>
        </p:spPr>
        <p:txBody>
          <a:bodyPr vert="horz" wrap="square" lIns="0" tIns="12700" rIns="0" bIns="0" rtlCol="0">
            <a:spAutoFit/>
          </a:bodyPr>
          <a:lstStyle/>
          <a:p>
            <a:pPr marL="12700" marR="5080">
              <a:lnSpc>
                <a:spcPct val="100000"/>
              </a:lnSpc>
              <a:spcBef>
                <a:spcPts val="100"/>
              </a:spcBef>
            </a:pPr>
            <a:r>
              <a:rPr sz="3200" b="1" spc="-5">
                <a:solidFill>
                  <a:srgbClr val="595959"/>
                </a:solidFill>
                <a:latin typeface="微软雅黑"/>
                <a:cs typeface="微软雅黑"/>
              </a:rPr>
              <a:t>二、民用爆破物品的基本</a:t>
            </a:r>
            <a:r>
              <a:rPr sz="3200" b="1" spc="-15">
                <a:solidFill>
                  <a:srgbClr val="595959"/>
                </a:solidFill>
                <a:latin typeface="微软雅黑"/>
                <a:cs typeface="微软雅黑"/>
              </a:rPr>
              <a:t>安全知识</a:t>
            </a:r>
            <a:endParaRPr sz="3200">
              <a:latin typeface="微软雅黑"/>
              <a:cs typeface="微软雅黑"/>
            </a:endParaRPr>
          </a:p>
          <a:p>
            <a:pPr marL="12700" marR="5080">
              <a:lnSpc>
                <a:spcPct val="100000"/>
              </a:lnSpc>
              <a:spcBef>
                <a:spcPts val="2245"/>
              </a:spcBef>
            </a:pPr>
            <a:r>
              <a:rPr sz="3200" b="1" spc="-5">
                <a:solidFill>
                  <a:srgbClr val="595959"/>
                </a:solidFill>
                <a:latin typeface="微软雅黑"/>
                <a:cs typeface="微软雅黑"/>
              </a:rPr>
              <a:t>三、爆破作业存在的危险</a:t>
            </a:r>
            <a:r>
              <a:rPr sz="3200" b="1" spc="-25">
                <a:solidFill>
                  <a:srgbClr val="595959"/>
                </a:solidFill>
                <a:latin typeface="微软雅黑"/>
                <a:cs typeface="微软雅黑"/>
              </a:rPr>
              <a:t>因素</a:t>
            </a:r>
            <a:endParaRPr sz="3200">
              <a:latin typeface="微软雅黑"/>
              <a:cs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0" y="461962"/>
            <a:ext cx="390525" cy="855980"/>
          </a:xfrm>
          <a:custGeom>
            <a:rect l="l" t="t" r="r" b="b"/>
            <a:pathLst>
              <a:path w="390525" h="855980">
                <a:moveTo>
                  <a:pt x="390525" y="33955"/>
                </a:moveTo>
                <a:lnTo>
                  <a:pt x="390525" y="821706"/>
                </a:lnTo>
                <a:lnTo>
                  <a:pt x="386050" y="834923"/>
                </a:lnTo>
                <a:lnTo>
                  <a:pt x="373846" y="845716"/>
                </a:lnTo>
                <a:lnTo>
                  <a:pt x="355743" y="852993"/>
                </a:lnTo>
                <a:lnTo>
                  <a:pt x="333576" y="855662"/>
                </a:lnTo>
                <a:lnTo>
                  <a:pt x="0" y="855662"/>
                </a:lnTo>
                <a:lnTo>
                  <a:pt x="0" y="0"/>
                </a:lnTo>
                <a:lnTo>
                  <a:pt x="333576" y="0"/>
                </a:lnTo>
                <a:lnTo>
                  <a:pt x="355743" y="2668"/>
                </a:lnTo>
                <a:lnTo>
                  <a:pt x="373846" y="9945"/>
                </a:lnTo>
                <a:lnTo>
                  <a:pt x="386050" y="20738"/>
                </a:lnTo>
                <a:lnTo>
                  <a:pt x="390525" y="33955"/>
                </a:lnTo>
                <a:close/>
              </a:path>
            </a:pathLst>
          </a:custGeom>
          <a:solidFill>
            <a:srgbClr val="00B0EF"/>
          </a:solidFill>
        </p:spPr>
        <p:txBody>
          <a:bodyPr wrap="square" lIns="0" tIns="0" rIns="0" bIns="0" rtlCol="0"/>
          <a:lstStyle/>
          <a:p/>
        </p:txBody>
      </p:sp>
      <p:sp>
        <p:nvSpPr>
          <p:cNvPr id="3" name="object 3"/>
          <p:cNvSpPr/>
          <p:nvPr/>
        </p:nvSpPr>
        <p:spPr>
          <a:xfrm>
            <a:off x="454024" y="463550"/>
            <a:ext cx="1511300" cy="855980"/>
          </a:xfrm>
          <a:custGeom>
            <a:rect l="l" t="t" r="r" b="b"/>
            <a:pathLst>
              <a:path w="1511300" h="855980">
                <a:moveTo>
                  <a:pt x="1451916" y="855662"/>
                </a:moveTo>
                <a:lnTo>
                  <a:pt x="59382" y="855662"/>
                </a:lnTo>
                <a:lnTo>
                  <a:pt x="36268" y="850995"/>
                </a:lnTo>
                <a:lnTo>
                  <a:pt x="17392" y="838269"/>
                </a:lnTo>
                <a:lnTo>
                  <a:pt x="4666" y="819393"/>
                </a:lnTo>
                <a:lnTo>
                  <a:pt x="0" y="796279"/>
                </a:lnTo>
                <a:lnTo>
                  <a:pt x="0" y="59382"/>
                </a:lnTo>
                <a:lnTo>
                  <a:pt x="4666" y="36268"/>
                </a:lnTo>
                <a:lnTo>
                  <a:pt x="17392" y="17392"/>
                </a:lnTo>
                <a:lnTo>
                  <a:pt x="36268" y="4666"/>
                </a:lnTo>
                <a:lnTo>
                  <a:pt x="59382" y="0"/>
                </a:lnTo>
                <a:lnTo>
                  <a:pt x="1451916" y="0"/>
                </a:lnTo>
                <a:lnTo>
                  <a:pt x="1475031" y="4666"/>
                </a:lnTo>
                <a:lnTo>
                  <a:pt x="1493906" y="17392"/>
                </a:lnTo>
                <a:lnTo>
                  <a:pt x="1506633" y="36268"/>
                </a:lnTo>
                <a:lnTo>
                  <a:pt x="1511299" y="59382"/>
                </a:lnTo>
                <a:lnTo>
                  <a:pt x="1511299" y="796279"/>
                </a:lnTo>
                <a:lnTo>
                  <a:pt x="1506633" y="819393"/>
                </a:lnTo>
                <a:lnTo>
                  <a:pt x="1493906" y="838269"/>
                </a:lnTo>
                <a:lnTo>
                  <a:pt x="1475031" y="850995"/>
                </a:lnTo>
                <a:lnTo>
                  <a:pt x="1451916" y="855662"/>
                </a:lnTo>
                <a:close/>
              </a:path>
            </a:pathLst>
          </a:custGeom>
          <a:solidFill>
            <a:srgbClr val="00B0EF"/>
          </a:solidFill>
        </p:spPr>
        <p:txBody>
          <a:bodyPr wrap="square" lIns="0" tIns="0" rIns="0" bIns="0" rtlCol="0"/>
          <a:lstStyle/>
          <a:p/>
        </p:txBody>
      </p:sp>
      <p:sp>
        <p:nvSpPr>
          <p:cNvPr id="4" name="object 4"/>
          <p:cNvSpPr txBox="1"/>
          <p:nvPr/>
        </p:nvSpPr>
        <p:spPr>
          <a:xfrm>
            <a:off x="739775" y="414310"/>
            <a:ext cx="939800" cy="1078865"/>
          </a:xfrm>
          <a:prstGeom prst="rect">
            <a:avLst/>
          </a:prstGeom>
        </p:spPr>
        <p:txBody>
          <a:bodyPr vert="horz" wrap="square" lIns="0" tIns="132715" rIns="0" bIns="0" rtlCol="0">
            <a:spAutoFit/>
          </a:bodyPr>
          <a:lstStyle/>
          <a:p>
            <a:pPr algn="ctr">
              <a:lnSpc>
                <a:spcPct val="100000"/>
              </a:lnSpc>
              <a:spcBef>
                <a:spcPts val="1045"/>
              </a:spcBef>
            </a:pPr>
            <a:r>
              <a:rPr sz="2400" b="1" spc="-20">
                <a:solidFill>
                  <a:srgbClr val="FFFFFF"/>
                </a:solidFill>
                <a:latin typeface="微软雅黑"/>
                <a:cs typeface="微软雅黑"/>
              </a:rPr>
              <a:t>目录页</a:t>
            </a:r>
            <a:endParaRPr sz="2400">
              <a:latin typeface="微软雅黑"/>
              <a:cs typeface="微软雅黑"/>
            </a:endParaRPr>
          </a:p>
          <a:p>
            <a:pPr marL="62865" marR="55880" algn="ctr">
              <a:lnSpc>
                <a:spcPct val="100000"/>
              </a:lnSpc>
              <a:spcBef>
                <a:spcPts val="625"/>
              </a:spcBef>
            </a:pPr>
            <a:r>
              <a:rPr sz="1600" spc="-10">
                <a:solidFill>
                  <a:srgbClr val="FFFFFF"/>
                </a:solidFill>
                <a:latin typeface="Arial"/>
                <a:cs typeface="Arial"/>
              </a:rPr>
              <a:t>Contents </a:t>
            </a:r>
            <a:r>
              <a:rPr sz="1600" spc="-20">
                <a:solidFill>
                  <a:srgbClr val="FFFFFF"/>
                </a:solidFill>
                <a:latin typeface="Arial"/>
                <a:cs typeface="Arial"/>
              </a:rPr>
              <a:t>Page</a:t>
            </a:r>
            <a:endParaRPr sz="1600">
              <a:latin typeface="Arial"/>
              <a:cs typeface="Arial"/>
            </a:endParaRPr>
          </a:p>
        </p:txBody>
      </p:sp>
      <p:grpSp>
        <p:nvGrpSpPr>
          <p:cNvPr id="5" name="object 5"/>
          <p:cNvGrpSpPr/>
          <p:nvPr/>
        </p:nvGrpSpPr>
        <p:grpSpPr>
          <a:xfrm>
            <a:off x="2824162" y="0"/>
            <a:ext cx="358775" cy="5715000"/>
            <a:chOff x="2824162" y="0"/>
            <a:chExt cx="358775" cy="5715000"/>
          </a:xfrm>
        </p:grpSpPr>
        <p:sp>
          <p:nvSpPr>
            <p:cNvPr id="6" name="object 6"/>
            <p:cNvSpPr/>
            <p:nvPr/>
          </p:nvSpPr>
          <p:spPr>
            <a:xfrm>
              <a:off x="2928938" y="0"/>
              <a:ext cx="236854" cy="5715000"/>
            </a:xfrm>
            <a:custGeom>
              <a:rect l="l" t="t" r="r" b="b"/>
              <a:pathLst>
                <a:path w="236853" h="5715000">
                  <a:moveTo>
                    <a:pt x="236537" y="5715000"/>
                  </a:moveTo>
                  <a:lnTo>
                    <a:pt x="0" y="5715000"/>
                  </a:lnTo>
                  <a:lnTo>
                    <a:pt x="0" y="0"/>
                  </a:lnTo>
                  <a:lnTo>
                    <a:pt x="236537" y="0"/>
                  </a:lnTo>
                  <a:lnTo>
                    <a:pt x="236537" y="5715000"/>
                  </a:lnTo>
                  <a:close/>
                </a:path>
              </a:pathLst>
            </a:custGeom>
            <a:solidFill>
              <a:srgbClr val="BFBFBF"/>
            </a:solidFill>
          </p:spPr>
          <p:txBody>
            <a:bodyPr wrap="square" lIns="0" tIns="0" rIns="0" bIns="0" rtlCol="0"/>
            <a:lstStyle/>
            <a:p/>
          </p:txBody>
        </p:sp>
        <p:sp>
          <p:nvSpPr>
            <p:cNvPr id="7" name="object 7"/>
            <p:cNvSpPr/>
            <p:nvPr/>
          </p:nvSpPr>
          <p:spPr>
            <a:xfrm>
              <a:off x="2838449" y="2428874"/>
              <a:ext cx="330200" cy="395605"/>
            </a:xfrm>
            <a:custGeom>
              <a:rect l="l" t="t" r="r" b="b"/>
              <a:pathLst>
                <a:path w="330200" h="395605">
                  <a:moveTo>
                    <a:pt x="330199" y="197644"/>
                  </a:moveTo>
                  <a:lnTo>
                    <a:pt x="0" y="197644"/>
                  </a:lnTo>
                  <a:lnTo>
                    <a:pt x="5897" y="145102"/>
                  </a:lnTo>
                  <a:lnTo>
                    <a:pt x="22541" y="97889"/>
                  </a:lnTo>
                  <a:lnTo>
                    <a:pt x="48357" y="57888"/>
                  </a:lnTo>
                  <a:lnTo>
                    <a:pt x="81771" y="26984"/>
                  </a:lnTo>
                  <a:lnTo>
                    <a:pt x="121212" y="7059"/>
                  </a:lnTo>
                  <a:lnTo>
                    <a:pt x="165100" y="0"/>
                  </a:lnTo>
                  <a:lnTo>
                    <a:pt x="208990" y="7060"/>
                  </a:lnTo>
                  <a:lnTo>
                    <a:pt x="248429" y="26984"/>
                  </a:lnTo>
                  <a:lnTo>
                    <a:pt x="281843" y="57888"/>
                  </a:lnTo>
                  <a:lnTo>
                    <a:pt x="307659" y="97889"/>
                  </a:lnTo>
                  <a:lnTo>
                    <a:pt x="324302" y="145102"/>
                  </a:lnTo>
                  <a:lnTo>
                    <a:pt x="330199" y="197644"/>
                  </a:lnTo>
                  <a:close/>
                </a:path>
                <a:path w="330200" h="395605">
                  <a:moveTo>
                    <a:pt x="165100" y="395288"/>
                  </a:moveTo>
                  <a:lnTo>
                    <a:pt x="121209" y="388227"/>
                  </a:lnTo>
                  <a:lnTo>
                    <a:pt x="81770" y="368303"/>
                  </a:lnTo>
                  <a:lnTo>
                    <a:pt x="48356" y="337399"/>
                  </a:lnTo>
                  <a:lnTo>
                    <a:pt x="22540" y="297398"/>
                  </a:lnTo>
                  <a:lnTo>
                    <a:pt x="5897" y="250185"/>
                  </a:lnTo>
                  <a:lnTo>
                    <a:pt x="0" y="197643"/>
                  </a:lnTo>
                  <a:lnTo>
                    <a:pt x="330199" y="197644"/>
                  </a:lnTo>
                  <a:lnTo>
                    <a:pt x="324302" y="250185"/>
                  </a:lnTo>
                  <a:lnTo>
                    <a:pt x="307658" y="297398"/>
                  </a:lnTo>
                  <a:lnTo>
                    <a:pt x="281843" y="337399"/>
                  </a:lnTo>
                  <a:lnTo>
                    <a:pt x="248428" y="368303"/>
                  </a:lnTo>
                  <a:lnTo>
                    <a:pt x="208989" y="388228"/>
                  </a:lnTo>
                  <a:lnTo>
                    <a:pt x="165100" y="395288"/>
                  </a:lnTo>
                  <a:close/>
                </a:path>
              </a:pathLst>
            </a:custGeom>
            <a:solidFill>
              <a:srgbClr val="FFC000"/>
            </a:solidFill>
          </p:spPr>
          <p:txBody>
            <a:bodyPr wrap="square" lIns="0" tIns="0" rIns="0" bIns="0" rtlCol="0"/>
            <a:lstStyle/>
            <a:p/>
          </p:txBody>
        </p:sp>
        <p:sp>
          <p:nvSpPr>
            <p:cNvPr id="8" name="object 8"/>
            <p:cNvSpPr/>
            <p:nvPr/>
          </p:nvSpPr>
          <p:spPr>
            <a:xfrm>
              <a:off x="2838449" y="2428874"/>
              <a:ext cx="330200" cy="395605"/>
            </a:xfrm>
            <a:custGeom>
              <a:rect l="l" t="t" r="r" b="b"/>
              <a:pathLst>
                <a:path w="330200" h="395605">
                  <a:moveTo>
                    <a:pt x="0" y="197644"/>
                  </a:moveTo>
                  <a:lnTo>
                    <a:pt x="5897" y="145102"/>
                  </a:lnTo>
                  <a:lnTo>
                    <a:pt x="22541" y="97889"/>
                  </a:lnTo>
                  <a:lnTo>
                    <a:pt x="48356" y="57888"/>
                  </a:lnTo>
                  <a:lnTo>
                    <a:pt x="81771" y="26984"/>
                  </a:lnTo>
                  <a:lnTo>
                    <a:pt x="121210" y="7060"/>
                  </a:lnTo>
                  <a:lnTo>
                    <a:pt x="165100" y="0"/>
                  </a:lnTo>
                  <a:lnTo>
                    <a:pt x="208989" y="7059"/>
                  </a:lnTo>
                  <a:lnTo>
                    <a:pt x="248428" y="26984"/>
                  </a:lnTo>
                  <a:lnTo>
                    <a:pt x="281843" y="57888"/>
                  </a:lnTo>
                  <a:lnTo>
                    <a:pt x="307658" y="97889"/>
                  </a:lnTo>
                  <a:lnTo>
                    <a:pt x="324302" y="145102"/>
                  </a:lnTo>
                  <a:lnTo>
                    <a:pt x="330200" y="197643"/>
                  </a:lnTo>
                  <a:lnTo>
                    <a:pt x="324302" y="250185"/>
                  </a:lnTo>
                  <a:lnTo>
                    <a:pt x="307658" y="297398"/>
                  </a:lnTo>
                  <a:lnTo>
                    <a:pt x="281843" y="337399"/>
                  </a:lnTo>
                  <a:lnTo>
                    <a:pt x="248429" y="368303"/>
                  </a:lnTo>
                  <a:lnTo>
                    <a:pt x="208990" y="388227"/>
                  </a:lnTo>
                  <a:lnTo>
                    <a:pt x="165100" y="395288"/>
                  </a:lnTo>
                  <a:lnTo>
                    <a:pt x="121209" y="388228"/>
                  </a:lnTo>
                  <a:lnTo>
                    <a:pt x="81770" y="368303"/>
                  </a:lnTo>
                  <a:lnTo>
                    <a:pt x="48356" y="337399"/>
                  </a:lnTo>
                  <a:lnTo>
                    <a:pt x="22540" y="297398"/>
                  </a:lnTo>
                  <a:lnTo>
                    <a:pt x="5897" y="250185"/>
                  </a:lnTo>
                  <a:lnTo>
                    <a:pt x="0" y="197644"/>
                  </a:lnTo>
                  <a:close/>
                </a:path>
              </a:pathLst>
            </a:custGeom>
            <a:ln w="28574">
              <a:solidFill>
                <a:srgbClr val="A5A5A5"/>
              </a:solidFill>
            </a:ln>
          </p:spPr>
          <p:txBody>
            <a:bodyPr wrap="square" lIns="0" tIns="0" rIns="0" bIns="0" rtlCol="0"/>
            <a:lstStyle/>
            <a:p/>
          </p:txBody>
        </p:sp>
        <p:sp>
          <p:nvSpPr>
            <p:cNvPr id="9" name="object 9"/>
            <p:cNvSpPr/>
            <p:nvPr/>
          </p:nvSpPr>
          <p:spPr>
            <a:xfrm>
              <a:off x="2838449" y="4022724"/>
              <a:ext cx="330200" cy="395605"/>
            </a:xfrm>
            <a:custGeom>
              <a:rect l="l" t="t" r="r" b="b"/>
              <a:pathLst>
                <a:path w="330200" h="395604">
                  <a:moveTo>
                    <a:pt x="330199" y="197644"/>
                  </a:moveTo>
                  <a:lnTo>
                    <a:pt x="0" y="197644"/>
                  </a:lnTo>
                  <a:lnTo>
                    <a:pt x="5897" y="145102"/>
                  </a:lnTo>
                  <a:lnTo>
                    <a:pt x="22541" y="97889"/>
                  </a:lnTo>
                  <a:lnTo>
                    <a:pt x="48357" y="57888"/>
                  </a:lnTo>
                  <a:lnTo>
                    <a:pt x="81772" y="26983"/>
                  </a:lnTo>
                  <a:lnTo>
                    <a:pt x="121213" y="7059"/>
                  </a:lnTo>
                  <a:lnTo>
                    <a:pt x="165100" y="0"/>
                  </a:lnTo>
                  <a:lnTo>
                    <a:pt x="208991" y="7060"/>
                  </a:lnTo>
                  <a:lnTo>
                    <a:pt x="248429" y="26984"/>
                  </a:lnTo>
                  <a:lnTo>
                    <a:pt x="281843" y="57889"/>
                  </a:lnTo>
                  <a:lnTo>
                    <a:pt x="307659" y="97889"/>
                  </a:lnTo>
                  <a:lnTo>
                    <a:pt x="324302" y="145102"/>
                  </a:lnTo>
                  <a:lnTo>
                    <a:pt x="330199" y="197644"/>
                  </a:lnTo>
                  <a:close/>
                </a:path>
                <a:path w="330200" h="395604">
                  <a:moveTo>
                    <a:pt x="165100" y="395287"/>
                  </a:moveTo>
                  <a:lnTo>
                    <a:pt x="121209" y="388226"/>
                  </a:lnTo>
                  <a:lnTo>
                    <a:pt x="81770" y="368302"/>
                  </a:lnTo>
                  <a:lnTo>
                    <a:pt x="48356" y="337398"/>
                  </a:lnTo>
                  <a:lnTo>
                    <a:pt x="22540" y="297397"/>
                  </a:lnTo>
                  <a:lnTo>
                    <a:pt x="5897" y="250184"/>
                  </a:lnTo>
                  <a:lnTo>
                    <a:pt x="0" y="197642"/>
                  </a:lnTo>
                  <a:lnTo>
                    <a:pt x="330199" y="197644"/>
                  </a:lnTo>
                  <a:lnTo>
                    <a:pt x="324302" y="250184"/>
                  </a:lnTo>
                  <a:lnTo>
                    <a:pt x="307658" y="297398"/>
                  </a:lnTo>
                  <a:lnTo>
                    <a:pt x="281843" y="337398"/>
                  </a:lnTo>
                  <a:lnTo>
                    <a:pt x="248429" y="368303"/>
                  </a:lnTo>
                  <a:lnTo>
                    <a:pt x="208990" y="388227"/>
                  </a:lnTo>
                  <a:lnTo>
                    <a:pt x="165100" y="395287"/>
                  </a:lnTo>
                  <a:close/>
                </a:path>
              </a:pathLst>
            </a:custGeom>
            <a:solidFill>
              <a:srgbClr val="FFC000"/>
            </a:solidFill>
          </p:spPr>
          <p:txBody>
            <a:bodyPr wrap="square" lIns="0" tIns="0" rIns="0" bIns="0" rtlCol="0"/>
            <a:lstStyle/>
            <a:p/>
          </p:txBody>
        </p:sp>
        <p:sp>
          <p:nvSpPr>
            <p:cNvPr id="10" name="object 10"/>
            <p:cNvSpPr/>
            <p:nvPr/>
          </p:nvSpPr>
          <p:spPr>
            <a:xfrm>
              <a:off x="2838449" y="4022724"/>
              <a:ext cx="330200" cy="395605"/>
            </a:xfrm>
            <a:custGeom>
              <a:rect l="l" t="t" r="r" b="b"/>
              <a:pathLst>
                <a:path w="330200" h="395604">
                  <a:moveTo>
                    <a:pt x="0" y="197644"/>
                  </a:moveTo>
                  <a:lnTo>
                    <a:pt x="5897" y="145102"/>
                  </a:lnTo>
                  <a:lnTo>
                    <a:pt x="22541" y="97889"/>
                  </a:lnTo>
                  <a:lnTo>
                    <a:pt x="48356" y="57889"/>
                  </a:lnTo>
                  <a:lnTo>
                    <a:pt x="81771" y="26984"/>
                  </a:lnTo>
                  <a:lnTo>
                    <a:pt x="121210" y="7060"/>
                  </a:lnTo>
                  <a:lnTo>
                    <a:pt x="165100" y="0"/>
                  </a:lnTo>
                  <a:lnTo>
                    <a:pt x="208989" y="7059"/>
                  </a:lnTo>
                  <a:lnTo>
                    <a:pt x="248428" y="26983"/>
                  </a:lnTo>
                  <a:lnTo>
                    <a:pt x="281843" y="57888"/>
                  </a:lnTo>
                  <a:lnTo>
                    <a:pt x="307658" y="97889"/>
                  </a:lnTo>
                  <a:lnTo>
                    <a:pt x="324302" y="145102"/>
                  </a:lnTo>
                  <a:lnTo>
                    <a:pt x="330200" y="197643"/>
                  </a:lnTo>
                  <a:lnTo>
                    <a:pt x="324302" y="250184"/>
                  </a:lnTo>
                  <a:lnTo>
                    <a:pt x="307658" y="297398"/>
                  </a:lnTo>
                  <a:lnTo>
                    <a:pt x="281843" y="337398"/>
                  </a:lnTo>
                  <a:lnTo>
                    <a:pt x="248429" y="368303"/>
                  </a:lnTo>
                  <a:lnTo>
                    <a:pt x="208990" y="388227"/>
                  </a:lnTo>
                  <a:lnTo>
                    <a:pt x="165100" y="395287"/>
                  </a:lnTo>
                  <a:lnTo>
                    <a:pt x="121209" y="388226"/>
                  </a:lnTo>
                  <a:lnTo>
                    <a:pt x="81770" y="368302"/>
                  </a:lnTo>
                  <a:lnTo>
                    <a:pt x="48356" y="337398"/>
                  </a:lnTo>
                  <a:lnTo>
                    <a:pt x="22540" y="297397"/>
                  </a:lnTo>
                  <a:lnTo>
                    <a:pt x="5897" y="250184"/>
                  </a:lnTo>
                  <a:lnTo>
                    <a:pt x="0" y="197642"/>
                  </a:lnTo>
                  <a:close/>
                </a:path>
              </a:pathLst>
            </a:custGeom>
            <a:ln w="28575">
              <a:solidFill>
                <a:srgbClr val="A5A5A5"/>
              </a:solidFill>
            </a:ln>
          </p:spPr>
          <p:txBody>
            <a:bodyPr wrap="square" lIns="0" tIns="0" rIns="0" bIns="0" rtlCol="0"/>
            <a:lstStyle/>
            <a:p/>
          </p:txBody>
        </p:sp>
        <p:sp>
          <p:nvSpPr>
            <p:cNvPr id="11" name="object 11"/>
            <p:cNvSpPr/>
            <p:nvPr/>
          </p:nvSpPr>
          <p:spPr>
            <a:xfrm>
              <a:off x="2838449" y="1127124"/>
              <a:ext cx="330200" cy="395605"/>
            </a:xfrm>
            <a:custGeom>
              <a:rect l="l" t="t" r="r" b="b"/>
              <a:pathLst>
                <a:path w="330200" h="395605">
                  <a:moveTo>
                    <a:pt x="330199" y="197644"/>
                  </a:moveTo>
                  <a:lnTo>
                    <a:pt x="0" y="197644"/>
                  </a:lnTo>
                  <a:lnTo>
                    <a:pt x="5897" y="145102"/>
                  </a:lnTo>
                  <a:lnTo>
                    <a:pt x="22541" y="97889"/>
                  </a:lnTo>
                  <a:lnTo>
                    <a:pt x="48357" y="57888"/>
                  </a:lnTo>
                  <a:lnTo>
                    <a:pt x="81771" y="26984"/>
                  </a:lnTo>
                  <a:lnTo>
                    <a:pt x="121211" y="7059"/>
                  </a:lnTo>
                  <a:lnTo>
                    <a:pt x="165100" y="0"/>
                  </a:lnTo>
                  <a:lnTo>
                    <a:pt x="208990" y="7060"/>
                  </a:lnTo>
                  <a:lnTo>
                    <a:pt x="248429" y="26984"/>
                  </a:lnTo>
                  <a:lnTo>
                    <a:pt x="281843" y="57888"/>
                  </a:lnTo>
                  <a:lnTo>
                    <a:pt x="307659" y="97889"/>
                  </a:lnTo>
                  <a:lnTo>
                    <a:pt x="324302" y="145102"/>
                  </a:lnTo>
                  <a:lnTo>
                    <a:pt x="330199" y="197644"/>
                  </a:lnTo>
                  <a:close/>
                </a:path>
                <a:path w="330200" h="395605">
                  <a:moveTo>
                    <a:pt x="165100" y="395287"/>
                  </a:moveTo>
                  <a:lnTo>
                    <a:pt x="121209" y="388227"/>
                  </a:lnTo>
                  <a:lnTo>
                    <a:pt x="81770" y="368303"/>
                  </a:lnTo>
                  <a:lnTo>
                    <a:pt x="48356" y="337399"/>
                  </a:lnTo>
                  <a:lnTo>
                    <a:pt x="22540" y="297398"/>
                  </a:lnTo>
                  <a:lnTo>
                    <a:pt x="5897" y="250185"/>
                  </a:lnTo>
                  <a:lnTo>
                    <a:pt x="0" y="197643"/>
                  </a:lnTo>
                  <a:lnTo>
                    <a:pt x="330199" y="197644"/>
                  </a:lnTo>
                  <a:lnTo>
                    <a:pt x="324302" y="250185"/>
                  </a:lnTo>
                  <a:lnTo>
                    <a:pt x="307658" y="297398"/>
                  </a:lnTo>
                  <a:lnTo>
                    <a:pt x="281843" y="337399"/>
                  </a:lnTo>
                  <a:lnTo>
                    <a:pt x="248429" y="368303"/>
                  </a:lnTo>
                  <a:lnTo>
                    <a:pt x="208990" y="388227"/>
                  </a:lnTo>
                  <a:lnTo>
                    <a:pt x="165100" y="395287"/>
                  </a:lnTo>
                  <a:close/>
                </a:path>
              </a:pathLst>
            </a:custGeom>
            <a:solidFill>
              <a:srgbClr val="C00000"/>
            </a:solidFill>
          </p:spPr>
          <p:txBody>
            <a:bodyPr wrap="square" lIns="0" tIns="0" rIns="0" bIns="0" rtlCol="0"/>
            <a:lstStyle/>
            <a:p/>
          </p:txBody>
        </p:sp>
        <p:sp>
          <p:nvSpPr>
            <p:cNvPr id="12" name="object 12"/>
            <p:cNvSpPr/>
            <p:nvPr/>
          </p:nvSpPr>
          <p:spPr>
            <a:xfrm>
              <a:off x="2838449" y="1127124"/>
              <a:ext cx="330200" cy="395605"/>
            </a:xfrm>
            <a:custGeom>
              <a:rect l="l" t="t" r="r" b="b"/>
              <a:pathLst>
                <a:path w="330200" h="395605">
                  <a:moveTo>
                    <a:pt x="0" y="197644"/>
                  </a:moveTo>
                  <a:lnTo>
                    <a:pt x="5897" y="145102"/>
                  </a:lnTo>
                  <a:lnTo>
                    <a:pt x="22541" y="97889"/>
                  </a:lnTo>
                  <a:lnTo>
                    <a:pt x="48356" y="57888"/>
                  </a:lnTo>
                  <a:lnTo>
                    <a:pt x="81771" y="26984"/>
                  </a:lnTo>
                  <a:lnTo>
                    <a:pt x="121210" y="7060"/>
                  </a:lnTo>
                  <a:lnTo>
                    <a:pt x="165100" y="0"/>
                  </a:lnTo>
                  <a:lnTo>
                    <a:pt x="208989" y="7059"/>
                  </a:lnTo>
                  <a:lnTo>
                    <a:pt x="248428" y="26984"/>
                  </a:lnTo>
                  <a:lnTo>
                    <a:pt x="281843" y="57888"/>
                  </a:lnTo>
                  <a:lnTo>
                    <a:pt x="307658" y="97889"/>
                  </a:lnTo>
                  <a:lnTo>
                    <a:pt x="324302" y="145102"/>
                  </a:lnTo>
                  <a:lnTo>
                    <a:pt x="330200" y="197643"/>
                  </a:lnTo>
                  <a:lnTo>
                    <a:pt x="324302" y="250185"/>
                  </a:lnTo>
                  <a:lnTo>
                    <a:pt x="307658" y="297398"/>
                  </a:lnTo>
                  <a:lnTo>
                    <a:pt x="281843" y="337399"/>
                  </a:lnTo>
                  <a:lnTo>
                    <a:pt x="248429" y="368303"/>
                  </a:lnTo>
                  <a:lnTo>
                    <a:pt x="208990" y="388227"/>
                  </a:lnTo>
                  <a:lnTo>
                    <a:pt x="165100" y="395287"/>
                  </a:lnTo>
                  <a:lnTo>
                    <a:pt x="121209" y="388227"/>
                  </a:lnTo>
                  <a:lnTo>
                    <a:pt x="81770" y="368303"/>
                  </a:lnTo>
                  <a:lnTo>
                    <a:pt x="48356" y="337399"/>
                  </a:lnTo>
                  <a:lnTo>
                    <a:pt x="22540" y="297398"/>
                  </a:lnTo>
                  <a:lnTo>
                    <a:pt x="5897" y="250185"/>
                  </a:lnTo>
                  <a:lnTo>
                    <a:pt x="0" y="197643"/>
                  </a:lnTo>
                  <a:close/>
                </a:path>
              </a:pathLst>
            </a:custGeom>
            <a:ln w="28575">
              <a:solidFill>
                <a:srgbClr val="A5A5A5"/>
              </a:solidFill>
            </a:ln>
          </p:spPr>
          <p:txBody>
            <a:bodyPr wrap="square" lIns="0" tIns="0" rIns="0" bIns="0" rtlCol="0"/>
            <a:lstStyle/>
            <a:p/>
          </p:txBody>
        </p:sp>
      </p:grpSp>
      <p:pic>
        <p:nvPicPr>
          <p:cNvPr id="13" name="object 13"/>
          <p:cNvPicPr/>
          <p:nvPr/>
        </p:nvPicPr>
        <p:blipFill>
          <a:blip r:embed="rId2"/>
          <a:stretch>
            <a:fillRect/>
          </a:stretch>
        </p:blipFill>
        <p:spPr>
          <a:xfrm>
            <a:off x="8420100" y="0"/>
            <a:ext cx="723900" cy="714375"/>
          </a:xfrm>
          <a:prstGeom prst="rect">
            <a:avLst/>
          </a:prstGeom>
        </p:spPr>
      </p:pic>
      <p:sp>
        <p:nvSpPr>
          <p:cNvPr id="14" name="object 14"/>
          <p:cNvSpPr txBox="1"/>
          <p:nvPr/>
        </p:nvSpPr>
        <p:spPr>
          <a:xfrm>
            <a:off x="3683951" y="2365057"/>
            <a:ext cx="4495800" cy="2122805"/>
          </a:xfrm>
          <a:prstGeom prst="rect">
            <a:avLst/>
          </a:prstGeom>
        </p:spPr>
        <p:txBody>
          <a:bodyPr vert="horz" wrap="square" lIns="0" tIns="12700" rIns="0" bIns="0" rtlCol="0">
            <a:spAutoFit/>
          </a:bodyPr>
          <a:lstStyle/>
          <a:p>
            <a:pPr marL="12700" marR="5080">
              <a:lnSpc>
                <a:spcPct val="100000"/>
              </a:lnSpc>
              <a:spcBef>
                <a:spcPts val="100"/>
              </a:spcBef>
            </a:pPr>
            <a:r>
              <a:rPr sz="3200" b="1" spc="-5">
                <a:solidFill>
                  <a:srgbClr val="595959"/>
                </a:solidFill>
                <a:latin typeface="微软雅黑"/>
                <a:cs typeface="微软雅黑"/>
              </a:rPr>
              <a:t>五、爆破作业安全管理规</a:t>
            </a:r>
            <a:r>
              <a:rPr sz="3200" b="1" spc="-50">
                <a:solidFill>
                  <a:srgbClr val="595959"/>
                </a:solidFill>
                <a:latin typeface="微软雅黑"/>
                <a:cs typeface="微软雅黑"/>
              </a:rPr>
              <a:t>定</a:t>
            </a:r>
            <a:endParaRPr sz="3200">
              <a:latin typeface="微软雅黑"/>
              <a:cs typeface="微软雅黑"/>
            </a:endParaRPr>
          </a:p>
          <a:p>
            <a:pPr>
              <a:lnSpc>
                <a:spcPct val="100000"/>
              </a:lnSpc>
              <a:spcBef>
                <a:spcPts val="15"/>
              </a:spcBef>
            </a:pPr>
            <a:endParaRPr sz="2700">
              <a:latin typeface="微软雅黑"/>
              <a:cs typeface="微软雅黑"/>
            </a:endParaRPr>
          </a:p>
          <a:p>
            <a:pPr marL="12700">
              <a:lnSpc>
                <a:spcPct val="100000"/>
              </a:lnSpc>
            </a:pPr>
            <a:r>
              <a:rPr sz="3200" b="1" spc="-10">
                <a:solidFill>
                  <a:srgbClr val="595959"/>
                </a:solidFill>
                <a:latin typeface="微软雅黑"/>
                <a:cs typeface="微软雅黑"/>
              </a:rPr>
              <a:t>六、爆破事故案例</a:t>
            </a:r>
            <a:endParaRPr sz="3200">
              <a:latin typeface="微软雅黑"/>
              <a:cs typeface="微软雅黑"/>
            </a:endParaRPr>
          </a:p>
        </p:txBody>
      </p:sp>
      <p:sp>
        <p:nvSpPr>
          <p:cNvPr id="16" name="object 16"/>
          <p:cNvSpPr txBox="1"/>
          <p:nvPr/>
        </p:nvSpPr>
        <p:spPr>
          <a:xfrm>
            <a:off x="5494337" y="5461168"/>
            <a:ext cx="3476625" cy="203200"/>
          </a:xfrm>
          <a:prstGeom prst="rect">
            <a:avLst/>
          </a:prstGeom>
        </p:spPr>
        <p:txBody>
          <a:bodyPr vert="horz" wrap="square" lIns="0" tIns="21590" rIns="0" bIns="0" rtlCol="0">
            <a:spAutoFit/>
          </a:bodyPr>
          <a:lstStyle/>
          <a:p>
            <a:pPr marL="12700">
              <a:lnSpc>
                <a:spcPct val="100000"/>
              </a:lnSpc>
              <a:spcBef>
                <a:spcPts val="170"/>
              </a:spcBef>
            </a:pPr>
            <a:r>
              <a:rPr sz="1050" b="1" i="1">
                <a:solidFill>
                  <a:srgbClr val="13428A"/>
                </a:solidFill>
                <a:latin typeface="Arial"/>
                <a:cs typeface="Arial"/>
              </a:rPr>
              <a:t>CHINA </a:t>
            </a:r>
            <a:r>
              <a:rPr sz="1050" b="1" i="1" spc="-10">
                <a:solidFill>
                  <a:srgbClr val="13428A"/>
                </a:solidFill>
                <a:latin typeface="Arial"/>
                <a:cs typeface="Arial"/>
              </a:rPr>
              <a:t>RAILWAY</a:t>
            </a:r>
            <a:r>
              <a:rPr sz="1050" b="1" i="1" spc="5">
                <a:solidFill>
                  <a:srgbClr val="13428A"/>
                </a:solidFill>
                <a:latin typeface="Arial"/>
                <a:cs typeface="Arial"/>
              </a:rPr>
              <a:t> </a:t>
            </a:r>
            <a:r>
              <a:rPr sz="1050" b="1" i="1">
                <a:solidFill>
                  <a:srgbClr val="13428A"/>
                </a:solidFill>
                <a:latin typeface="Arial"/>
                <a:cs typeface="Arial"/>
              </a:rPr>
              <a:t>NO.4</a:t>
            </a:r>
            <a:r>
              <a:rPr sz="1050" b="1" i="1" spc="5">
                <a:solidFill>
                  <a:srgbClr val="13428A"/>
                </a:solidFill>
                <a:latin typeface="Arial"/>
                <a:cs typeface="Arial"/>
              </a:rPr>
              <a:t> </a:t>
            </a:r>
            <a:r>
              <a:rPr sz="1050" b="1" i="1" spc="-25">
                <a:solidFill>
                  <a:srgbClr val="13428A"/>
                </a:solidFill>
                <a:latin typeface="Arial"/>
                <a:cs typeface="Arial"/>
              </a:rPr>
              <a:t>ENGINEERING</a:t>
            </a:r>
            <a:r>
              <a:rPr sz="1050" b="1" i="1" spc="5">
                <a:solidFill>
                  <a:srgbClr val="13428A"/>
                </a:solidFill>
                <a:latin typeface="Arial"/>
                <a:cs typeface="Arial"/>
              </a:rPr>
              <a:t> </a:t>
            </a:r>
            <a:r>
              <a:rPr sz="1050" b="1" i="1" spc="-25">
                <a:solidFill>
                  <a:srgbClr val="13428A"/>
                </a:solidFill>
                <a:latin typeface="Arial"/>
                <a:cs typeface="Arial"/>
              </a:rPr>
              <a:t>GROUP</a:t>
            </a:r>
            <a:r>
              <a:rPr sz="1050" b="1" i="1" spc="5">
                <a:solidFill>
                  <a:srgbClr val="13428A"/>
                </a:solidFill>
                <a:latin typeface="Arial"/>
                <a:cs typeface="Arial"/>
              </a:rPr>
              <a:t> </a:t>
            </a:r>
            <a:r>
              <a:rPr sz="1050" b="1" i="1" spc="-20">
                <a:solidFill>
                  <a:srgbClr val="13428A"/>
                </a:solidFill>
                <a:latin typeface="Arial"/>
                <a:cs typeface="Arial"/>
              </a:rPr>
              <a:t>CO.</a:t>
            </a:r>
            <a:r>
              <a:rPr sz="1050" b="1" i="1" spc="5">
                <a:solidFill>
                  <a:srgbClr val="13428A"/>
                </a:solidFill>
                <a:latin typeface="Arial"/>
                <a:cs typeface="Arial"/>
              </a:rPr>
              <a:t> </a:t>
            </a:r>
            <a:r>
              <a:rPr sz="1050" b="1" i="1" spc="-25">
                <a:solidFill>
                  <a:srgbClr val="13428A"/>
                </a:solidFill>
                <a:latin typeface="Arial"/>
                <a:cs typeface="Arial"/>
              </a:rPr>
              <a:t>LTD</a:t>
            </a:r>
            <a:endParaRPr sz="1050">
              <a:latin typeface="Arial"/>
              <a:cs typeface="Arial"/>
            </a:endParaRPr>
          </a:p>
        </p:txBody>
      </p:sp>
      <p:sp>
        <p:nvSpPr>
          <p:cNvPr id="17" name="object 17"/>
          <p:cNvSpPr txBox="1"/>
          <p:nvPr/>
        </p:nvSpPr>
        <p:spPr>
          <a:xfrm>
            <a:off x="4740910" y="5513090"/>
            <a:ext cx="193675" cy="158750"/>
          </a:xfrm>
          <a:prstGeom prst="rect">
            <a:avLst/>
          </a:prstGeom>
        </p:spPr>
        <p:txBody>
          <a:bodyPr vert="horz" wrap="square" lIns="0" tIns="0" rIns="0" bIns="0" rtlCol="0">
            <a:spAutoFit/>
          </a:bodyPr>
          <a:lstStyle/>
          <a:p>
            <a:pPr marL="12700">
              <a:lnSpc>
                <a:spcPts val="1210"/>
              </a:lnSpc>
            </a:pPr>
            <a:r>
              <a:rPr sz="1050" spc="-25">
                <a:solidFill>
                  <a:srgbClr val="898989"/>
                </a:solidFill>
                <a:latin typeface="宋体"/>
                <a:cs typeface="宋体"/>
              </a:rPr>
              <a:t>•</a:t>
            </a:r>
            <a:fld id="{81D60167-4931-47E6-BA6A-407CBD079E47}" type="slidenum">
              <a:rPr sz="1000" spc="-25">
                <a:solidFill>
                  <a:srgbClr val="898989"/>
                </a:solidFill>
                <a:latin typeface="宋体"/>
                <a:cs typeface="宋体"/>
              </a:rPr>
              <a:t>3</a:t>
            </a:fld>
            <a:endParaRPr sz="1000">
              <a:latin typeface="宋体"/>
              <a:cs typeface="宋体"/>
            </a:endParaRPr>
          </a:p>
        </p:txBody>
      </p:sp>
      <p:sp>
        <p:nvSpPr>
          <p:cNvPr id="18" name="object 18"/>
          <p:cNvSpPr txBox="1"/>
          <p:nvPr/>
        </p:nvSpPr>
        <p:spPr>
          <a:xfrm>
            <a:off x="502602" y="5526484"/>
            <a:ext cx="533400" cy="152400"/>
          </a:xfrm>
          <a:prstGeom prst="rect">
            <a:avLst/>
          </a:prstGeom>
        </p:spPr>
        <p:txBody>
          <a:bodyPr vert="horz" wrap="square" lIns="0" tIns="0" rIns="0" bIns="0" rtlCol="0">
            <a:spAutoFit/>
          </a:bodyPr>
          <a:lstStyle/>
          <a:p>
            <a:pPr marL="12700">
              <a:lnSpc>
                <a:spcPts val="1160"/>
              </a:lnSpc>
            </a:pPr>
            <a:r>
              <a:rPr sz="1000" spc="-10">
                <a:solidFill>
                  <a:srgbClr val="898989"/>
                </a:solidFill>
                <a:latin typeface="宋体"/>
                <a:cs typeface="宋体"/>
              </a:rPr>
              <a:t>2023/2/9</a:t>
            </a:r>
            <a:endParaRPr sz="1000">
              <a:latin typeface="宋体"/>
              <a:cs typeface="宋体"/>
            </a:endParaRPr>
          </a:p>
        </p:txBody>
      </p:sp>
      <p:sp>
        <p:nvSpPr>
          <p:cNvPr id="15" name="object 15"/>
          <p:cNvSpPr txBox="1"/>
          <p:nvPr/>
        </p:nvSpPr>
        <p:spPr>
          <a:xfrm>
            <a:off x="3683952" y="1077595"/>
            <a:ext cx="4902200" cy="513080"/>
          </a:xfrm>
          <a:prstGeom prst="rect">
            <a:avLst/>
          </a:prstGeom>
        </p:spPr>
        <p:txBody>
          <a:bodyPr vert="horz" wrap="square" lIns="0" tIns="12700" rIns="0" bIns="0" rtlCol="0">
            <a:spAutoFit/>
          </a:bodyPr>
          <a:lstStyle/>
          <a:p>
            <a:pPr marL="12700">
              <a:lnSpc>
                <a:spcPct val="100000"/>
              </a:lnSpc>
              <a:spcBef>
                <a:spcPts val="100"/>
              </a:spcBef>
            </a:pPr>
            <a:r>
              <a:rPr sz="3200" b="1" spc="-5">
                <a:solidFill>
                  <a:srgbClr val="595959"/>
                </a:solidFill>
                <a:latin typeface="微软雅黑"/>
                <a:cs typeface="微软雅黑"/>
              </a:rPr>
              <a:t>四、爆破作业易发生的问题</a:t>
            </a:r>
            <a:endParaRPr sz="3200">
              <a:latin typeface="微软雅黑"/>
              <a:cs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8420100" y="0"/>
            <a:ext cx="723900" cy="714375"/>
          </a:xfrm>
          <a:prstGeom prst="rect">
            <a:avLst/>
          </a:prstGeom>
        </p:spPr>
      </p:pic>
      <p:pic>
        <p:nvPicPr>
          <p:cNvPr id="3" name="object 3"/>
          <p:cNvPicPr/>
          <p:nvPr/>
        </p:nvPicPr>
        <p:blipFill>
          <a:blip r:embed="rId3"/>
          <a:stretch>
            <a:fillRect/>
          </a:stretch>
        </p:blipFill>
        <p:spPr>
          <a:xfrm>
            <a:off x="0" y="3032125"/>
            <a:ext cx="9144000" cy="301625"/>
          </a:xfrm>
          <a:prstGeom prst="rect">
            <a:avLst/>
          </a:prstGeom>
        </p:spPr>
      </p:pic>
      <p:sp>
        <p:nvSpPr>
          <p:cNvPr id="4" name="object 4"/>
          <p:cNvSpPr txBox="1"/>
          <p:nvPr/>
        </p:nvSpPr>
        <p:spPr>
          <a:xfrm>
            <a:off x="5848350" y="2934969"/>
            <a:ext cx="1143000" cy="695960"/>
          </a:xfrm>
          <a:prstGeom prst="rect">
            <a:avLst/>
          </a:prstGeom>
        </p:spPr>
        <p:txBody>
          <a:bodyPr vert="horz" wrap="square" lIns="0" tIns="12700" rIns="0" bIns="0" rtlCol="0">
            <a:spAutoFit/>
          </a:bodyPr>
          <a:lstStyle/>
          <a:p>
            <a:pPr marL="12700">
              <a:lnSpc>
                <a:spcPct val="100000"/>
              </a:lnSpc>
              <a:spcBef>
                <a:spcPts val="100"/>
              </a:spcBef>
            </a:pPr>
            <a:r>
              <a:rPr sz="4400" b="1" spc="-25">
                <a:solidFill>
                  <a:srgbClr val="595959"/>
                </a:solidFill>
                <a:latin typeface="微软雅黑"/>
                <a:cs typeface="微软雅黑"/>
              </a:rPr>
              <a:t>引言</a:t>
            </a:r>
            <a:endParaRPr sz="4400">
              <a:latin typeface="微软雅黑"/>
              <a:cs typeface="微软雅黑"/>
            </a:endParaRPr>
          </a:p>
        </p:txBody>
      </p:sp>
      <p:sp>
        <p:nvSpPr>
          <p:cNvPr id="6" name="object 6"/>
          <p:cNvSpPr txBox="1">
            <a:spLocks noGrp="1"/>
          </p:cNvSpPr>
          <p:nvPr>
            <p:ph type="sldNum" sz="quarter" idx="7"/>
          </p:nvPr>
        </p:nvSpPr>
        <p:spPr>
          <a:prstGeom prst="rect">
            <a:avLst/>
          </a:prstGeom>
        </p:spPr>
        <p:txBody>
          <a:bodyPr vert="horz" wrap="square" lIns="0" tIns="21590" rIns="0" bIns="0" rtlCol="0">
            <a:spAutoFit/>
          </a:bodyPr>
          <a:lstStyle/>
          <a:p>
            <a:pPr marL="76200">
              <a:lnSpc>
                <a:spcPct val="100000"/>
              </a:lnSpc>
              <a:spcBef>
                <a:spcPts val="170"/>
              </a:spcBef>
              <a:tabLst>
                <a:tab pos="470534"/>
              </a:tabLst>
            </a:pPr>
            <a:r>
              <a:rPr sz="1575" b="0" i="0" spc="-37" baseline="2645">
                <a:solidFill>
                  <a:srgbClr val="898989"/>
                </a:solidFill>
                <a:latin typeface="宋体"/>
                <a:cs typeface="宋体"/>
              </a:rPr>
              <a:t>•</a:t>
            </a:r>
            <a:fld id="{81D60167-4931-47E6-BA6A-407CBD079E47}" type="slidenum">
              <a:rPr sz="1500" b="0" i="0" spc="-37" baseline="2777">
                <a:solidFill>
                  <a:srgbClr val="898989"/>
                </a:solidFill>
                <a:latin typeface="宋体"/>
                <a:cs typeface="宋体"/>
              </a:rPr>
              <a:t>4</a:t>
            </a:fld>
            <a:r>
              <a:rPr sz="1500" b="0" i="0" baseline="2777">
                <a:solidFill>
                  <a:srgbClr val="898989"/>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7" name="object 7"/>
          <p:cNvSpPr txBox="1"/>
          <p:nvPr/>
        </p:nvSpPr>
        <p:spPr>
          <a:xfrm>
            <a:off x="1007428" y="5486003"/>
            <a:ext cx="533400" cy="152400"/>
          </a:xfrm>
          <a:prstGeom prst="rect">
            <a:avLst/>
          </a:prstGeom>
        </p:spPr>
        <p:txBody>
          <a:bodyPr vert="horz" wrap="square" lIns="0" tIns="0" rIns="0" bIns="0" rtlCol="0">
            <a:spAutoFit/>
          </a:bodyPr>
          <a:lstStyle/>
          <a:p>
            <a:pPr marL="12700">
              <a:lnSpc>
                <a:spcPts val="1160"/>
              </a:lnSpc>
            </a:pPr>
            <a:r>
              <a:rPr sz="1000" spc="-10">
                <a:solidFill>
                  <a:srgbClr val="898989"/>
                </a:solidFill>
                <a:latin typeface="宋体"/>
                <a:cs typeface="宋体"/>
              </a:rPr>
              <a:t>2023/2/9</a:t>
            </a:r>
            <a:endParaRPr sz="1000">
              <a:latin typeface="宋体"/>
              <a:cs typeface="宋体"/>
            </a:endParaRPr>
          </a:p>
        </p:txBody>
      </p:sp>
      <p:sp>
        <p:nvSpPr>
          <p:cNvPr id="5" name="object 5"/>
          <p:cNvSpPr txBox="1"/>
          <p:nvPr/>
        </p:nvSpPr>
        <p:spPr>
          <a:xfrm>
            <a:off x="1007428" y="1557654"/>
            <a:ext cx="3683000" cy="1488440"/>
          </a:xfrm>
          <a:prstGeom prst="rect">
            <a:avLst/>
          </a:prstGeom>
        </p:spPr>
        <p:txBody>
          <a:bodyPr vert="horz" wrap="square" lIns="0" tIns="12700" rIns="0" bIns="0" rtlCol="0">
            <a:spAutoFit/>
          </a:bodyPr>
          <a:lstStyle/>
          <a:p>
            <a:pPr marL="12700">
              <a:lnSpc>
                <a:spcPct val="100000"/>
              </a:lnSpc>
              <a:spcBef>
                <a:spcPts val="100"/>
              </a:spcBef>
            </a:pPr>
            <a:r>
              <a:rPr sz="9600" b="1" spc="-20">
                <a:solidFill>
                  <a:srgbClr val="FFC000"/>
                </a:solidFill>
                <a:latin typeface="Malgun Gothic"/>
                <a:cs typeface="Malgun Gothic"/>
              </a:rPr>
              <a:t>第一章</a:t>
            </a:r>
            <a:endParaRPr sz="9600">
              <a:latin typeface="Malgun Gothic"/>
              <a:cs typeface="Malgun Gothic"/>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142875"/>
            <a:ext cx="3348354" cy="500380"/>
          </a:xfrm>
          <a:custGeom>
            <a:rect l="l" t="t" r="r" b="b"/>
            <a:pathLst>
              <a:path w="3348354" h="500380">
                <a:moveTo>
                  <a:pt x="2692691" y="500062"/>
                </a:moveTo>
                <a:lnTo>
                  <a:pt x="0" y="500062"/>
                </a:lnTo>
                <a:lnTo>
                  <a:pt x="0" y="0"/>
                </a:lnTo>
                <a:lnTo>
                  <a:pt x="2692691" y="0"/>
                </a:lnTo>
                <a:lnTo>
                  <a:pt x="3348037" y="250031"/>
                </a:lnTo>
                <a:lnTo>
                  <a:pt x="2692691" y="500062"/>
                </a:lnTo>
                <a:close/>
              </a:path>
            </a:pathLst>
          </a:custGeom>
          <a:solidFill>
            <a:srgbClr val="2391D0"/>
          </a:solidFill>
        </p:spPr>
        <p:txBody>
          <a:bodyPr wrap="square" lIns="0" tIns="0" rIns="0" bIns="0" rtlCol="0"/>
          <a:lstStyle/>
          <a:p/>
        </p:txBody>
      </p:sp>
      <p:sp>
        <p:nvSpPr>
          <p:cNvPr id="3" name="object 3"/>
          <p:cNvSpPr txBox="1">
            <a:spLocks noGrp="1"/>
          </p:cNvSpPr>
          <p:nvPr>
            <p:ph type="title"/>
          </p:nvPr>
        </p:nvSpPr>
        <p:spPr>
          <a:xfrm>
            <a:off x="113664" y="151268"/>
            <a:ext cx="1270000" cy="452120"/>
          </a:xfrm>
          <a:prstGeom prst="rect">
            <a:avLst/>
          </a:prstGeom>
        </p:spPr>
        <p:txBody>
          <a:bodyPr vert="horz" wrap="square" lIns="0" tIns="12700" rIns="0" bIns="0" rtlCol="0">
            <a:spAutoFit/>
          </a:bodyPr>
          <a:lstStyle/>
          <a:p>
            <a:pPr marL="12700">
              <a:lnSpc>
                <a:spcPct val="100000"/>
              </a:lnSpc>
              <a:spcBef>
                <a:spcPts val="100"/>
              </a:spcBef>
            </a:pPr>
            <a:r>
              <a:rPr>
                <a:solidFill>
                  <a:srgbClr val="FFFFFF"/>
                </a:solidFill>
              </a:rPr>
              <a:t>1</a:t>
            </a:r>
            <a:r>
              <a:rPr spc="-20">
                <a:solidFill>
                  <a:srgbClr val="FFFFFF"/>
                </a:solidFill>
              </a:rPr>
              <a:t>、引言</a:t>
            </a:r>
          </a:p>
        </p:txBody>
      </p:sp>
      <p:sp>
        <p:nvSpPr>
          <p:cNvPr id="4" name="object 4"/>
          <p:cNvSpPr txBox="1"/>
          <p:nvPr/>
        </p:nvSpPr>
        <p:spPr>
          <a:xfrm>
            <a:off x="893128" y="1252219"/>
            <a:ext cx="7899400" cy="1549400"/>
          </a:xfrm>
          <a:prstGeom prst="rect">
            <a:avLst/>
          </a:prstGeom>
        </p:spPr>
        <p:txBody>
          <a:bodyPr vert="horz" wrap="square" lIns="0" tIns="12700" rIns="0" bIns="0" rtlCol="0">
            <a:spAutoFit/>
          </a:bodyPr>
          <a:lstStyle/>
          <a:p>
            <a:pPr marL="12700" marR="5080" algn="just">
              <a:lnSpc>
                <a:spcPct val="100000"/>
              </a:lnSpc>
              <a:spcBef>
                <a:spcPts val="100"/>
              </a:spcBef>
            </a:pPr>
            <a:r>
              <a:rPr sz="2000" b="1" spc="-5">
                <a:latin typeface="微软雅黑"/>
                <a:cs typeface="微软雅黑"/>
              </a:rPr>
              <a:t>爆破施工属于高风险行业，作业过程中使用的爆破器材具有巨大的破坏力，是非常危险的，作业的最后结果容易造成重大伤害，如何避免爆炸伤害事故是一个重大而又严肃的课题。本次交流旨在对隧道爆破器材、施工安全注意事项、上级单位基本规定等要点进行学习，进一步加强对隧道施工作业的认识，避免发生爆破安全事故。</a:t>
            </a:r>
            <a:endParaRPr sz="2000">
              <a:latin typeface="微软雅黑"/>
              <a:cs typeface="微软雅黑"/>
            </a:endParaRPr>
          </a:p>
        </p:txBody>
      </p:sp>
      <p:pic>
        <p:nvPicPr>
          <p:cNvPr id="5" name="object 5"/>
          <p:cNvPicPr/>
          <p:nvPr/>
        </p:nvPicPr>
        <p:blipFill>
          <a:blip r:embed="rId2"/>
          <a:stretch>
            <a:fillRect/>
          </a:stretch>
        </p:blipFill>
        <p:spPr>
          <a:xfrm>
            <a:off x="812800" y="2997200"/>
            <a:ext cx="2809875" cy="2028825"/>
          </a:xfrm>
          <a:prstGeom prst="rect">
            <a:avLst/>
          </a:prstGeom>
        </p:spPr>
      </p:pic>
      <p:pic>
        <p:nvPicPr>
          <p:cNvPr id="6" name="object 6"/>
          <p:cNvPicPr/>
          <p:nvPr/>
        </p:nvPicPr>
        <p:blipFill>
          <a:blip r:embed="rId3"/>
          <a:stretch>
            <a:fillRect/>
          </a:stretch>
        </p:blipFill>
        <p:spPr>
          <a:xfrm>
            <a:off x="4622800" y="2997200"/>
            <a:ext cx="3532188" cy="2143125"/>
          </a:xfrm>
          <a:prstGeom prst="rect">
            <a:avLst/>
          </a:prstGeom>
        </p:spPr>
      </p:pic>
      <p:sp>
        <p:nvSpPr>
          <p:cNvPr id="7" name="object 7"/>
          <p:cNvSpPr txBox="1">
            <a:spLocks noGrp="1"/>
          </p:cNvSpPr>
          <p:nvPr>
            <p:ph type="sldNum" sz="quarter" idx="7"/>
          </p:nvPr>
        </p:nvSpPr>
        <p:spPr>
          <a:prstGeom prst="rect">
            <a:avLst/>
          </a:prstGeom>
        </p:spPr>
        <p:txBody>
          <a:bodyPr vert="horz" wrap="square" lIns="0" tIns="21590" rIns="0" bIns="0" rtlCol="0">
            <a:spAutoFit/>
          </a:bodyPr>
          <a:lstStyle/>
          <a:p>
            <a:pPr marL="76200">
              <a:lnSpc>
                <a:spcPct val="100000"/>
              </a:lnSpc>
              <a:spcBef>
                <a:spcPts val="170"/>
              </a:spcBef>
              <a:tabLst>
                <a:tab pos="470534"/>
              </a:tabLst>
            </a:pPr>
            <a:r>
              <a:rPr sz="1575" b="0" i="0" spc="-37" baseline="2645">
                <a:solidFill>
                  <a:srgbClr val="898989"/>
                </a:solidFill>
                <a:latin typeface="宋体"/>
                <a:cs typeface="宋体"/>
              </a:rPr>
              <a:t>•</a:t>
            </a:r>
            <a:fld id="{81D60167-4931-47E6-BA6A-407CBD079E47}" type="slidenum">
              <a:rPr sz="1500" b="0" i="0" spc="-37" baseline="2777">
                <a:solidFill>
                  <a:srgbClr val="898989"/>
                </a:solidFill>
                <a:latin typeface="宋体"/>
                <a:cs typeface="宋体"/>
              </a:rPr>
              <a:t>5</a:t>
            </a:fld>
            <a:r>
              <a:rPr sz="1500" b="0" i="0" baseline="2777">
                <a:solidFill>
                  <a:srgbClr val="898989"/>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8" name="object 8"/>
          <p:cNvSpPr txBox="1"/>
          <p:nvPr/>
        </p:nvSpPr>
        <p:spPr>
          <a:xfrm>
            <a:off x="1007428" y="5486003"/>
            <a:ext cx="533400" cy="152400"/>
          </a:xfrm>
          <a:prstGeom prst="rect">
            <a:avLst/>
          </a:prstGeom>
        </p:spPr>
        <p:txBody>
          <a:bodyPr vert="horz" wrap="square" lIns="0" tIns="0" rIns="0" bIns="0" rtlCol="0">
            <a:spAutoFit/>
          </a:bodyPr>
          <a:lstStyle/>
          <a:p>
            <a:pPr marL="12700">
              <a:lnSpc>
                <a:spcPts val="1160"/>
              </a:lnSpc>
            </a:pPr>
            <a:r>
              <a:rPr sz="1000" spc="-10">
                <a:solidFill>
                  <a:srgbClr val="898989"/>
                </a:solidFill>
                <a:latin typeface="宋体"/>
                <a:cs typeface="宋体"/>
              </a:rPr>
              <a:t>2023/2/9</a:t>
            </a:r>
            <a:endParaRPr sz="1000">
              <a:latin typeface="宋体"/>
              <a:cs typeface="宋体"/>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13664" y="151268"/>
            <a:ext cx="1270000" cy="452120"/>
          </a:xfrm>
          <a:prstGeom prst="rect">
            <a:avLst/>
          </a:prstGeom>
        </p:spPr>
        <p:txBody>
          <a:bodyPr vert="horz" wrap="square" lIns="0" tIns="12700" rIns="0" bIns="0" rtlCol="0">
            <a:spAutoFit/>
          </a:bodyPr>
          <a:lstStyle/>
          <a:p>
            <a:pPr marL="12700">
              <a:lnSpc>
                <a:spcPct val="100000"/>
              </a:lnSpc>
              <a:spcBef>
                <a:spcPts val="100"/>
              </a:spcBef>
            </a:pPr>
            <a:r>
              <a:rPr>
                <a:solidFill>
                  <a:srgbClr val="FFFFFF"/>
                </a:solidFill>
              </a:rPr>
              <a:t>1</a:t>
            </a:r>
            <a:r>
              <a:rPr spc="-20">
                <a:solidFill>
                  <a:srgbClr val="FFFFFF"/>
                </a:solidFill>
              </a:rPr>
              <a:t>、引言</a:t>
            </a:r>
          </a:p>
        </p:txBody>
      </p:sp>
      <p:pic>
        <p:nvPicPr>
          <p:cNvPr id="3" name="object 3"/>
          <p:cNvPicPr/>
          <p:nvPr/>
        </p:nvPicPr>
        <p:blipFill>
          <a:blip r:embed="rId2"/>
          <a:stretch>
            <a:fillRect/>
          </a:stretch>
        </p:blipFill>
        <p:spPr>
          <a:xfrm>
            <a:off x="1778000" y="736600"/>
            <a:ext cx="6119812" cy="4706937"/>
          </a:xfrm>
          <a:prstGeom prst="rect">
            <a:avLst/>
          </a:prstGeom>
        </p:spPr>
      </p:pic>
      <p:sp>
        <p:nvSpPr>
          <p:cNvPr id="4" name="object 4"/>
          <p:cNvSpPr txBox="1">
            <a:spLocks noGrp="1"/>
          </p:cNvSpPr>
          <p:nvPr>
            <p:ph type="sldNum" sz="quarter" idx="7"/>
          </p:nvPr>
        </p:nvSpPr>
        <p:spPr>
          <a:prstGeom prst="rect">
            <a:avLst/>
          </a:prstGeom>
        </p:spPr>
        <p:txBody>
          <a:bodyPr vert="horz" wrap="square" lIns="0" tIns="21590" rIns="0" bIns="0" rtlCol="0">
            <a:spAutoFit/>
          </a:bodyPr>
          <a:lstStyle/>
          <a:p>
            <a:pPr marL="76200">
              <a:lnSpc>
                <a:spcPct val="100000"/>
              </a:lnSpc>
              <a:spcBef>
                <a:spcPts val="170"/>
              </a:spcBef>
              <a:tabLst>
                <a:tab pos="470534"/>
              </a:tabLst>
            </a:pPr>
            <a:r>
              <a:rPr sz="1575" b="0" i="0" spc="-37" baseline="2645">
                <a:solidFill>
                  <a:srgbClr val="898989"/>
                </a:solidFill>
                <a:latin typeface="宋体"/>
                <a:cs typeface="宋体"/>
              </a:rPr>
              <a:t>•</a:t>
            </a:r>
            <a:fld id="{81D60167-4931-47E6-BA6A-407CBD079E47}" type="slidenum">
              <a:rPr sz="1500" b="0" i="0" spc="-37" baseline="2777">
                <a:solidFill>
                  <a:srgbClr val="898989"/>
                </a:solidFill>
                <a:latin typeface="宋体"/>
                <a:cs typeface="宋体"/>
              </a:rPr>
              <a:t>6</a:t>
            </a:fld>
            <a:r>
              <a:rPr sz="1500" b="0" i="0" baseline="2777">
                <a:solidFill>
                  <a:srgbClr val="898989"/>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5" name="object 5"/>
          <p:cNvSpPr txBox="1"/>
          <p:nvPr/>
        </p:nvSpPr>
        <p:spPr>
          <a:xfrm>
            <a:off x="1007428" y="5486003"/>
            <a:ext cx="533400" cy="152400"/>
          </a:xfrm>
          <a:prstGeom prst="rect">
            <a:avLst/>
          </a:prstGeom>
        </p:spPr>
        <p:txBody>
          <a:bodyPr vert="horz" wrap="square" lIns="0" tIns="0" rIns="0" bIns="0" rtlCol="0">
            <a:spAutoFit/>
          </a:bodyPr>
          <a:lstStyle/>
          <a:p>
            <a:pPr marL="12700">
              <a:lnSpc>
                <a:spcPts val="1160"/>
              </a:lnSpc>
            </a:pPr>
            <a:r>
              <a:rPr sz="1000" spc="-10">
                <a:solidFill>
                  <a:srgbClr val="898989"/>
                </a:solidFill>
                <a:latin typeface="宋体"/>
                <a:cs typeface="宋体"/>
              </a:rPr>
              <a:t>2023/2/9</a:t>
            </a:r>
            <a:endParaRPr sz="1000">
              <a:latin typeface="宋体"/>
              <a:cs typeface="宋体"/>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8420100" y="0"/>
            <a:ext cx="723900" cy="714375"/>
          </a:xfrm>
          <a:prstGeom prst="rect">
            <a:avLst/>
          </a:prstGeom>
        </p:spPr>
      </p:pic>
      <p:pic>
        <p:nvPicPr>
          <p:cNvPr id="3" name="object 3"/>
          <p:cNvPicPr/>
          <p:nvPr/>
        </p:nvPicPr>
        <p:blipFill>
          <a:blip r:embed="rId3"/>
          <a:stretch>
            <a:fillRect/>
          </a:stretch>
        </p:blipFill>
        <p:spPr>
          <a:xfrm>
            <a:off x="0" y="3032125"/>
            <a:ext cx="9144000" cy="301625"/>
          </a:xfrm>
          <a:prstGeom prst="rect">
            <a:avLst/>
          </a:prstGeom>
        </p:spPr>
      </p:pic>
      <p:sp>
        <p:nvSpPr>
          <p:cNvPr id="4" name="object 4"/>
          <p:cNvSpPr txBox="1"/>
          <p:nvPr/>
        </p:nvSpPr>
        <p:spPr>
          <a:xfrm>
            <a:off x="5033169" y="2253297"/>
            <a:ext cx="2819400" cy="2037080"/>
          </a:xfrm>
          <a:prstGeom prst="rect">
            <a:avLst/>
          </a:prstGeom>
        </p:spPr>
        <p:txBody>
          <a:bodyPr vert="horz" wrap="square" lIns="0" tIns="12700" rIns="0" bIns="0" rtlCol="0">
            <a:spAutoFit/>
          </a:bodyPr>
          <a:lstStyle/>
          <a:p>
            <a:pPr marL="12065" marR="5080" algn="ctr">
              <a:lnSpc>
                <a:spcPct val="100000"/>
              </a:lnSpc>
              <a:spcBef>
                <a:spcPts val="100"/>
              </a:spcBef>
            </a:pPr>
            <a:r>
              <a:rPr sz="4400" b="1" spc="-10">
                <a:solidFill>
                  <a:srgbClr val="595959"/>
                </a:solidFill>
                <a:latin typeface="微软雅黑"/>
                <a:cs typeface="微软雅黑"/>
              </a:rPr>
              <a:t>民用爆破物品的基本安</a:t>
            </a:r>
            <a:r>
              <a:rPr sz="4400" b="1" spc="-20">
                <a:solidFill>
                  <a:srgbClr val="595959"/>
                </a:solidFill>
                <a:latin typeface="微软雅黑"/>
                <a:cs typeface="微软雅黑"/>
              </a:rPr>
              <a:t>全知识</a:t>
            </a:r>
            <a:endParaRPr sz="4400">
              <a:latin typeface="微软雅黑"/>
              <a:cs typeface="微软雅黑"/>
            </a:endParaRPr>
          </a:p>
        </p:txBody>
      </p:sp>
      <p:sp>
        <p:nvSpPr>
          <p:cNvPr id="6" name="object 6"/>
          <p:cNvSpPr txBox="1">
            <a:spLocks noGrp="1"/>
          </p:cNvSpPr>
          <p:nvPr>
            <p:ph type="sldNum" sz="quarter" idx="7"/>
          </p:nvPr>
        </p:nvSpPr>
        <p:spPr>
          <a:prstGeom prst="rect">
            <a:avLst/>
          </a:prstGeom>
        </p:spPr>
        <p:txBody>
          <a:bodyPr vert="horz" wrap="square" lIns="0" tIns="21590" rIns="0" bIns="0" rtlCol="0">
            <a:spAutoFit/>
          </a:bodyPr>
          <a:lstStyle/>
          <a:p>
            <a:pPr marL="76200">
              <a:lnSpc>
                <a:spcPct val="100000"/>
              </a:lnSpc>
              <a:spcBef>
                <a:spcPts val="170"/>
              </a:spcBef>
              <a:tabLst>
                <a:tab pos="470534"/>
              </a:tabLst>
            </a:pPr>
            <a:r>
              <a:rPr sz="1575" b="0" i="0" spc="-37" baseline="2645">
                <a:solidFill>
                  <a:srgbClr val="898989"/>
                </a:solidFill>
                <a:latin typeface="宋体"/>
                <a:cs typeface="宋体"/>
              </a:rPr>
              <a:t>•</a:t>
            </a:r>
            <a:fld id="{81D60167-4931-47E6-BA6A-407CBD079E47}" type="slidenum">
              <a:rPr sz="1500" b="0" i="0" spc="-37" baseline="2777">
                <a:solidFill>
                  <a:srgbClr val="898989"/>
                </a:solidFill>
                <a:latin typeface="宋体"/>
                <a:cs typeface="宋体"/>
              </a:rPr>
              <a:t>7</a:t>
            </a:fld>
            <a:r>
              <a:rPr sz="1500" b="0" i="0" baseline="2777">
                <a:solidFill>
                  <a:srgbClr val="898989"/>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7" name="object 7"/>
          <p:cNvSpPr txBox="1"/>
          <p:nvPr/>
        </p:nvSpPr>
        <p:spPr>
          <a:xfrm>
            <a:off x="1007428" y="5486003"/>
            <a:ext cx="533400" cy="152400"/>
          </a:xfrm>
          <a:prstGeom prst="rect">
            <a:avLst/>
          </a:prstGeom>
        </p:spPr>
        <p:txBody>
          <a:bodyPr vert="horz" wrap="square" lIns="0" tIns="0" rIns="0" bIns="0" rtlCol="0">
            <a:spAutoFit/>
          </a:bodyPr>
          <a:lstStyle/>
          <a:p>
            <a:pPr marL="12700">
              <a:lnSpc>
                <a:spcPts val="1160"/>
              </a:lnSpc>
            </a:pPr>
            <a:r>
              <a:rPr sz="1000" spc="-10">
                <a:solidFill>
                  <a:srgbClr val="898989"/>
                </a:solidFill>
                <a:latin typeface="宋体"/>
                <a:cs typeface="宋体"/>
              </a:rPr>
              <a:t>2023/2/9</a:t>
            </a:r>
            <a:endParaRPr sz="1000">
              <a:latin typeface="宋体"/>
              <a:cs typeface="宋体"/>
            </a:endParaRPr>
          </a:p>
        </p:txBody>
      </p:sp>
      <p:sp>
        <p:nvSpPr>
          <p:cNvPr id="5" name="object 5"/>
          <p:cNvSpPr txBox="1"/>
          <p:nvPr/>
        </p:nvSpPr>
        <p:spPr>
          <a:xfrm>
            <a:off x="962978" y="1557654"/>
            <a:ext cx="3683000" cy="1488440"/>
          </a:xfrm>
          <a:prstGeom prst="rect">
            <a:avLst/>
          </a:prstGeom>
        </p:spPr>
        <p:txBody>
          <a:bodyPr vert="horz" wrap="square" lIns="0" tIns="12700" rIns="0" bIns="0" rtlCol="0">
            <a:spAutoFit/>
          </a:bodyPr>
          <a:lstStyle/>
          <a:p>
            <a:pPr marL="12700">
              <a:lnSpc>
                <a:spcPct val="100000"/>
              </a:lnSpc>
              <a:spcBef>
                <a:spcPts val="100"/>
              </a:spcBef>
            </a:pPr>
            <a:r>
              <a:rPr sz="9600" b="1" spc="-20">
                <a:solidFill>
                  <a:srgbClr val="FFC000"/>
                </a:solidFill>
                <a:latin typeface="Malgun Gothic"/>
                <a:cs typeface="Malgun Gothic"/>
              </a:rPr>
              <a:t>第二章</a:t>
            </a:r>
            <a:endParaRPr sz="9600">
              <a:latin typeface="Malgun Gothic"/>
              <a:cs typeface="Malgun Gothic"/>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142875"/>
            <a:ext cx="4581525" cy="500380"/>
          </a:xfrm>
          <a:custGeom>
            <a:rect l="l" t="t" r="r" b="b"/>
            <a:pathLst>
              <a:path w="4581525" h="500380">
                <a:moveTo>
                  <a:pt x="3925898" y="500062"/>
                </a:moveTo>
                <a:lnTo>
                  <a:pt x="0" y="500062"/>
                </a:lnTo>
                <a:lnTo>
                  <a:pt x="0" y="0"/>
                </a:lnTo>
                <a:lnTo>
                  <a:pt x="3925898" y="0"/>
                </a:lnTo>
                <a:lnTo>
                  <a:pt x="4581525" y="250031"/>
                </a:lnTo>
                <a:lnTo>
                  <a:pt x="3925898" y="500062"/>
                </a:lnTo>
                <a:close/>
              </a:path>
            </a:pathLst>
          </a:custGeom>
          <a:solidFill>
            <a:srgbClr val="2391D0"/>
          </a:solidFill>
        </p:spPr>
        <p:txBody>
          <a:bodyPr wrap="square" lIns="0" tIns="0" rIns="0" bIns="0" rtlCol="0"/>
          <a:lstStyle/>
          <a:p/>
        </p:txBody>
      </p:sp>
      <p:sp>
        <p:nvSpPr>
          <p:cNvPr id="3" name="object 3"/>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a:solidFill>
                  <a:srgbClr val="FFFFFF"/>
                </a:solidFill>
              </a:rPr>
              <a:t>1</a:t>
            </a:r>
            <a:r>
              <a:rPr spc="-10">
                <a:solidFill>
                  <a:srgbClr val="FFFFFF"/>
                </a:solidFill>
              </a:rPr>
              <a:t>、现场常用民爆物品</a:t>
            </a:r>
          </a:p>
        </p:txBody>
      </p:sp>
      <p:sp>
        <p:nvSpPr>
          <p:cNvPr id="4" name="object 4"/>
          <p:cNvSpPr txBox="1"/>
          <p:nvPr/>
        </p:nvSpPr>
        <p:spPr>
          <a:xfrm>
            <a:off x="710564" y="842645"/>
            <a:ext cx="3276600" cy="513080"/>
          </a:xfrm>
          <a:prstGeom prst="rect">
            <a:avLst/>
          </a:prstGeom>
        </p:spPr>
        <p:txBody>
          <a:bodyPr vert="horz" wrap="square" lIns="0" tIns="12700" rIns="0" bIns="0" rtlCol="0">
            <a:spAutoFit/>
          </a:bodyPr>
          <a:lstStyle/>
          <a:p>
            <a:pPr marL="12700">
              <a:lnSpc>
                <a:spcPct val="100000"/>
              </a:lnSpc>
              <a:spcBef>
                <a:spcPts val="100"/>
              </a:spcBef>
            </a:pPr>
            <a:r>
              <a:rPr sz="3200" b="1" spc="-10">
                <a:solidFill>
                  <a:srgbClr val="FF0000"/>
                </a:solidFill>
                <a:latin typeface="Microsoft JhengHei"/>
                <a:cs typeface="Microsoft JhengHei"/>
              </a:rPr>
              <a:t>现场常见民爆物品</a:t>
            </a:r>
            <a:endParaRPr sz="3200">
              <a:latin typeface="Microsoft JhengHei"/>
              <a:cs typeface="Microsoft JhengHei"/>
            </a:endParaRPr>
          </a:p>
        </p:txBody>
      </p:sp>
      <p:sp>
        <p:nvSpPr>
          <p:cNvPr id="5" name="object 5"/>
          <p:cNvSpPr txBox="1"/>
          <p:nvPr/>
        </p:nvSpPr>
        <p:spPr>
          <a:xfrm>
            <a:off x="893128" y="1726882"/>
            <a:ext cx="4470400" cy="2150745"/>
          </a:xfrm>
          <a:prstGeom prst="rect">
            <a:avLst/>
          </a:prstGeom>
        </p:spPr>
        <p:txBody>
          <a:bodyPr vert="horz" wrap="square" lIns="0" tIns="12700" rIns="0" bIns="0" rtlCol="0">
            <a:spAutoFit/>
          </a:bodyPr>
          <a:lstStyle/>
          <a:p>
            <a:pPr marL="12700">
              <a:lnSpc>
                <a:spcPct val="100000"/>
              </a:lnSpc>
              <a:spcBef>
                <a:spcPts val="100"/>
              </a:spcBef>
            </a:pPr>
            <a:r>
              <a:rPr sz="2000" b="1" spc="-125">
                <a:latin typeface="微软雅黑"/>
                <a:cs typeface="微软雅黑"/>
              </a:rPr>
              <a:t>（1）2</a:t>
            </a:r>
            <a:r>
              <a:rPr sz="2000" b="1" spc="-10">
                <a:latin typeface="微软雅黑"/>
                <a:cs typeface="微软雅黑"/>
              </a:rPr>
              <a:t>号岩石乳化炸药。</a:t>
            </a:r>
            <a:endParaRPr sz="2000">
              <a:latin typeface="微软雅黑"/>
              <a:cs typeface="微软雅黑"/>
            </a:endParaRPr>
          </a:p>
          <a:p>
            <a:pPr marL="648335" indent="-635635">
              <a:lnSpc>
                <a:spcPct val="100000"/>
              </a:lnSpc>
              <a:buSzPct val="95000"/>
              <a:buAutoNum type="arabicPlain" startAt="2"/>
              <a:tabLst>
                <a:tab pos="648335"/>
              </a:tabLst>
            </a:pPr>
            <a:r>
              <a:rPr sz="2000" b="1" spc="-15">
                <a:latin typeface="微软雅黑"/>
                <a:cs typeface="微软雅黑"/>
              </a:rPr>
              <a:t>导爆管。</a:t>
            </a:r>
            <a:endParaRPr sz="2000">
              <a:latin typeface="微软雅黑"/>
              <a:cs typeface="微软雅黑"/>
            </a:endParaRPr>
          </a:p>
          <a:p>
            <a:pPr marL="648335" indent="-635635">
              <a:lnSpc>
                <a:spcPct val="100000"/>
              </a:lnSpc>
              <a:buSzPct val="95000"/>
              <a:buAutoNum type="arabicPlain" startAt="2"/>
              <a:tabLst>
                <a:tab pos="648335"/>
              </a:tabLst>
            </a:pPr>
            <a:r>
              <a:rPr sz="2000" b="1">
                <a:latin typeface="微软雅黑"/>
                <a:cs typeface="微软雅黑"/>
              </a:rPr>
              <a:t>导爆管雷管（秒延期、毫秒延期</a:t>
            </a:r>
            <a:r>
              <a:rPr sz="2000" b="1" spc="-50">
                <a:latin typeface="微软雅黑"/>
                <a:cs typeface="微软雅黑"/>
              </a:rPr>
              <a:t>）</a:t>
            </a:r>
            <a:endParaRPr sz="2000">
              <a:latin typeface="微软雅黑"/>
              <a:cs typeface="微软雅黑"/>
            </a:endParaRPr>
          </a:p>
          <a:p>
            <a:pPr marL="648335" indent="-635635">
              <a:lnSpc>
                <a:spcPct val="100000"/>
              </a:lnSpc>
              <a:buSzPct val="95000"/>
              <a:buAutoNum type="arabicPlain" startAt="2"/>
              <a:tabLst>
                <a:tab pos="648335"/>
              </a:tabLst>
            </a:pPr>
            <a:r>
              <a:rPr sz="2000" b="1" spc="-20">
                <a:latin typeface="微软雅黑"/>
                <a:cs typeface="微软雅黑"/>
              </a:rPr>
              <a:t>导爆索</a:t>
            </a:r>
            <a:endParaRPr sz="2000">
              <a:latin typeface="微软雅黑"/>
              <a:cs typeface="微软雅黑"/>
            </a:endParaRPr>
          </a:p>
          <a:p>
            <a:pPr marL="648335" indent="-635635">
              <a:lnSpc>
                <a:spcPct val="100000"/>
              </a:lnSpc>
              <a:buSzPct val="95000"/>
              <a:buAutoNum type="arabicPlain" startAt="2"/>
              <a:tabLst>
                <a:tab pos="648335"/>
              </a:tabLst>
            </a:pPr>
            <a:r>
              <a:rPr sz="2000" b="1" spc="-20">
                <a:latin typeface="微软雅黑"/>
                <a:cs typeface="微软雅黑"/>
              </a:rPr>
              <a:t>电雷管</a:t>
            </a:r>
            <a:endParaRPr sz="2000">
              <a:latin typeface="微软雅黑"/>
              <a:cs typeface="微软雅黑"/>
            </a:endParaRPr>
          </a:p>
          <a:p>
            <a:pPr marL="648335" indent="-635635">
              <a:lnSpc>
                <a:spcPts val="2340"/>
              </a:lnSpc>
              <a:spcBef>
                <a:spcPts val="50"/>
              </a:spcBef>
              <a:buSzPct val="95000"/>
              <a:buAutoNum type="arabicPlain" startAt="2"/>
              <a:tabLst>
                <a:tab pos="648335"/>
              </a:tabLst>
            </a:pPr>
            <a:r>
              <a:rPr sz="2000" b="1" spc="-20">
                <a:latin typeface="微软雅黑"/>
                <a:cs typeface="微软雅黑"/>
              </a:rPr>
              <a:t>起爆针</a:t>
            </a:r>
            <a:endParaRPr sz="2000">
              <a:latin typeface="微软雅黑"/>
              <a:cs typeface="微软雅黑"/>
            </a:endParaRPr>
          </a:p>
          <a:p>
            <a:pPr marL="648335" indent="-635635">
              <a:lnSpc>
                <a:spcPts val="2340"/>
              </a:lnSpc>
              <a:buSzPct val="95000"/>
              <a:buAutoNum type="arabicPlain" startAt="2"/>
              <a:tabLst>
                <a:tab pos="648335"/>
              </a:tabLst>
            </a:pPr>
            <a:r>
              <a:rPr sz="2000" b="1" spc="-20">
                <a:latin typeface="微软雅黑"/>
                <a:cs typeface="微软雅黑"/>
              </a:rPr>
              <a:t>起爆器</a:t>
            </a:r>
            <a:endParaRPr sz="2000">
              <a:latin typeface="微软雅黑"/>
              <a:cs typeface="微软雅黑"/>
            </a:endParaRPr>
          </a:p>
        </p:txBody>
      </p:sp>
      <p:pic>
        <p:nvPicPr>
          <p:cNvPr id="6" name="object 6"/>
          <p:cNvPicPr/>
          <p:nvPr/>
        </p:nvPicPr>
        <p:blipFill>
          <a:blip r:embed="rId2"/>
          <a:stretch>
            <a:fillRect/>
          </a:stretch>
        </p:blipFill>
        <p:spPr>
          <a:xfrm>
            <a:off x="6197600" y="1498600"/>
            <a:ext cx="2057400" cy="2724150"/>
          </a:xfrm>
          <a:prstGeom prst="rect">
            <a:avLst/>
          </a:prstGeom>
        </p:spPr>
      </p:pic>
      <p:sp>
        <p:nvSpPr>
          <p:cNvPr id="7" name="object 7"/>
          <p:cNvSpPr txBox="1">
            <a:spLocks noGrp="1"/>
          </p:cNvSpPr>
          <p:nvPr>
            <p:ph type="sldNum" sz="quarter" idx="7"/>
          </p:nvPr>
        </p:nvSpPr>
        <p:spPr>
          <a:prstGeom prst="rect">
            <a:avLst/>
          </a:prstGeom>
        </p:spPr>
        <p:txBody>
          <a:bodyPr vert="horz" wrap="square" lIns="0" tIns="21590" rIns="0" bIns="0" rtlCol="0">
            <a:spAutoFit/>
          </a:bodyPr>
          <a:lstStyle/>
          <a:p>
            <a:pPr marL="76200">
              <a:lnSpc>
                <a:spcPct val="100000"/>
              </a:lnSpc>
              <a:spcBef>
                <a:spcPts val="170"/>
              </a:spcBef>
              <a:tabLst>
                <a:tab pos="470534"/>
              </a:tabLst>
            </a:pPr>
            <a:r>
              <a:rPr sz="1575" b="0" i="0" spc="-37" baseline="2645">
                <a:solidFill>
                  <a:srgbClr val="898989"/>
                </a:solidFill>
                <a:latin typeface="宋体"/>
                <a:cs typeface="宋体"/>
              </a:rPr>
              <a:t>•</a:t>
            </a:r>
            <a:fld id="{81D60167-4931-47E6-BA6A-407CBD079E47}" type="slidenum">
              <a:rPr sz="1500" b="0" i="0" spc="-37" baseline="2777">
                <a:solidFill>
                  <a:srgbClr val="898989"/>
                </a:solidFill>
                <a:latin typeface="宋体"/>
                <a:cs typeface="宋体"/>
              </a:rPr>
              <a:t>8</a:t>
            </a:fld>
            <a:r>
              <a:rPr sz="1500" b="0" i="0" baseline="2777">
                <a:solidFill>
                  <a:srgbClr val="898989"/>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8" name="object 8"/>
          <p:cNvSpPr txBox="1"/>
          <p:nvPr/>
        </p:nvSpPr>
        <p:spPr>
          <a:xfrm>
            <a:off x="1007428" y="5486003"/>
            <a:ext cx="533400" cy="152400"/>
          </a:xfrm>
          <a:prstGeom prst="rect">
            <a:avLst/>
          </a:prstGeom>
        </p:spPr>
        <p:txBody>
          <a:bodyPr vert="horz" wrap="square" lIns="0" tIns="0" rIns="0" bIns="0" rtlCol="0">
            <a:spAutoFit/>
          </a:bodyPr>
          <a:lstStyle/>
          <a:p>
            <a:pPr marL="12700">
              <a:lnSpc>
                <a:spcPts val="1160"/>
              </a:lnSpc>
            </a:pPr>
            <a:r>
              <a:rPr sz="1000" spc="-10">
                <a:solidFill>
                  <a:srgbClr val="898989"/>
                </a:solidFill>
                <a:latin typeface="宋体"/>
                <a:cs typeface="宋体"/>
              </a:rPr>
              <a:t>2023/2/9</a:t>
            </a:r>
            <a:endParaRPr sz="1000">
              <a:latin typeface="宋体"/>
              <a:cs typeface="宋体"/>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142875"/>
            <a:ext cx="4581525" cy="500380"/>
          </a:xfrm>
          <a:custGeom>
            <a:rect l="l" t="t" r="r" b="b"/>
            <a:pathLst>
              <a:path w="4581525" h="500380">
                <a:moveTo>
                  <a:pt x="3925898" y="500062"/>
                </a:moveTo>
                <a:lnTo>
                  <a:pt x="0" y="500062"/>
                </a:lnTo>
                <a:lnTo>
                  <a:pt x="0" y="0"/>
                </a:lnTo>
                <a:lnTo>
                  <a:pt x="3925898" y="0"/>
                </a:lnTo>
                <a:lnTo>
                  <a:pt x="4581525" y="250031"/>
                </a:lnTo>
                <a:lnTo>
                  <a:pt x="3925898" y="500062"/>
                </a:lnTo>
                <a:close/>
              </a:path>
            </a:pathLst>
          </a:custGeom>
          <a:solidFill>
            <a:srgbClr val="2391D0"/>
          </a:solidFill>
        </p:spPr>
        <p:txBody>
          <a:bodyPr wrap="square" lIns="0" tIns="0" rIns="0" bIns="0" rtlCol="0"/>
          <a:lstStyle/>
          <a:p/>
        </p:txBody>
      </p:sp>
      <p:sp>
        <p:nvSpPr>
          <p:cNvPr id="3" name="object 3"/>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a:solidFill>
                  <a:srgbClr val="FFFFFF"/>
                </a:solidFill>
              </a:rPr>
              <a:t>1</a:t>
            </a:r>
            <a:r>
              <a:rPr spc="-10">
                <a:solidFill>
                  <a:srgbClr val="FFFFFF"/>
                </a:solidFill>
              </a:rPr>
              <a:t>、现场常用民爆物品</a:t>
            </a:r>
          </a:p>
        </p:txBody>
      </p:sp>
      <p:sp>
        <p:nvSpPr>
          <p:cNvPr id="6" name="object 6"/>
          <p:cNvSpPr txBox="1">
            <a:spLocks noGrp="1"/>
          </p:cNvSpPr>
          <p:nvPr>
            <p:ph type="sldNum" sz="quarter" idx="7"/>
          </p:nvPr>
        </p:nvSpPr>
        <p:spPr>
          <a:prstGeom prst="rect">
            <a:avLst/>
          </a:prstGeom>
        </p:spPr>
        <p:txBody>
          <a:bodyPr vert="horz" wrap="square" lIns="0" tIns="21590" rIns="0" bIns="0" rtlCol="0">
            <a:spAutoFit/>
          </a:bodyPr>
          <a:lstStyle/>
          <a:p>
            <a:pPr marL="76200">
              <a:lnSpc>
                <a:spcPct val="100000"/>
              </a:lnSpc>
              <a:spcBef>
                <a:spcPts val="170"/>
              </a:spcBef>
              <a:tabLst>
                <a:tab pos="470534"/>
              </a:tabLst>
            </a:pPr>
            <a:r>
              <a:rPr sz="1575" b="0" i="0" spc="-37" baseline="2645">
                <a:solidFill>
                  <a:srgbClr val="898989"/>
                </a:solidFill>
                <a:latin typeface="宋体"/>
                <a:cs typeface="宋体"/>
              </a:rPr>
              <a:t>•</a:t>
            </a:r>
            <a:fld id="{81D60167-4931-47E6-BA6A-407CBD079E47}" type="slidenum">
              <a:rPr sz="1500" b="0" i="0" spc="-37" baseline="2777">
                <a:solidFill>
                  <a:srgbClr val="898989"/>
                </a:solidFill>
                <a:latin typeface="宋体"/>
                <a:cs typeface="宋体"/>
              </a:rPr>
              <a:t>9</a:t>
            </a:fld>
            <a:r>
              <a:rPr sz="1500" b="0" i="0" baseline="2777">
                <a:solidFill>
                  <a:srgbClr val="898989"/>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7" name="object 7"/>
          <p:cNvSpPr txBox="1"/>
          <p:nvPr/>
        </p:nvSpPr>
        <p:spPr>
          <a:xfrm>
            <a:off x="1007428" y="5486003"/>
            <a:ext cx="533400" cy="152400"/>
          </a:xfrm>
          <a:prstGeom prst="rect">
            <a:avLst/>
          </a:prstGeom>
        </p:spPr>
        <p:txBody>
          <a:bodyPr vert="horz" wrap="square" lIns="0" tIns="0" rIns="0" bIns="0" rtlCol="0">
            <a:spAutoFit/>
          </a:bodyPr>
          <a:lstStyle/>
          <a:p>
            <a:pPr marL="12700">
              <a:lnSpc>
                <a:spcPts val="1160"/>
              </a:lnSpc>
            </a:pPr>
            <a:r>
              <a:rPr sz="1000" spc="-10">
                <a:solidFill>
                  <a:srgbClr val="898989"/>
                </a:solidFill>
                <a:latin typeface="宋体"/>
                <a:cs typeface="宋体"/>
              </a:rPr>
              <a:t>2023/2/9</a:t>
            </a:r>
            <a:endParaRPr sz="1000">
              <a:latin typeface="宋体"/>
              <a:cs typeface="宋体"/>
            </a:endParaRPr>
          </a:p>
        </p:txBody>
      </p:sp>
      <p:sp>
        <p:nvSpPr>
          <p:cNvPr id="4" name="object 4"/>
          <p:cNvSpPr txBox="1"/>
          <p:nvPr/>
        </p:nvSpPr>
        <p:spPr>
          <a:xfrm>
            <a:off x="710564" y="818719"/>
            <a:ext cx="3096260" cy="513080"/>
          </a:xfrm>
          <a:prstGeom prst="rect">
            <a:avLst/>
          </a:prstGeom>
        </p:spPr>
        <p:txBody>
          <a:bodyPr vert="horz" wrap="square" lIns="0" tIns="12700" rIns="0" bIns="0" rtlCol="0">
            <a:spAutoFit/>
          </a:bodyPr>
          <a:lstStyle/>
          <a:p>
            <a:pPr marL="12700">
              <a:lnSpc>
                <a:spcPct val="100000"/>
              </a:lnSpc>
              <a:spcBef>
                <a:spcPts val="100"/>
              </a:spcBef>
            </a:pPr>
            <a:r>
              <a:rPr sz="3200" b="1">
                <a:solidFill>
                  <a:srgbClr val="FF0000"/>
                </a:solidFill>
                <a:latin typeface="Arial"/>
                <a:cs typeface="Arial"/>
              </a:rPr>
              <a:t>2</a:t>
            </a:r>
            <a:r>
              <a:rPr sz="3200" b="1" spc="-10">
                <a:solidFill>
                  <a:srgbClr val="FF0000"/>
                </a:solidFill>
                <a:latin typeface="Microsoft JhengHei"/>
                <a:cs typeface="Microsoft JhengHei"/>
              </a:rPr>
              <a:t>号岩石乳化炸药</a:t>
            </a:r>
            <a:endParaRPr sz="3200">
              <a:latin typeface="Microsoft JhengHei"/>
              <a:cs typeface="Microsoft JhengHei"/>
            </a:endParaRPr>
          </a:p>
        </p:txBody>
      </p:sp>
      <p:sp>
        <p:nvSpPr>
          <p:cNvPr id="5" name="object 5"/>
          <p:cNvSpPr txBox="1"/>
          <p:nvPr/>
        </p:nvSpPr>
        <p:spPr>
          <a:xfrm>
            <a:off x="893128" y="1726882"/>
            <a:ext cx="8153400" cy="2463800"/>
          </a:xfrm>
          <a:prstGeom prst="rect">
            <a:avLst/>
          </a:prstGeom>
        </p:spPr>
        <p:txBody>
          <a:bodyPr vert="horz" wrap="square" lIns="0" tIns="12700" rIns="0" bIns="0" rtlCol="0">
            <a:spAutoFit/>
          </a:bodyPr>
          <a:lstStyle/>
          <a:p>
            <a:pPr marL="12700" marR="5080">
              <a:lnSpc>
                <a:spcPct val="100000"/>
              </a:lnSpc>
              <a:spcBef>
                <a:spcPts val="100"/>
              </a:spcBef>
            </a:pPr>
            <a:r>
              <a:rPr sz="2000" b="1" spc="-240">
                <a:latin typeface="微软雅黑"/>
                <a:cs typeface="微软雅黑"/>
              </a:rPr>
              <a:t>2</a:t>
            </a:r>
            <a:r>
              <a:rPr sz="2000" b="1" spc="-5">
                <a:latin typeface="微软雅黑"/>
                <a:cs typeface="微软雅黑"/>
              </a:rPr>
              <a:t>号岩石乳化炸药是一种新型岩石抗水工业炸药，不含任何单体猛炸药，</a:t>
            </a:r>
            <a:r>
              <a:rPr sz="2000" b="1">
                <a:latin typeface="微软雅黑"/>
                <a:cs typeface="微软雅黑"/>
              </a:rPr>
              <a:t>敏感性好，做功能力大，抗水性强，安全无毒，适应于于无沼气和（或</a:t>
            </a:r>
            <a:r>
              <a:rPr sz="2000" b="1" spc="-50">
                <a:latin typeface="微软雅黑"/>
                <a:cs typeface="微软雅黑"/>
              </a:rPr>
              <a:t>）</a:t>
            </a:r>
            <a:r>
              <a:rPr sz="2000" b="1" spc="-5">
                <a:latin typeface="微软雅黑"/>
                <a:cs typeface="微软雅黑"/>
              </a:rPr>
              <a:t>矿尘爆炸危险的爆破项目。</a:t>
            </a:r>
            <a:endParaRPr sz="2000">
              <a:latin typeface="微软雅黑"/>
              <a:cs typeface="微软雅黑"/>
            </a:endParaRPr>
          </a:p>
          <a:p>
            <a:pPr>
              <a:lnSpc>
                <a:spcPct val="100000"/>
              </a:lnSpc>
            </a:pPr>
            <a:endParaRPr sz="1300">
              <a:latin typeface="微软雅黑"/>
              <a:cs typeface="微软雅黑"/>
            </a:endParaRPr>
          </a:p>
          <a:p>
            <a:pPr marL="12700" marR="259079">
              <a:lnSpc>
                <a:spcPct val="100000"/>
              </a:lnSpc>
            </a:pPr>
            <a:r>
              <a:rPr sz="2000" b="1">
                <a:latin typeface="微软雅黑"/>
                <a:cs typeface="微软雅黑"/>
              </a:rPr>
              <a:t>主要性能参数：爆速一般为</a:t>
            </a:r>
            <a:r>
              <a:rPr sz="2000" b="1" spc="-240">
                <a:solidFill>
                  <a:srgbClr val="FF0000"/>
                </a:solidFill>
                <a:latin typeface="微软雅黑"/>
                <a:cs typeface="微软雅黑"/>
              </a:rPr>
              <a:t>3200m/s</a:t>
            </a:r>
            <a:r>
              <a:rPr sz="2000" b="1" spc="-50">
                <a:latin typeface="微软雅黑"/>
                <a:cs typeface="微软雅黑"/>
              </a:rPr>
              <a:t>；做功能力</a:t>
            </a:r>
            <a:r>
              <a:rPr sz="2000" b="1" spc="-305">
                <a:latin typeface="微软雅黑"/>
                <a:cs typeface="微软雅黑"/>
              </a:rPr>
              <a:t>260mL（</a:t>
            </a:r>
            <a:r>
              <a:rPr sz="2000" b="1" spc="-10">
                <a:latin typeface="微软雅黑"/>
                <a:cs typeface="微软雅黑"/>
              </a:rPr>
              <a:t>铅柱试验中铅柱</a:t>
            </a:r>
            <a:r>
              <a:rPr sz="2000" b="1">
                <a:latin typeface="微软雅黑"/>
                <a:cs typeface="微软雅黑"/>
              </a:rPr>
              <a:t>孔的扩大值）；猛度</a:t>
            </a:r>
            <a:r>
              <a:rPr sz="2000" b="1" spc="-490">
                <a:latin typeface="微软雅黑"/>
                <a:cs typeface="微软雅黑"/>
              </a:rPr>
              <a:t>12mm</a:t>
            </a:r>
            <a:r>
              <a:rPr sz="2000" b="1" spc="-100">
                <a:latin typeface="微软雅黑"/>
                <a:cs typeface="微软雅黑"/>
              </a:rPr>
              <a:t>；殉爆距离</a:t>
            </a:r>
            <a:r>
              <a:rPr sz="2000" b="1" spc="-320">
                <a:solidFill>
                  <a:srgbClr val="FF0000"/>
                </a:solidFill>
                <a:latin typeface="微软雅黑"/>
                <a:cs typeface="微软雅黑"/>
              </a:rPr>
              <a:t>3cm</a:t>
            </a:r>
            <a:r>
              <a:rPr sz="2000" b="1" spc="-90">
                <a:latin typeface="微软雅黑"/>
                <a:cs typeface="微软雅黑"/>
              </a:rPr>
              <a:t>；撞击感度≤</a:t>
            </a:r>
            <a:r>
              <a:rPr sz="2000" b="1" spc="-165">
                <a:latin typeface="微软雅黑"/>
                <a:cs typeface="微软雅黑"/>
              </a:rPr>
              <a:t>8</a:t>
            </a:r>
            <a:r>
              <a:rPr sz="2000" b="1" spc="-70">
                <a:latin typeface="微软雅黑"/>
                <a:cs typeface="微软雅黑"/>
              </a:rPr>
              <a:t>%；摩擦感度</a:t>
            </a:r>
            <a:endParaRPr sz="2000">
              <a:latin typeface="微软雅黑"/>
              <a:cs typeface="微软雅黑"/>
            </a:endParaRPr>
          </a:p>
          <a:p>
            <a:pPr marL="12700" marR="300990">
              <a:lnSpc>
                <a:spcPct val="100000"/>
              </a:lnSpc>
            </a:pPr>
            <a:r>
              <a:rPr sz="2000" b="1" spc="-165">
                <a:latin typeface="微软雅黑"/>
                <a:cs typeface="微软雅黑"/>
              </a:rPr>
              <a:t>≤8</a:t>
            </a:r>
            <a:r>
              <a:rPr sz="2000" b="1" spc="-45">
                <a:latin typeface="微软雅黑"/>
                <a:cs typeface="微软雅黑"/>
              </a:rPr>
              <a:t>%；热感度：不燃烧不爆炸；药卷密度</a:t>
            </a:r>
            <a:r>
              <a:rPr sz="2000" b="1" spc="-185">
                <a:latin typeface="微软雅黑"/>
                <a:cs typeface="微软雅黑"/>
              </a:rPr>
              <a:t>0.95~1.30g/cm</a:t>
            </a:r>
            <a:r>
              <a:rPr sz="2000" b="1" spc="-185">
                <a:latin typeface="Arial"/>
                <a:cs typeface="Arial"/>
              </a:rPr>
              <a:t>³</a:t>
            </a:r>
            <a:r>
              <a:rPr sz="2000" b="1" spc="-10">
                <a:latin typeface="微软雅黑"/>
                <a:cs typeface="微软雅黑"/>
              </a:rPr>
              <a:t>有效储存期为</a:t>
            </a:r>
            <a:r>
              <a:rPr sz="2000" b="1" spc="-50">
                <a:latin typeface="微软雅黑"/>
                <a:cs typeface="微软雅黑"/>
              </a:rPr>
              <a:t> </a:t>
            </a:r>
            <a:r>
              <a:rPr sz="2000" b="1" spc="-240">
                <a:solidFill>
                  <a:srgbClr val="FF0000"/>
                </a:solidFill>
                <a:latin typeface="微软雅黑"/>
                <a:cs typeface="微软雅黑"/>
              </a:rPr>
              <a:t>6</a:t>
            </a:r>
            <a:r>
              <a:rPr sz="2000" b="1">
                <a:solidFill>
                  <a:srgbClr val="FF0000"/>
                </a:solidFill>
                <a:latin typeface="微软雅黑"/>
                <a:cs typeface="微软雅黑"/>
              </a:rPr>
              <a:t>个月</a:t>
            </a:r>
            <a:r>
              <a:rPr sz="2000" b="1" spc="-50">
                <a:latin typeface="微软雅黑"/>
                <a:cs typeface="微软雅黑"/>
              </a:rPr>
              <a:t>。</a:t>
            </a:r>
            <a:endParaRPr sz="2000">
              <a:latin typeface="微软雅黑"/>
              <a:cs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a:t>1</a:t>
            </a:r>
            <a:r>
              <a:rPr spc="-715"/>
              <a:t>、搅现拌场站常用民爆物品</a:t>
            </a:r>
          </a:p>
        </p:txBody>
      </p:sp>
      <p:sp>
        <p:nvSpPr>
          <p:cNvPr id="3" name="object 3"/>
          <p:cNvSpPr txBox="1"/>
          <p:nvPr/>
        </p:nvSpPr>
        <p:spPr>
          <a:xfrm>
            <a:off x="710564" y="806019"/>
            <a:ext cx="3096260" cy="513080"/>
          </a:xfrm>
          <a:prstGeom prst="rect">
            <a:avLst/>
          </a:prstGeom>
        </p:spPr>
        <p:txBody>
          <a:bodyPr vert="horz" wrap="square" lIns="0" tIns="12700" rIns="0" bIns="0" rtlCol="0">
            <a:spAutoFit/>
          </a:bodyPr>
          <a:lstStyle/>
          <a:p>
            <a:pPr marL="12700">
              <a:lnSpc>
                <a:spcPct val="100000"/>
              </a:lnSpc>
              <a:spcBef>
                <a:spcPts val="100"/>
              </a:spcBef>
            </a:pPr>
            <a:r>
              <a:rPr sz="3200" b="1">
                <a:latin typeface="Arial"/>
                <a:cs typeface="Arial"/>
              </a:rPr>
              <a:t>2</a:t>
            </a:r>
            <a:r>
              <a:rPr sz="3200" b="1" spc="-10">
                <a:latin typeface="Microsoft JhengHei"/>
                <a:cs typeface="Microsoft JhengHei"/>
              </a:rPr>
              <a:t>号岩石乳化炸药</a:t>
            </a:r>
            <a:endParaRPr sz="3200">
              <a:latin typeface="Microsoft JhengHei"/>
              <a:cs typeface="Microsoft JhengHei"/>
            </a:endParaRPr>
          </a:p>
        </p:txBody>
      </p:sp>
      <p:grpSp>
        <p:nvGrpSpPr>
          <p:cNvPr id="4" name="object 4"/>
          <p:cNvGrpSpPr/>
          <p:nvPr/>
        </p:nvGrpSpPr>
        <p:grpSpPr>
          <a:xfrm>
            <a:off x="850900" y="1676400"/>
            <a:ext cx="8006080" cy="3359150"/>
            <a:chOff x="850900" y="1676400"/>
            <a:chExt cx="8006080" cy="3359150"/>
          </a:xfrm>
        </p:grpSpPr>
        <p:pic>
          <p:nvPicPr>
            <p:cNvPr id="5" name="object 5"/>
            <p:cNvPicPr/>
            <p:nvPr/>
          </p:nvPicPr>
          <p:blipFill>
            <a:blip r:embed="rId2"/>
            <a:stretch>
              <a:fillRect/>
            </a:stretch>
          </p:blipFill>
          <p:spPr>
            <a:xfrm>
              <a:off x="4965700" y="1676400"/>
              <a:ext cx="3890962" cy="3359150"/>
            </a:xfrm>
            <a:prstGeom prst="rect">
              <a:avLst/>
            </a:prstGeom>
          </p:spPr>
        </p:pic>
        <p:pic>
          <p:nvPicPr>
            <p:cNvPr id="6" name="object 6"/>
            <p:cNvPicPr/>
            <p:nvPr/>
          </p:nvPicPr>
          <p:blipFill>
            <a:blip r:embed="rId3"/>
            <a:stretch>
              <a:fillRect/>
            </a:stretch>
          </p:blipFill>
          <p:spPr>
            <a:xfrm>
              <a:off x="850900" y="1676400"/>
              <a:ext cx="4478337" cy="3359150"/>
            </a:xfrm>
            <a:prstGeom prst="rect">
              <a:avLst/>
            </a:prstGeom>
          </p:spPr>
        </p:pic>
      </p:grpSp>
      <p:sp>
        <p:nvSpPr>
          <p:cNvPr id="7" name="object 7"/>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10</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8" name="object 8"/>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142875"/>
            <a:ext cx="4581525" cy="500380"/>
          </a:xfrm>
          <a:custGeom>
            <a:rect l="l" t="t" r="r" b="b"/>
            <a:pathLst>
              <a:path w="4581525" h="500380">
                <a:moveTo>
                  <a:pt x="3925898" y="500062"/>
                </a:moveTo>
                <a:lnTo>
                  <a:pt x="0" y="500062"/>
                </a:lnTo>
                <a:lnTo>
                  <a:pt x="0" y="0"/>
                </a:lnTo>
                <a:lnTo>
                  <a:pt x="3925898" y="0"/>
                </a:lnTo>
                <a:lnTo>
                  <a:pt x="4581525" y="250031"/>
                </a:lnTo>
                <a:lnTo>
                  <a:pt x="3925898" y="500062"/>
                </a:lnTo>
                <a:close/>
              </a:path>
            </a:pathLst>
          </a:custGeom>
          <a:solidFill>
            <a:srgbClr val="2391D0"/>
          </a:solidFill>
        </p:spPr>
        <p:txBody>
          <a:bodyPr wrap="square" lIns="0" tIns="0" rIns="0" bIns="0" rtlCol="0"/>
          <a:lstStyle/>
          <a:p/>
        </p:txBody>
      </p:sp>
      <p:sp>
        <p:nvSpPr>
          <p:cNvPr id="3" name="object 3"/>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a:t>1</a:t>
            </a:r>
            <a:r>
              <a:rPr spc="-715"/>
              <a:t>、搅现拌场站常用民爆物品</a:t>
            </a:r>
          </a:p>
        </p:txBody>
      </p:sp>
      <p:sp>
        <p:nvSpPr>
          <p:cNvPr id="5" name="object 5"/>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11</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6" name="object 6"/>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
        <p:nvSpPr>
          <p:cNvPr id="4" name="object 4"/>
          <p:cNvSpPr txBox="1"/>
          <p:nvPr/>
        </p:nvSpPr>
        <p:spPr>
          <a:xfrm>
            <a:off x="710564" y="658616"/>
            <a:ext cx="8336280" cy="4805045"/>
          </a:xfrm>
          <a:prstGeom prst="rect">
            <a:avLst/>
          </a:prstGeom>
        </p:spPr>
        <p:txBody>
          <a:bodyPr vert="horz" wrap="square" lIns="0" tIns="196850" rIns="0" bIns="0" rtlCol="0">
            <a:spAutoFit/>
          </a:bodyPr>
          <a:lstStyle/>
          <a:p>
            <a:pPr marL="12700">
              <a:lnSpc>
                <a:spcPct val="100000"/>
              </a:lnSpc>
              <a:spcBef>
                <a:spcPts val="1550"/>
              </a:spcBef>
            </a:pPr>
            <a:r>
              <a:rPr sz="3200" b="1" spc="-20">
                <a:latin typeface="Microsoft JhengHei"/>
                <a:cs typeface="Microsoft JhengHei"/>
              </a:rPr>
              <a:t>导爆管</a:t>
            </a:r>
            <a:endParaRPr sz="3200">
              <a:latin typeface="Microsoft JhengHei"/>
              <a:cs typeface="Microsoft JhengHei"/>
            </a:endParaRPr>
          </a:p>
          <a:p>
            <a:pPr marL="194945" marR="132080">
              <a:lnSpc>
                <a:spcPct val="110000"/>
              </a:lnSpc>
              <a:spcBef>
                <a:spcPts val="665"/>
              </a:spcBef>
            </a:pPr>
            <a:r>
              <a:rPr sz="2000" b="1">
                <a:latin typeface="微软雅黑"/>
                <a:cs typeface="微软雅黑"/>
              </a:rPr>
              <a:t>导爆管是塑料导爆管的简称，亦称</a:t>
            </a:r>
            <a:r>
              <a:rPr sz="2000" b="1" spc="-470">
                <a:latin typeface="微软雅黑"/>
                <a:cs typeface="微软雅黑"/>
              </a:rPr>
              <a:t>NONEL</a:t>
            </a:r>
            <a:r>
              <a:rPr sz="2000" b="1" spc="-5">
                <a:latin typeface="微软雅黑"/>
                <a:cs typeface="微软雅黑"/>
              </a:rPr>
              <a:t>。它是导爆管起爆系统的主体元元件，用来传递稳定的爆轰波。</a:t>
            </a:r>
            <a:endParaRPr sz="2000">
              <a:latin typeface="微软雅黑"/>
              <a:cs typeface="微软雅黑"/>
            </a:endParaRPr>
          </a:p>
          <a:p>
            <a:pPr marL="194945" marR="5080">
              <a:lnSpc>
                <a:spcPct val="110000"/>
              </a:lnSpc>
            </a:pPr>
            <a:r>
              <a:rPr sz="2000" b="1" spc="-390">
                <a:latin typeface="微软雅黑"/>
                <a:cs typeface="微软雅黑"/>
              </a:rPr>
              <a:t>1&gt;</a:t>
            </a:r>
            <a:r>
              <a:rPr sz="2000" b="1">
                <a:latin typeface="微软雅黑"/>
                <a:cs typeface="微软雅黑"/>
              </a:rPr>
              <a:t>爆速：在</a:t>
            </a:r>
            <a:r>
              <a:rPr sz="2000" b="1" spc="-85">
                <a:latin typeface="微软雅黑"/>
                <a:cs typeface="微软雅黑"/>
              </a:rPr>
              <a:t>20±10</a:t>
            </a:r>
            <a:r>
              <a:rPr sz="2000" b="1" spc="-20">
                <a:latin typeface="微软雅黑"/>
                <a:cs typeface="微软雅黑"/>
              </a:rPr>
              <a:t>℃的情况下不小于</a:t>
            </a:r>
            <a:r>
              <a:rPr sz="2000" b="1" spc="-265">
                <a:latin typeface="微软雅黑"/>
                <a:cs typeface="微软雅黑"/>
              </a:rPr>
              <a:t>1850m/s</a:t>
            </a:r>
            <a:r>
              <a:rPr sz="2000" b="1" spc="-65">
                <a:latin typeface="微软雅黑"/>
                <a:cs typeface="微软雅黑"/>
              </a:rPr>
              <a:t>。在-</a:t>
            </a:r>
            <a:r>
              <a:rPr sz="2000" b="1" spc="-245">
                <a:latin typeface="微软雅黑"/>
                <a:cs typeface="微软雅黑"/>
              </a:rPr>
              <a:t>40~+50</a:t>
            </a:r>
            <a:r>
              <a:rPr sz="2000" b="1" spc="-50">
                <a:latin typeface="微软雅黑"/>
                <a:cs typeface="微软雅黑"/>
              </a:rPr>
              <a:t>℃条件下，一发</a:t>
            </a:r>
            <a:r>
              <a:rPr sz="2000" b="1">
                <a:latin typeface="微软雅黑"/>
                <a:cs typeface="微软雅黑"/>
              </a:rPr>
              <a:t>发</a:t>
            </a:r>
            <a:r>
              <a:rPr sz="2000" b="1" spc="-240">
                <a:latin typeface="微软雅黑"/>
                <a:cs typeface="微软雅黑"/>
              </a:rPr>
              <a:t>8</a:t>
            </a:r>
            <a:r>
              <a:rPr sz="2000" b="1">
                <a:latin typeface="微软雅黑"/>
                <a:cs typeface="微软雅黑"/>
              </a:rPr>
              <a:t>号雷管可以可靠地激发</a:t>
            </a:r>
            <a:r>
              <a:rPr sz="2000" b="1" spc="-240">
                <a:latin typeface="微软雅黑"/>
                <a:cs typeface="微软雅黑"/>
              </a:rPr>
              <a:t>20</a:t>
            </a:r>
            <a:r>
              <a:rPr sz="2000" b="1" spc="-10">
                <a:latin typeface="微软雅黑"/>
                <a:cs typeface="微软雅黑"/>
              </a:rPr>
              <a:t>根导爆管。</a:t>
            </a:r>
            <a:endParaRPr sz="2000">
              <a:latin typeface="微软雅黑"/>
              <a:cs typeface="微软雅黑"/>
            </a:endParaRPr>
          </a:p>
          <a:p>
            <a:pPr marL="194945">
              <a:lnSpc>
                <a:spcPct val="100000"/>
              </a:lnSpc>
              <a:spcBef>
                <a:spcPts val="240"/>
              </a:spcBef>
            </a:pPr>
            <a:r>
              <a:rPr sz="2000" b="1" spc="-5">
                <a:latin typeface="微软雅黑"/>
                <a:cs typeface="微软雅黑"/>
              </a:rPr>
              <a:t>注：不可在导爆管传爆方向打结、对折、破损。</a:t>
            </a:r>
            <a:endParaRPr sz="2000">
              <a:latin typeface="微软雅黑"/>
              <a:cs typeface="微软雅黑"/>
            </a:endParaRPr>
          </a:p>
          <a:p>
            <a:pPr marL="194945" marR="5080">
              <a:lnSpc>
                <a:spcPct val="110000"/>
              </a:lnSpc>
            </a:pPr>
            <a:r>
              <a:rPr sz="2000" b="1" spc="-390">
                <a:latin typeface="微软雅黑"/>
                <a:cs typeface="微软雅黑"/>
              </a:rPr>
              <a:t>2&gt;</a:t>
            </a:r>
            <a:r>
              <a:rPr sz="2000" b="1" spc="-5">
                <a:latin typeface="微软雅黑"/>
                <a:cs typeface="微软雅黑"/>
              </a:rPr>
              <a:t>起爆性能：只有一定强度和适当形式的外界激发冲量才能激起导爆管产</a:t>
            </a:r>
            <a:r>
              <a:rPr sz="2000" b="1">
                <a:latin typeface="微软雅黑"/>
                <a:cs typeface="微软雅黑"/>
              </a:rPr>
              <a:t>产生爆轰（雷管、火帽、导爆索、炸药包、电火花）</a:t>
            </a:r>
            <a:r>
              <a:rPr sz="2000" b="1" spc="-15">
                <a:latin typeface="微软雅黑"/>
                <a:cs typeface="微软雅黑"/>
              </a:rPr>
              <a:t>。拉火管</a:t>
            </a:r>
            <a:endParaRPr sz="2000">
              <a:latin typeface="微软雅黑"/>
              <a:cs typeface="微软雅黑"/>
            </a:endParaRPr>
          </a:p>
          <a:p>
            <a:pPr marL="194945" marR="513080">
              <a:lnSpc>
                <a:spcPct val="110000"/>
              </a:lnSpc>
            </a:pPr>
            <a:r>
              <a:rPr sz="2000" b="1" spc="-5">
                <a:latin typeface="微软雅黑"/>
                <a:cs typeface="微软雅黑"/>
              </a:rPr>
              <a:t>管、导火索、黑火药和点火器等点火只产生热冲量的器材不能起爆导导爆管。一般的冲击不会起爆导爆管，步、机枪射击时有时会起爆</a:t>
            </a:r>
            <a:r>
              <a:rPr sz="2000" b="1" spc="-50">
                <a:latin typeface="微软雅黑"/>
                <a:cs typeface="微软雅黑"/>
              </a:rPr>
              <a:t> </a:t>
            </a:r>
            <a:r>
              <a:rPr sz="2000" b="1" spc="-25">
                <a:latin typeface="微软雅黑"/>
                <a:cs typeface="微软雅黑"/>
              </a:rPr>
              <a:t>爆。</a:t>
            </a:r>
            <a:endParaRPr sz="2000">
              <a:latin typeface="微软雅黑"/>
              <a:cs typeface="微软雅黑"/>
            </a:endParaRPr>
          </a:p>
          <a:p>
            <a:pPr marL="194945" marR="5080">
              <a:lnSpc>
                <a:spcPct val="110000"/>
              </a:lnSpc>
            </a:pPr>
            <a:r>
              <a:rPr sz="2000" b="1" spc="-390">
                <a:latin typeface="微软雅黑"/>
                <a:cs typeface="微软雅黑"/>
              </a:rPr>
              <a:t>3&gt;</a:t>
            </a:r>
            <a:r>
              <a:rPr sz="2000" b="1" spc="-5">
                <a:latin typeface="微软雅黑"/>
                <a:cs typeface="微软雅黑"/>
              </a:rPr>
              <a:t>耐火性能：导爆管受火焰作用不起爆。明火点燃导爆管一端后能平稳地地燃烧，没有炸药粒子的爆炸声，但能在火焰中见到许多亮点。</a:t>
            </a:r>
            <a:endParaRPr sz="2000">
              <a:latin typeface="微软雅黑"/>
              <a:cs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142875"/>
            <a:ext cx="4581525" cy="500380"/>
          </a:xfrm>
          <a:custGeom>
            <a:rect l="l" t="t" r="r" b="b"/>
            <a:pathLst>
              <a:path w="4581525" h="500380">
                <a:moveTo>
                  <a:pt x="3925898" y="500062"/>
                </a:moveTo>
                <a:lnTo>
                  <a:pt x="0" y="500062"/>
                </a:lnTo>
                <a:lnTo>
                  <a:pt x="0" y="0"/>
                </a:lnTo>
                <a:lnTo>
                  <a:pt x="3925898" y="0"/>
                </a:lnTo>
                <a:lnTo>
                  <a:pt x="4581525" y="250031"/>
                </a:lnTo>
                <a:lnTo>
                  <a:pt x="3925898" y="500062"/>
                </a:lnTo>
                <a:close/>
              </a:path>
            </a:pathLst>
          </a:custGeom>
          <a:solidFill>
            <a:srgbClr val="2391D0"/>
          </a:solidFill>
        </p:spPr>
        <p:txBody>
          <a:bodyPr wrap="square" lIns="0" tIns="0" rIns="0" bIns="0" rtlCol="0"/>
          <a:lstStyle/>
          <a:p/>
        </p:txBody>
      </p:sp>
      <p:sp>
        <p:nvSpPr>
          <p:cNvPr id="3" name="object 3"/>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a:t>1</a:t>
            </a:r>
            <a:r>
              <a:rPr spc="-715"/>
              <a:t>、搅现拌场站常用民爆物品</a:t>
            </a:r>
          </a:p>
        </p:txBody>
      </p:sp>
      <p:sp>
        <p:nvSpPr>
          <p:cNvPr id="5" name="object 5"/>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12</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6" name="object 6"/>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
        <p:nvSpPr>
          <p:cNvPr id="4" name="object 4"/>
          <p:cNvSpPr txBox="1"/>
          <p:nvPr/>
        </p:nvSpPr>
        <p:spPr>
          <a:xfrm>
            <a:off x="710564" y="698373"/>
            <a:ext cx="8094980" cy="4710430"/>
          </a:xfrm>
          <a:prstGeom prst="rect">
            <a:avLst/>
          </a:prstGeom>
        </p:spPr>
        <p:txBody>
          <a:bodyPr vert="horz" wrap="square" lIns="0" tIns="156845" rIns="0" bIns="0" rtlCol="0">
            <a:spAutoFit/>
          </a:bodyPr>
          <a:lstStyle/>
          <a:p>
            <a:pPr marL="12700">
              <a:lnSpc>
                <a:spcPct val="100000"/>
              </a:lnSpc>
              <a:spcBef>
                <a:spcPts val="1235"/>
              </a:spcBef>
            </a:pPr>
            <a:r>
              <a:rPr sz="3200" b="1" spc="-20">
                <a:latin typeface="Microsoft JhengHei"/>
                <a:cs typeface="Microsoft JhengHei"/>
              </a:rPr>
              <a:t>导爆管</a:t>
            </a:r>
            <a:endParaRPr sz="3200">
              <a:latin typeface="Microsoft JhengHei"/>
              <a:cs typeface="Microsoft JhengHei"/>
            </a:endParaRPr>
          </a:p>
          <a:p>
            <a:pPr marL="207645" marR="5080">
              <a:lnSpc>
                <a:spcPct val="100000"/>
              </a:lnSpc>
              <a:spcBef>
                <a:spcPts val="710"/>
              </a:spcBef>
            </a:pPr>
            <a:r>
              <a:rPr sz="2000" b="1" spc="-390">
                <a:latin typeface="微软雅黑"/>
                <a:cs typeface="微软雅黑"/>
              </a:rPr>
              <a:t>4&gt;</a:t>
            </a:r>
            <a:r>
              <a:rPr sz="2000" b="1">
                <a:latin typeface="微软雅黑"/>
                <a:cs typeface="微软雅黑"/>
              </a:rPr>
              <a:t>耐静电性能：导爆管在电压</a:t>
            </a:r>
            <a:r>
              <a:rPr sz="2000" b="1" spc="-335">
                <a:latin typeface="微软雅黑"/>
                <a:cs typeface="微软雅黑"/>
              </a:rPr>
              <a:t>30KV</a:t>
            </a:r>
            <a:r>
              <a:rPr sz="2000" b="1">
                <a:latin typeface="微软雅黑"/>
                <a:cs typeface="微软雅黑"/>
              </a:rPr>
              <a:t>、电容</a:t>
            </a:r>
            <a:r>
              <a:rPr sz="2000" b="1" spc="-240">
                <a:latin typeface="微软雅黑"/>
                <a:cs typeface="微软雅黑"/>
              </a:rPr>
              <a:t>330pF</a:t>
            </a:r>
            <a:r>
              <a:rPr sz="2000" b="1">
                <a:latin typeface="微软雅黑"/>
                <a:cs typeface="微软雅黑"/>
              </a:rPr>
              <a:t>、长度极短</a:t>
            </a:r>
            <a:r>
              <a:rPr sz="2000" b="1" spc="-254">
                <a:latin typeface="微软雅黑"/>
                <a:cs typeface="微软雅黑"/>
              </a:rPr>
              <a:t>（10cm）</a:t>
            </a:r>
            <a:r>
              <a:rPr sz="2000" b="1" spc="-50">
                <a:latin typeface="微软雅黑"/>
                <a:cs typeface="微软雅黑"/>
              </a:rPr>
              <a:t>的</a:t>
            </a:r>
            <a:r>
              <a:rPr sz="2000" b="1">
                <a:latin typeface="微软雅黑"/>
                <a:cs typeface="微软雅黑"/>
              </a:rPr>
              <a:t>条件下作用</a:t>
            </a:r>
            <a:r>
              <a:rPr sz="2000" b="1" spc="-280">
                <a:latin typeface="微软雅黑"/>
                <a:cs typeface="微软雅黑"/>
              </a:rPr>
              <a:t>1min</a:t>
            </a:r>
            <a:r>
              <a:rPr sz="2000" b="1" spc="-5">
                <a:latin typeface="微软雅黑"/>
                <a:cs typeface="微软雅黑"/>
              </a:rPr>
              <a:t>不起爆。具有耐静电性能。但导爆管内腔受到高压放电火花作用时会起爆，由于运输过程中可能产生静电，所以导爆管在保管和运输过程中，端口一定要封口，以防止静电对管腔的作用。</a:t>
            </a:r>
            <a:endParaRPr sz="2000">
              <a:latin typeface="微软雅黑"/>
              <a:cs typeface="微软雅黑"/>
            </a:endParaRPr>
          </a:p>
          <a:p>
            <a:pPr marL="207645" marR="132080">
              <a:lnSpc>
                <a:spcPct val="100000"/>
              </a:lnSpc>
            </a:pPr>
            <a:r>
              <a:rPr sz="2000" b="1" spc="-390">
                <a:latin typeface="微软雅黑"/>
                <a:cs typeface="微软雅黑"/>
              </a:rPr>
              <a:t>5&gt;</a:t>
            </a:r>
            <a:r>
              <a:rPr sz="2000" b="1">
                <a:latin typeface="微软雅黑"/>
                <a:cs typeface="微软雅黑"/>
              </a:rPr>
              <a:t>高低温性能：在</a:t>
            </a:r>
            <a:r>
              <a:rPr sz="2000" b="1" spc="-270">
                <a:latin typeface="微软雅黑"/>
                <a:cs typeface="微软雅黑"/>
              </a:rPr>
              <a:t>+50~-</a:t>
            </a:r>
            <a:r>
              <a:rPr sz="2000" b="1" spc="-180">
                <a:latin typeface="微软雅黑"/>
                <a:cs typeface="微软雅黑"/>
              </a:rPr>
              <a:t>40</a:t>
            </a:r>
            <a:r>
              <a:rPr sz="2000" b="1" spc="-30">
                <a:latin typeface="微软雅黑"/>
                <a:cs typeface="微软雅黑"/>
              </a:rPr>
              <a:t>℃时起爆、传爆可靠。</a:t>
            </a:r>
            <a:r>
              <a:rPr sz="2000" b="1" spc="-165">
                <a:latin typeface="微软雅黑"/>
                <a:cs typeface="微软雅黑"/>
              </a:rPr>
              <a:t>80</a:t>
            </a:r>
            <a:r>
              <a:rPr sz="2000" b="1" spc="-35">
                <a:latin typeface="微软雅黑"/>
                <a:cs typeface="微软雅黑"/>
              </a:rPr>
              <a:t>℃下传爆时管壁容</a:t>
            </a:r>
            <a:r>
              <a:rPr sz="2000" b="1" spc="-10">
                <a:latin typeface="微软雅黑"/>
                <a:cs typeface="微软雅黑"/>
              </a:rPr>
              <a:t>易出现破洞。</a:t>
            </a:r>
            <a:endParaRPr sz="2000">
              <a:latin typeface="微软雅黑"/>
              <a:cs typeface="微软雅黑"/>
            </a:endParaRPr>
          </a:p>
          <a:p>
            <a:pPr marL="207645" marR="5080">
              <a:lnSpc>
                <a:spcPct val="100000"/>
              </a:lnSpc>
            </a:pPr>
            <a:r>
              <a:rPr sz="2000" b="1" spc="-390">
                <a:latin typeface="微软雅黑"/>
                <a:cs typeface="微软雅黑"/>
              </a:rPr>
              <a:t>6&gt;</a:t>
            </a:r>
            <a:r>
              <a:rPr sz="2000" b="1">
                <a:latin typeface="微软雅黑"/>
                <a:cs typeface="微软雅黑"/>
              </a:rPr>
              <a:t>抗撞击性能：在立式落锤仪试验中锤质量</a:t>
            </a:r>
            <a:r>
              <a:rPr sz="2000" b="1" spc="-204">
                <a:latin typeface="微软雅黑"/>
                <a:cs typeface="微软雅黑"/>
              </a:rPr>
              <a:t>10kg</a:t>
            </a:r>
            <a:r>
              <a:rPr sz="2000" b="1" spc="-70">
                <a:latin typeface="微软雅黑"/>
                <a:cs typeface="微软雅黑"/>
              </a:rPr>
              <a:t>，落高</a:t>
            </a:r>
            <a:r>
              <a:rPr sz="2000" b="1" spc="-295">
                <a:latin typeface="微软雅黑"/>
                <a:cs typeface="微软雅黑"/>
              </a:rPr>
              <a:t>150cm</a:t>
            </a:r>
            <a:r>
              <a:rPr sz="2000" b="1" spc="-90">
                <a:latin typeface="微软雅黑"/>
                <a:cs typeface="微软雅黑"/>
              </a:rPr>
              <a:t>，侧向撞</a:t>
            </a:r>
            <a:r>
              <a:rPr sz="2000" b="1" spc="-5">
                <a:latin typeface="微软雅黑"/>
                <a:cs typeface="微软雅黑"/>
              </a:rPr>
              <a:t>击导爆管时，不起爆。汽车碾压只能使导爆管破损而不起爆，低速撞击一般不会使导爆管起爆，而高速撞击则可能会使导爆管起爆。</a:t>
            </a:r>
            <a:endParaRPr sz="2000">
              <a:latin typeface="微软雅黑"/>
              <a:cs typeface="微软雅黑"/>
            </a:endParaRPr>
          </a:p>
          <a:p>
            <a:pPr marL="207645" marR="5080">
              <a:lnSpc>
                <a:spcPct val="100000"/>
              </a:lnSpc>
            </a:pPr>
            <a:r>
              <a:rPr sz="2000" b="1" spc="-390">
                <a:latin typeface="微软雅黑"/>
                <a:cs typeface="微软雅黑"/>
              </a:rPr>
              <a:t>7&gt;</a:t>
            </a:r>
            <a:r>
              <a:rPr sz="2000" b="1" spc="60">
                <a:latin typeface="微软雅黑"/>
                <a:cs typeface="微软雅黑"/>
              </a:rPr>
              <a:t>传爆安全性能:</a:t>
            </a:r>
            <a:r>
              <a:rPr sz="2000" b="1" spc="-5">
                <a:latin typeface="微软雅黑"/>
                <a:cs typeface="微软雅黑"/>
              </a:rPr>
              <a:t>导爆管侧向或管尾泄出的能量不能起爆散装的太安炸药，但是这种泄出的能量如经适当集中，有可能直接起爆低密度高敏感</a:t>
            </a:r>
            <a:r>
              <a:rPr sz="2000" b="1" spc="-15">
                <a:latin typeface="微软雅黑"/>
                <a:cs typeface="微软雅黑"/>
              </a:rPr>
              <a:t>的炸药。</a:t>
            </a:r>
            <a:endParaRPr sz="2000">
              <a:latin typeface="微软雅黑"/>
              <a:cs typeface="微软雅黑"/>
            </a:endParaRPr>
          </a:p>
          <a:p>
            <a:pPr marL="207645">
              <a:lnSpc>
                <a:spcPct val="100000"/>
              </a:lnSpc>
            </a:pPr>
            <a:r>
              <a:rPr sz="2000" b="1" spc="-390">
                <a:latin typeface="微软雅黑"/>
                <a:cs typeface="微软雅黑"/>
              </a:rPr>
              <a:t>8&gt;</a:t>
            </a:r>
            <a:r>
              <a:rPr sz="2000" b="1" spc="-5">
                <a:latin typeface="微软雅黑"/>
                <a:cs typeface="微软雅黑"/>
              </a:rPr>
              <a:t>变色性能：为辨认导爆管是否已经传爆。</a:t>
            </a:r>
            <a:endParaRPr sz="2000">
              <a:latin typeface="微软雅黑"/>
              <a:cs typeface="微软雅黑"/>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142875"/>
            <a:ext cx="4581525" cy="500380"/>
          </a:xfrm>
          <a:custGeom>
            <a:rect l="l" t="t" r="r" b="b"/>
            <a:pathLst>
              <a:path w="4581525" h="500380">
                <a:moveTo>
                  <a:pt x="3925898" y="500062"/>
                </a:moveTo>
                <a:lnTo>
                  <a:pt x="0" y="500062"/>
                </a:lnTo>
                <a:lnTo>
                  <a:pt x="0" y="0"/>
                </a:lnTo>
                <a:lnTo>
                  <a:pt x="3925898" y="0"/>
                </a:lnTo>
                <a:lnTo>
                  <a:pt x="4581525" y="250031"/>
                </a:lnTo>
                <a:lnTo>
                  <a:pt x="3925898" y="500062"/>
                </a:lnTo>
                <a:close/>
              </a:path>
            </a:pathLst>
          </a:custGeom>
          <a:solidFill>
            <a:srgbClr val="2391D0"/>
          </a:solidFill>
        </p:spPr>
        <p:txBody>
          <a:bodyPr wrap="square" lIns="0" tIns="0" rIns="0" bIns="0" rtlCol="0"/>
          <a:lstStyle/>
          <a:p/>
        </p:txBody>
      </p:sp>
      <p:sp>
        <p:nvSpPr>
          <p:cNvPr id="3" name="object 3"/>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a:t>1</a:t>
            </a:r>
            <a:r>
              <a:rPr spc="-715"/>
              <a:t>、搅现拌场站常用民爆物品</a:t>
            </a:r>
          </a:p>
        </p:txBody>
      </p:sp>
      <p:pic>
        <p:nvPicPr>
          <p:cNvPr id="4" name="object 4"/>
          <p:cNvPicPr/>
          <p:nvPr/>
        </p:nvPicPr>
        <p:blipFill>
          <a:blip r:embed="rId2"/>
          <a:stretch>
            <a:fillRect/>
          </a:stretch>
        </p:blipFill>
        <p:spPr>
          <a:xfrm>
            <a:off x="3136900" y="2578100"/>
            <a:ext cx="3671888" cy="2754312"/>
          </a:xfrm>
          <a:prstGeom prst="rect">
            <a:avLst/>
          </a:prstGeom>
        </p:spPr>
      </p:pic>
      <p:sp>
        <p:nvSpPr>
          <p:cNvPr id="5" name="object 5"/>
          <p:cNvSpPr txBox="1"/>
          <p:nvPr/>
        </p:nvSpPr>
        <p:spPr>
          <a:xfrm>
            <a:off x="710564" y="734150"/>
            <a:ext cx="8426450" cy="2850515"/>
          </a:xfrm>
          <a:prstGeom prst="rect">
            <a:avLst/>
          </a:prstGeom>
        </p:spPr>
        <p:txBody>
          <a:bodyPr vert="horz" wrap="square" lIns="0" tIns="121285" rIns="0" bIns="0" rtlCol="0">
            <a:spAutoFit/>
          </a:bodyPr>
          <a:lstStyle/>
          <a:p>
            <a:pPr marL="12700">
              <a:lnSpc>
                <a:spcPct val="100000"/>
              </a:lnSpc>
              <a:spcBef>
                <a:spcPts val="955"/>
              </a:spcBef>
            </a:pPr>
            <a:r>
              <a:rPr sz="3200" b="1" spc="-20">
                <a:latin typeface="Microsoft JhengHei"/>
                <a:cs typeface="Microsoft JhengHei"/>
              </a:rPr>
              <a:t>导爆管</a:t>
            </a:r>
            <a:endParaRPr sz="3200">
              <a:latin typeface="Microsoft JhengHei"/>
              <a:cs typeface="Microsoft JhengHei"/>
            </a:endParaRPr>
          </a:p>
          <a:p>
            <a:pPr marL="234950">
              <a:lnSpc>
                <a:spcPct val="100000"/>
              </a:lnSpc>
              <a:spcBef>
                <a:spcPts val="745"/>
              </a:spcBef>
            </a:pPr>
            <a:r>
              <a:rPr sz="2800" b="1" spc="-545">
                <a:latin typeface="微软雅黑"/>
                <a:cs typeface="微软雅黑"/>
              </a:rPr>
              <a:t>9&gt;</a:t>
            </a:r>
            <a:r>
              <a:rPr sz="2800" b="1" spc="-60">
                <a:latin typeface="微软雅黑"/>
                <a:cs typeface="微软雅黑"/>
              </a:rPr>
              <a:t>抗拉强度：</a:t>
            </a:r>
            <a:r>
              <a:rPr sz="2800" b="1" spc="-280">
                <a:latin typeface="微软雅黑"/>
                <a:cs typeface="微软雅黑"/>
              </a:rPr>
              <a:t>+25</a:t>
            </a:r>
            <a:r>
              <a:rPr sz="2800" b="1" spc="-60">
                <a:latin typeface="微软雅黑"/>
                <a:cs typeface="微软雅黑"/>
              </a:rPr>
              <a:t>℃时不低于</a:t>
            </a:r>
            <a:r>
              <a:rPr sz="2800" b="1" spc="-380">
                <a:latin typeface="微软雅黑"/>
                <a:cs typeface="微软雅黑"/>
              </a:rPr>
              <a:t>70N，+50</a:t>
            </a:r>
            <a:r>
              <a:rPr sz="2800" b="1" spc="-90">
                <a:latin typeface="微软雅黑"/>
                <a:cs typeface="微软雅黑"/>
              </a:rPr>
              <a:t>℃时不低于</a:t>
            </a:r>
            <a:endParaRPr sz="2800">
              <a:latin typeface="微软雅黑"/>
              <a:cs typeface="微软雅黑"/>
            </a:endParaRPr>
          </a:p>
          <a:p>
            <a:pPr marL="234950" marR="5080">
              <a:lnSpc>
                <a:spcPct val="100000"/>
              </a:lnSpc>
            </a:pPr>
            <a:r>
              <a:rPr sz="2800" b="1" spc="-355">
                <a:latin typeface="微软雅黑"/>
                <a:cs typeface="微软雅黑"/>
              </a:rPr>
              <a:t>50N，-</a:t>
            </a:r>
            <a:r>
              <a:rPr sz="2800" b="1" spc="-135">
                <a:latin typeface="微软雅黑"/>
                <a:cs typeface="微软雅黑"/>
              </a:rPr>
              <a:t>40</a:t>
            </a:r>
            <a:r>
              <a:rPr sz="2800" b="1" spc="-40">
                <a:latin typeface="微软雅黑"/>
                <a:cs typeface="微软雅黑"/>
              </a:rPr>
              <a:t>℃不低于</a:t>
            </a:r>
            <a:r>
              <a:rPr sz="2800" b="1" spc="-495">
                <a:latin typeface="微软雅黑"/>
                <a:cs typeface="微软雅黑"/>
              </a:rPr>
              <a:t>100N</a:t>
            </a:r>
            <a:r>
              <a:rPr sz="2800" b="1" spc="-5">
                <a:latin typeface="微软雅黑"/>
                <a:cs typeface="微软雅黑"/>
              </a:rPr>
              <a:t>。尽管导爆管具有一定的抗</a:t>
            </a:r>
            <a:r>
              <a:rPr sz="2800" b="1" spc="-50">
                <a:latin typeface="微软雅黑"/>
                <a:cs typeface="微软雅黑"/>
              </a:rPr>
              <a:t> </a:t>
            </a:r>
            <a:r>
              <a:rPr sz="2800" b="1" spc="-5">
                <a:latin typeface="微软雅黑"/>
                <a:cs typeface="微软雅黑"/>
              </a:rPr>
              <a:t>拉强度，在敷设导爆管网路时，还是应尽量避免使</a:t>
            </a:r>
            <a:r>
              <a:rPr sz="2800" b="1" spc="-50">
                <a:latin typeface="微软雅黑"/>
                <a:cs typeface="微软雅黑"/>
              </a:rPr>
              <a:t> </a:t>
            </a:r>
            <a:r>
              <a:rPr sz="2800" b="1" spc="-5">
                <a:latin typeface="微软雅黑"/>
                <a:cs typeface="微软雅黑"/>
              </a:rPr>
              <a:t>导爆管受力。导爆管受力被拉细时，管内的药层将</a:t>
            </a:r>
            <a:r>
              <a:rPr sz="2800" b="1" spc="-50">
                <a:latin typeface="微软雅黑"/>
                <a:cs typeface="微软雅黑"/>
              </a:rPr>
              <a:t> </a:t>
            </a:r>
            <a:r>
              <a:rPr sz="2800" b="1" spc="-5">
                <a:latin typeface="微软雅黑"/>
                <a:cs typeface="微软雅黑"/>
              </a:rPr>
              <a:t>断开，药层断开的距离愈大对导爆管的传爆越不利。</a:t>
            </a:r>
            <a:endParaRPr sz="2800">
              <a:latin typeface="微软雅黑"/>
              <a:cs typeface="微软雅黑"/>
            </a:endParaRPr>
          </a:p>
        </p:txBody>
      </p:sp>
      <p:sp>
        <p:nvSpPr>
          <p:cNvPr id="6" name="object 6"/>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13</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7" name="object 7"/>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142875"/>
            <a:ext cx="4581525" cy="500380"/>
          </a:xfrm>
          <a:custGeom>
            <a:rect l="l" t="t" r="r" b="b"/>
            <a:pathLst>
              <a:path w="4581525" h="500380">
                <a:moveTo>
                  <a:pt x="3925898" y="500062"/>
                </a:moveTo>
                <a:lnTo>
                  <a:pt x="0" y="500062"/>
                </a:lnTo>
                <a:lnTo>
                  <a:pt x="0" y="0"/>
                </a:lnTo>
                <a:lnTo>
                  <a:pt x="3925898" y="0"/>
                </a:lnTo>
                <a:lnTo>
                  <a:pt x="4581525" y="250031"/>
                </a:lnTo>
                <a:lnTo>
                  <a:pt x="3925898" y="500062"/>
                </a:lnTo>
                <a:close/>
              </a:path>
            </a:pathLst>
          </a:custGeom>
          <a:solidFill>
            <a:srgbClr val="2391D0"/>
          </a:solidFill>
        </p:spPr>
        <p:txBody>
          <a:bodyPr wrap="square" lIns="0" tIns="0" rIns="0" bIns="0" rtlCol="0"/>
          <a:lstStyle/>
          <a:p/>
        </p:txBody>
      </p:sp>
      <p:sp>
        <p:nvSpPr>
          <p:cNvPr id="3" name="object 3"/>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a:t>1</a:t>
            </a:r>
            <a:r>
              <a:rPr spc="-715"/>
              <a:t>、搅现拌场站常用民爆物品</a:t>
            </a:r>
          </a:p>
        </p:txBody>
      </p:sp>
      <p:sp>
        <p:nvSpPr>
          <p:cNvPr id="5" name="object 5"/>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14</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6" name="object 6"/>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
        <p:nvSpPr>
          <p:cNvPr id="4" name="object 4"/>
          <p:cNvSpPr txBox="1"/>
          <p:nvPr/>
        </p:nvSpPr>
        <p:spPr>
          <a:xfrm>
            <a:off x="710564" y="623940"/>
            <a:ext cx="8348980" cy="3733800"/>
          </a:xfrm>
          <a:prstGeom prst="rect">
            <a:avLst/>
          </a:prstGeom>
        </p:spPr>
        <p:txBody>
          <a:bodyPr vert="horz" wrap="square" lIns="0" tIns="231140" rIns="0" bIns="0" rtlCol="0">
            <a:spAutoFit/>
          </a:bodyPr>
          <a:lstStyle/>
          <a:p>
            <a:pPr marL="12700">
              <a:lnSpc>
                <a:spcPct val="100000"/>
              </a:lnSpc>
              <a:spcBef>
                <a:spcPts val="1820"/>
              </a:spcBef>
            </a:pPr>
            <a:r>
              <a:rPr sz="3200" b="1" spc="-10">
                <a:latin typeface="Microsoft JhengHei"/>
                <a:cs typeface="Microsoft JhengHei"/>
              </a:rPr>
              <a:t>导爆管雷管</a:t>
            </a:r>
            <a:endParaRPr sz="3200">
              <a:latin typeface="Microsoft JhengHei"/>
              <a:cs typeface="Microsoft JhengHei"/>
            </a:endParaRPr>
          </a:p>
          <a:p>
            <a:pPr marL="207645" marR="5080">
              <a:lnSpc>
                <a:spcPct val="120000"/>
              </a:lnSpc>
              <a:spcBef>
                <a:spcPts val="595"/>
              </a:spcBef>
            </a:pPr>
            <a:r>
              <a:rPr sz="2000" b="1" spc="-5">
                <a:latin typeface="微软雅黑"/>
                <a:cs typeface="微软雅黑"/>
              </a:rPr>
              <a:t>导爆管雷管是专门与导爆管配套使用的雷管它是导爆管起爆系统的起爆</a:t>
            </a:r>
            <a:r>
              <a:rPr sz="2000" b="1" spc="-50">
                <a:latin typeface="微软雅黑"/>
                <a:cs typeface="微软雅黑"/>
              </a:rPr>
              <a:t> </a:t>
            </a:r>
            <a:r>
              <a:rPr sz="2000" b="1" spc="-5">
                <a:latin typeface="微软雅黑"/>
                <a:cs typeface="微软雅黑"/>
              </a:rPr>
              <a:t>元件，由基础雷管与导爆管组合而成，使用导爆管内传播的爆轰波引爆基基础雷管的起爆器材。</a:t>
            </a:r>
            <a:endParaRPr sz="2000">
              <a:latin typeface="微软雅黑"/>
              <a:cs typeface="微软雅黑"/>
            </a:endParaRPr>
          </a:p>
          <a:p>
            <a:pPr marL="207645">
              <a:lnSpc>
                <a:spcPct val="100000"/>
              </a:lnSpc>
              <a:spcBef>
                <a:spcPts val="480"/>
              </a:spcBef>
            </a:pPr>
            <a:r>
              <a:rPr sz="2000" b="1" spc="-10">
                <a:latin typeface="微软雅黑"/>
                <a:cs typeface="微软雅黑"/>
              </a:rPr>
              <a:t>主要种类：</a:t>
            </a:r>
            <a:endParaRPr sz="2000">
              <a:latin typeface="微软雅黑"/>
              <a:cs typeface="微软雅黑"/>
            </a:endParaRPr>
          </a:p>
          <a:p>
            <a:pPr marL="843280" indent="-636270">
              <a:lnSpc>
                <a:spcPct val="100000"/>
              </a:lnSpc>
              <a:spcBef>
                <a:spcPts val="480"/>
              </a:spcBef>
              <a:buSzPct val="95000"/>
              <a:buAutoNum type="arabicPlain"/>
              <a:tabLst>
                <a:tab pos="843915"/>
              </a:tabLst>
            </a:pPr>
            <a:r>
              <a:rPr sz="2000" b="1" spc="-10">
                <a:latin typeface="微软雅黑"/>
                <a:cs typeface="微软雅黑"/>
              </a:rPr>
              <a:t>瞬发导爆管雷管；</a:t>
            </a:r>
            <a:endParaRPr sz="2000">
              <a:latin typeface="微软雅黑"/>
              <a:cs typeface="微软雅黑"/>
            </a:endParaRPr>
          </a:p>
          <a:p>
            <a:pPr marL="843280" indent="-636270">
              <a:lnSpc>
                <a:spcPct val="100000"/>
              </a:lnSpc>
              <a:spcBef>
                <a:spcPts val="480"/>
              </a:spcBef>
              <a:buSzPct val="95000"/>
              <a:buAutoNum type="arabicPlain"/>
              <a:tabLst>
                <a:tab pos="843915"/>
              </a:tabLst>
            </a:pPr>
            <a:r>
              <a:rPr sz="2000" b="1">
                <a:latin typeface="微软雅黑"/>
                <a:cs typeface="微软雅黑"/>
              </a:rPr>
              <a:t>毫秒</a:t>
            </a:r>
            <a:r>
              <a:rPr sz="2000" b="1" spc="-320">
                <a:latin typeface="微软雅黑"/>
                <a:cs typeface="微软雅黑"/>
              </a:rPr>
              <a:t>（MS）</a:t>
            </a:r>
            <a:r>
              <a:rPr sz="2000" b="1" spc="-5">
                <a:latin typeface="微软雅黑"/>
                <a:cs typeface="微软雅黑"/>
              </a:rPr>
              <a:t>延期导爆管雷管，也称为毫秒导爆管雷管。</a:t>
            </a:r>
            <a:endParaRPr sz="2000">
              <a:latin typeface="微软雅黑"/>
              <a:cs typeface="微软雅黑"/>
            </a:endParaRPr>
          </a:p>
          <a:p>
            <a:pPr marL="843280" indent="-636270">
              <a:lnSpc>
                <a:spcPct val="100000"/>
              </a:lnSpc>
              <a:spcBef>
                <a:spcPts val="480"/>
              </a:spcBef>
              <a:buSzPct val="95000"/>
              <a:buAutoNum type="arabicPlain"/>
              <a:tabLst>
                <a:tab pos="843915"/>
              </a:tabLst>
            </a:pPr>
            <a:r>
              <a:rPr sz="2000" b="1" spc="-5">
                <a:latin typeface="微软雅黑"/>
                <a:cs typeface="微软雅黑"/>
              </a:rPr>
              <a:t>半秒延期导爆管雷管，也称为半秒导爆管雷管。</a:t>
            </a:r>
            <a:endParaRPr sz="2000">
              <a:latin typeface="微软雅黑"/>
              <a:cs typeface="微软雅黑"/>
            </a:endParaRPr>
          </a:p>
          <a:p>
            <a:pPr marL="843280" indent="-636270">
              <a:lnSpc>
                <a:spcPct val="100000"/>
              </a:lnSpc>
              <a:spcBef>
                <a:spcPts val="480"/>
              </a:spcBef>
              <a:buSzPct val="95000"/>
              <a:buAutoNum type="arabicPlain"/>
              <a:tabLst>
                <a:tab pos="843915"/>
              </a:tabLst>
            </a:pPr>
            <a:r>
              <a:rPr sz="2000" b="1" spc="-5">
                <a:latin typeface="微软雅黑"/>
                <a:cs typeface="微软雅黑"/>
              </a:rPr>
              <a:t>秒延期导爆管雷管，也称秒导爆管雷管。</a:t>
            </a:r>
            <a:endParaRPr sz="2000">
              <a:latin typeface="微软雅黑"/>
              <a:cs typeface="微软雅黑"/>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a:t>1</a:t>
            </a:r>
            <a:r>
              <a:rPr spc="-715"/>
              <a:t>、搅现拌场站常用民爆物品</a:t>
            </a:r>
          </a:p>
        </p:txBody>
      </p:sp>
      <p:sp>
        <p:nvSpPr>
          <p:cNvPr id="3" name="object 3"/>
          <p:cNvSpPr txBox="1"/>
          <p:nvPr/>
        </p:nvSpPr>
        <p:spPr>
          <a:xfrm>
            <a:off x="710564" y="842645"/>
            <a:ext cx="2057400" cy="513080"/>
          </a:xfrm>
          <a:prstGeom prst="rect">
            <a:avLst/>
          </a:prstGeom>
        </p:spPr>
        <p:txBody>
          <a:bodyPr vert="horz" wrap="square" lIns="0" tIns="12700" rIns="0" bIns="0" rtlCol="0">
            <a:spAutoFit/>
          </a:bodyPr>
          <a:lstStyle/>
          <a:p>
            <a:pPr marL="12700">
              <a:lnSpc>
                <a:spcPct val="100000"/>
              </a:lnSpc>
              <a:spcBef>
                <a:spcPts val="100"/>
              </a:spcBef>
            </a:pPr>
            <a:r>
              <a:rPr sz="3200" b="1" spc="-10">
                <a:latin typeface="Microsoft JhengHei"/>
                <a:cs typeface="Microsoft JhengHei"/>
              </a:rPr>
              <a:t>导爆管雷管</a:t>
            </a:r>
            <a:endParaRPr sz="3200">
              <a:latin typeface="Microsoft JhengHei"/>
              <a:cs typeface="Microsoft JhengHei"/>
            </a:endParaRPr>
          </a:p>
        </p:txBody>
      </p:sp>
      <p:pic>
        <p:nvPicPr>
          <p:cNvPr id="4" name="object 4"/>
          <p:cNvPicPr/>
          <p:nvPr/>
        </p:nvPicPr>
        <p:blipFill>
          <a:blip r:embed="rId2"/>
          <a:stretch>
            <a:fillRect/>
          </a:stretch>
        </p:blipFill>
        <p:spPr>
          <a:xfrm>
            <a:off x="800100" y="1562100"/>
            <a:ext cx="3998911" cy="3336925"/>
          </a:xfrm>
          <a:prstGeom prst="rect">
            <a:avLst/>
          </a:prstGeom>
        </p:spPr>
      </p:pic>
      <p:pic>
        <p:nvPicPr>
          <p:cNvPr id="5" name="object 5"/>
          <p:cNvPicPr/>
          <p:nvPr/>
        </p:nvPicPr>
        <p:blipFill>
          <a:blip r:embed="rId3"/>
          <a:stretch>
            <a:fillRect/>
          </a:stretch>
        </p:blipFill>
        <p:spPr>
          <a:xfrm>
            <a:off x="4876800" y="1574800"/>
            <a:ext cx="4081462" cy="3316287"/>
          </a:xfrm>
          <a:prstGeom prst="rect">
            <a:avLst/>
          </a:prstGeom>
        </p:spPr>
      </p:pic>
      <p:sp>
        <p:nvSpPr>
          <p:cNvPr id="6" name="object 6"/>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15</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7" name="object 7"/>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a:t>1</a:t>
            </a:r>
            <a:r>
              <a:rPr spc="-715"/>
              <a:t>、搅现拌场站常用民爆物品</a:t>
            </a:r>
          </a:p>
        </p:txBody>
      </p:sp>
      <p:pic>
        <p:nvPicPr>
          <p:cNvPr id="3" name="object 3"/>
          <p:cNvPicPr/>
          <p:nvPr/>
        </p:nvPicPr>
        <p:blipFill>
          <a:blip r:embed="rId2"/>
          <a:stretch>
            <a:fillRect/>
          </a:stretch>
        </p:blipFill>
        <p:spPr>
          <a:xfrm>
            <a:off x="1841500" y="1143000"/>
            <a:ext cx="6040438" cy="4522787"/>
          </a:xfrm>
          <a:prstGeom prst="rect">
            <a:avLst/>
          </a:prstGeom>
        </p:spPr>
      </p:pic>
      <p:sp>
        <p:nvSpPr>
          <p:cNvPr id="4" name="object 4"/>
          <p:cNvSpPr txBox="1"/>
          <p:nvPr/>
        </p:nvSpPr>
        <p:spPr>
          <a:xfrm>
            <a:off x="710564" y="842645"/>
            <a:ext cx="2057400" cy="513080"/>
          </a:xfrm>
          <a:prstGeom prst="rect">
            <a:avLst/>
          </a:prstGeom>
        </p:spPr>
        <p:txBody>
          <a:bodyPr vert="horz" wrap="square" lIns="0" tIns="12700" rIns="0" bIns="0" rtlCol="0">
            <a:spAutoFit/>
          </a:bodyPr>
          <a:lstStyle/>
          <a:p>
            <a:pPr marL="12700">
              <a:lnSpc>
                <a:spcPct val="100000"/>
              </a:lnSpc>
              <a:spcBef>
                <a:spcPts val="100"/>
              </a:spcBef>
            </a:pPr>
            <a:r>
              <a:rPr sz="3200" b="1" spc="-10">
                <a:latin typeface="Microsoft JhengHei"/>
                <a:cs typeface="Microsoft JhengHei"/>
              </a:rPr>
              <a:t>导爆管雷管</a:t>
            </a:r>
            <a:endParaRPr sz="3200">
              <a:latin typeface="Microsoft JhengHei"/>
              <a:cs typeface="Microsoft JhengHei"/>
            </a:endParaRPr>
          </a:p>
        </p:txBody>
      </p:sp>
      <p:sp>
        <p:nvSpPr>
          <p:cNvPr id="5" name="object 5"/>
          <p:cNvSpPr txBox="1"/>
          <p:nvPr/>
        </p:nvSpPr>
        <p:spPr>
          <a:xfrm>
            <a:off x="5507037" y="5473868"/>
            <a:ext cx="2392045" cy="177800"/>
          </a:xfrm>
          <a:prstGeom prst="rect">
            <a:avLst/>
          </a:prstGeom>
        </p:spPr>
        <p:txBody>
          <a:bodyPr vert="horz" wrap="square" lIns="0" tIns="8890" rIns="0" bIns="0" rtlCol="0">
            <a:spAutoFit/>
          </a:bodyPr>
          <a:lstStyle/>
          <a:p>
            <a:pPr>
              <a:lnSpc>
                <a:spcPct val="100000"/>
              </a:lnSpc>
              <a:spcBef>
                <a:spcPts val="70"/>
              </a:spcBef>
            </a:pPr>
            <a:r>
              <a:rPr sz="1050" b="1" i="1">
                <a:solidFill>
                  <a:srgbClr val="13428A"/>
                </a:solidFill>
                <a:latin typeface="Arial"/>
                <a:cs typeface="Arial"/>
              </a:rPr>
              <a:t>CHINA</a:t>
            </a:r>
            <a:r>
              <a:rPr sz="1050" b="1" i="1" spc="30">
                <a:solidFill>
                  <a:srgbClr val="13428A"/>
                </a:solidFill>
                <a:latin typeface="Arial"/>
                <a:cs typeface="Arial"/>
              </a:rPr>
              <a:t> </a:t>
            </a:r>
            <a:r>
              <a:rPr sz="1050" b="1" i="1" spc="-10">
                <a:solidFill>
                  <a:srgbClr val="13428A"/>
                </a:solidFill>
                <a:latin typeface="Arial"/>
                <a:cs typeface="Arial"/>
              </a:rPr>
              <a:t>RAILWAY</a:t>
            </a:r>
            <a:r>
              <a:rPr sz="1050" b="1" i="1" spc="35">
                <a:solidFill>
                  <a:srgbClr val="13428A"/>
                </a:solidFill>
                <a:latin typeface="Arial"/>
                <a:cs typeface="Arial"/>
              </a:rPr>
              <a:t> </a:t>
            </a:r>
            <a:r>
              <a:rPr sz="1050" b="1" i="1">
                <a:solidFill>
                  <a:srgbClr val="13428A"/>
                </a:solidFill>
                <a:latin typeface="Arial"/>
                <a:cs typeface="Arial"/>
              </a:rPr>
              <a:t>NO.4</a:t>
            </a:r>
            <a:r>
              <a:rPr sz="1050" b="1" i="1" spc="40">
                <a:solidFill>
                  <a:srgbClr val="13428A"/>
                </a:solidFill>
                <a:latin typeface="Arial"/>
                <a:cs typeface="Arial"/>
              </a:rPr>
              <a:t> </a:t>
            </a:r>
            <a:r>
              <a:rPr sz="1050" b="1" i="1" spc="-20">
                <a:solidFill>
                  <a:srgbClr val="13428A"/>
                </a:solidFill>
                <a:latin typeface="Arial"/>
                <a:cs typeface="Arial"/>
              </a:rPr>
              <a:t>ENGINEERING</a:t>
            </a:r>
            <a:endParaRPr sz="1050">
              <a:latin typeface="Arial"/>
              <a:cs typeface="Arial"/>
            </a:endParaRPr>
          </a:p>
        </p:txBody>
      </p:sp>
      <p:sp>
        <p:nvSpPr>
          <p:cNvPr id="6" name="object 6"/>
          <p:cNvSpPr txBox="1"/>
          <p:nvPr/>
        </p:nvSpPr>
        <p:spPr>
          <a:xfrm>
            <a:off x="7923878" y="5461168"/>
            <a:ext cx="1047115" cy="203200"/>
          </a:xfrm>
          <a:prstGeom prst="rect">
            <a:avLst/>
          </a:prstGeom>
        </p:spPr>
        <p:txBody>
          <a:bodyPr vert="horz" wrap="square" lIns="0" tIns="21590" rIns="0" bIns="0" rtlCol="0">
            <a:spAutoFit/>
          </a:bodyPr>
          <a:lstStyle/>
          <a:p>
            <a:pPr marL="12700">
              <a:lnSpc>
                <a:spcPct val="100000"/>
              </a:lnSpc>
              <a:spcBef>
                <a:spcPts val="170"/>
              </a:spcBef>
            </a:pPr>
            <a:r>
              <a:rPr sz="1050" b="1" i="1" spc="-25">
                <a:solidFill>
                  <a:srgbClr val="13428A"/>
                </a:solidFill>
                <a:latin typeface="Arial"/>
                <a:cs typeface="Arial"/>
              </a:rPr>
              <a:t>GROUP</a:t>
            </a:r>
            <a:r>
              <a:rPr sz="1050" b="1" i="1" spc="-45">
                <a:solidFill>
                  <a:srgbClr val="13428A"/>
                </a:solidFill>
                <a:latin typeface="Arial"/>
                <a:cs typeface="Arial"/>
              </a:rPr>
              <a:t> </a:t>
            </a:r>
            <a:r>
              <a:rPr sz="1050" b="1" i="1" spc="-20">
                <a:solidFill>
                  <a:srgbClr val="13428A"/>
                </a:solidFill>
                <a:latin typeface="Arial"/>
                <a:cs typeface="Arial"/>
              </a:rPr>
              <a:t>CO.</a:t>
            </a:r>
            <a:r>
              <a:rPr sz="1050" b="1" i="1" spc="-45">
                <a:solidFill>
                  <a:srgbClr val="13428A"/>
                </a:solidFill>
                <a:latin typeface="Arial"/>
                <a:cs typeface="Arial"/>
              </a:rPr>
              <a:t> </a:t>
            </a:r>
            <a:r>
              <a:rPr sz="1050" b="1" i="1" spc="-25">
                <a:solidFill>
                  <a:srgbClr val="13428A"/>
                </a:solidFill>
                <a:latin typeface="Arial"/>
                <a:cs typeface="Arial"/>
              </a:rPr>
              <a:t>LTD</a:t>
            </a:r>
            <a:endParaRPr sz="1050">
              <a:latin typeface="Arial"/>
              <a:cs typeface="Arial"/>
            </a:endParaRPr>
          </a:p>
        </p:txBody>
      </p:sp>
      <p:sp>
        <p:nvSpPr>
          <p:cNvPr id="7" name="object 7"/>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
        <p:nvSpPr>
          <p:cNvPr id="8" name="object 8"/>
          <p:cNvSpPr txBox="1">
            <a:spLocks noGrp="1"/>
          </p:cNvSpPr>
          <p:nvPr>
            <p:ph type="sldNum" sz="quarter" idx="7"/>
          </p:nvPr>
        </p:nvSpPr>
        <p:spPr>
          <a:prstGeom prst="rect">
            <a:avLst/>
          </a:prstGeom>
        </p:spPr>
        <p:txBody>
          <a:bodyPr vert="horz" wrap="square" lIns="0" tIns="0" rIns="0" bIns="0" rtlCol="0">
            <a:spAutoFit/>
          </a:bodyPr>
          <a:lstStyle/>
          <a:p>
            <a:pPr marL="12700">
              <a:lnSpc>
                <a:spcPts val="1210"/>
              </a:lnSpc>
            </a:pPr>
            <a:r>
              <a:rPr b="0" i="0" spc="-25">
                <a:solidFill>
                  <a:srgbClr val="000000"/>
                </a:solidFill>
                <a:latin typeface="宋体"/>
                <a:cs typeface="宋体"/>
              </a:rPr>
              <a:t>•</a:t>
            </a:r>
            <a:fld id="{81D60167-4931-47E6-BA6A-407CBD079E47}" type="slidenum">
              <a:rPr sz="1000" b="0" i="0" spc="-25">
                <a:solidFill>
                  <a:srgbClr val="000000"/>
                </a:solidFill>
                <a:latin typeface="宋体"/>
                <a:cs typeface="宋体"/>
              </a:rPr>
              <a:t>16</a:t>
            </a:fld>
            <a:endParaRPr sz="1000">
              <a:latin typeface="宋体"/>
              <a:cs typeface="宋体"/>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142875"/>
            <a:ext cx="4581525" cy="500380"/>
          </a:xfrm>
          <a:custGeom>
            <a:rect l="l" t="t" r="r" b="b"/>
            <a:pathLst>
              <a:path w="4581525" h="500380">
                <a:moveTo>
                  <a:pt x="3925898" y="500062"/>
                </a:moveTo>
                <a:lnTo>
                  <a:pt x="0" y="500062"/>
                </a:lnTo>
                <a:lnTo>
                  <a:pt x="0" y="0"/>
                </a:lnTo>
                <a:lnTo>
                  <a:pt x="3925898" y="0"/>
                </a:lnTo>
                <a:lnTo>
                  <a:pt x="4581525" y="250031"/>
                </a:lnTo>
                <a:lnTo>
                  <a:pt x="3925898" y="500062"/>
                </a:lnTo>
                <a:close/>
              </a:path>
            </a:pathLst>
          </a:custGeom>
          <a:solidFill>
            <a:srgbClr val="2391D0"/>
          </a:solidFill>
        </p:spPr>
        <p:txBody>
          <a:bodyPr wrap="square" lIns="0" tIns="0" rIns="0" bIns="0" rtlCol="0"/>
          <a:lstStyle/>
          <a:p/>
        </p:txBody>
      </p:sp>
      <p:sp>
        <p:nvSpPr>
          <p:cNvPr id="3" name="object 3"/>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a:t>1</a:t>
            </a:r>
            <a:r>
              <a:rPr spc="-715"/>
              <a:t>、搅现拌场站常用民爆物品</a:t>
            </a:r>
          </a:p>
        </p:txBody>
      </p:sp>
      <p:sp>
        <p:nvSpPr>
          <p:cNvPr id="5" name="object 5"/>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17</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6" name="object 6"/>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
        <p:nvSpPr>
          <p:cNvPr id="4" name="object 4"/>
          <p:cNvSpPr txBox="1"/>
          <p:nvPr/>
        </p:nvSpPr>
        <p:spPr>
          <a:xfrm>
            <a:off x="710564" y="735588"/>
            <a:ext cx="8348980" cy="4283710"/>
          </a:xfrm>
          <a:prstGeom prst="rect">
            <a:avLst/>
          </a:prstGeom>
        </p:spPr>
        <p:txBody>
          <a:bodyPr vert="horz" wrap="square" lIns="0" tIns="119380" rIns="0" bIns="0" rtlCol="0">
            <a:spAutoFit/>
          </a:bodyPr>
          <a:lstStyle/>
          <a:p>
            <a:pPr marL="12700">
              <a:lnSpc>
                <a:spcPct val="100000"/>
              </a:lnSpc>
              <a:spcBef>
                <a:spcPts val="940"/>
              </a:spcBef>
            </a:pPr>
            <a:r>
              <a:rPr sz="3200" b="1" spc="-20">
                <a:latin typeface="Microsoft JhengHei"/>
                <a:cs typeface="Microsoft JhengHei"/>
              </a:rPr>
              <a:t>导爆索</a:t>
            </a:r>
            <a:endParaRPr sz="3200">
              <a:latin typeface="Microsoft JhengHei"/>
              <a:cs typeface="Microsoft JhengHei"/>
            </a:endParaRPr>
          </a:p>
          <a:p>
            <a:pPr marL="207645" marR="259079">
              <a:lnSpc>
                <a:spcPts val="2160"/>
              </a:lnSpc>
              <a:spcBef>
                <a:spcPts val="800"/>
              </a:spcBef>
            </a:pPr>
            <a:r>
              <a:rPr sz="2000" b="1" spc="-5">
                <a:latin typeface="微软雅黑"/>
                <a:cs typeface="微软雅黑"/>
              </a:rPr>
              <a:t>导爆索是传递爆轰波的索状传爆器材，用以传爆或者引爆炸药，或者利用其爆炸力和爆炸产物直接做工。导爆索表面呈红色或黄色。</a:t>
            </a:r>
            <a:endParaRPr sz="2000">
              <a:latin typeface="微软雅黑"/>
              <a:cs typeface="微软雅黑"/>
            </a:endParaRPr>
          </a:p>
          <a:p>
            <a:pPr marL="207645">
              <a:lnSpc>
                <a:spcPts val="2010"/>
              </a:lnSpc>
            </a:pPr>
            <a:r>
              <a:rPr sz="2000" b="1" spc="-10">
                <a:latin typeface="微软雅黑"/>
                <a:cs typeface="微软雅黑"/>
              </a:rPr>
              <a:t>主要性能指标：</a:t>
            </a:r>
            <a:endParaRPr sz="2000">
              <a:latin typeface="微软雅黑"/>
              <a:cs typeface="微软雅黑"/>
            </a:endParaRPr>
          </a:p>
          <a:p>
            <a:pPr marL="207645">
              <a:lnSpc>
                <a:spcPts val="2160"/>
              </a:lnSpc>
            </a:pPr>
            <a:r>
              <a:rPr sz="2000" b="1" spc="-390">
                <a:latin typeface="微软雅黑"/>
                <a:cs typeface="微软雅黑"/>
              </a:rPr>
              <a:t>1&gt;</a:t>
            </a:r>
            <a:r>
              <a:rPr sz="2000" b="1">
                <a:latin typeface="微软雅黑"/>
                <a:cs typeface="微软雅黑"/>
              </a:rPr>
              <a:t>爆速：不小于</a:t>
            </a:r>
            <a:r>
              <a:rPr sz="2000" b="1" spc="-265">
                <a:latin typeface="微软雅黑"/>
                <a:cs typeface="微软雅黑"/>
              </a:rPr>
              <a:t>6000m/s</a:t>
            </a:r>
            <a:r>
              <a:rPr sz="2000" b="1" spc="-50">
                <a:latin typeface="微软雅黑"/>
                <a:cs typeface="微软雅黑"/>
              </a:rPr>
              <a:t>。</a:t>
            </a:r>
            <a:endParaRPr sz="2000">
              <a:latin typeface="微软雅黑"/>
              <a:cs typeface="微软雅黑"/>
            </a:endParaRPr>
          </a:p>
          <a:p>
            <a:pPr marL="207645">
              <a:lnSpc>
                <a:spcPts val="2160"/>
              </a:lnSpc>
            </a:pPr>
            <a:r>
              <a:rPr sz="2000" b="1" spc="-390">
                <a:latin typeface="微软雅黑"/>
                <a:cs typeface="微软雅黑"/>
              </a:rPr>
              <a:t>2&gt;</a:t>
            </a:r>
            <a:r>
              <a:rPr sz="2000" b="1" spc="-5">
                <a:latin typeface="微软雅黑"/>
                <a:cs typeface="微软雅黑"/>
              </a:rPr>
              <a:t>起爆能力：起爆能力随装药量和爆速的增加而增大。一般规定装药量</a:t>
            </a:r>
            <a:endParaRPr sz="2000">
              <a:latin typeface="微软雅黑"/>
              <a:cs typeface="微软雅黑"/>
            </a:endParaRPr>
          </a:p>
          <a:p>
            <a:pPr marL="207645">
              <a:lnSpc>
                <a:spcPts val="2160"/>
              </a:lnSpc>
            </a:pPr>
            <a:r>
              <a:rPr sz="2000" b="1" spc="-350">
                <a:latin typeface="微软雅黑"/>
                <a:cs typeface="微软雅黑"/>
              </a:rPr>
              <a:t>11g/m</a:t>
            </a:r>
            <a:r>
              <a:rPr sz="2000" b="1">
                <a:latin typeface="微软雅黑"/>
                <a:cs typeface="微软雅黑"/>
              </a:rPr>
              <a:t>以上、</a:t>
            </a:r>
            <a:r>
              <a:rPr sz="2000" b="1" spc="-265">
                <a:latin typeface="微软雅黑"/>
                <a:cs typeface="微软雅黑"/>
              </a:rPr>
              <a:t>1.5m</a:t>
            </a:r>
            <a:r>
              <a:rPr sz="2000" b="1">
                <a:latin typeface="微软雅黑"/>
                <a:cs typeface="微软雅黑"/>
              </a:rPr>
              <a:t>长的普通导爆索应能完全起爆</a:t>
            </a:r>
            <a:r>
              <a:rPr sz="2000" b="1" spc="-265">
                <a:latin typeface="微软雅黑"/>
                <a:cs typeface="微软雅黑"/>
              </a:rPr>
              <a:t>200g</a:t>
            </a:r>
            <a:r>
              <a:rPr sz="2000" b="1">
                <a:latin typeface="微软雅黑"/>
                <a:cs typeface="微软雅黑"/>
              </a:rPr>
              <a:t>压装</a:t>
            </a:r>
            <a:r>
              <a:rPr sz="2000" b="1" spc="-409">
                <a:latin typeface="微软雅黑"/>
                <a:cs typeface="微软雅黑"/>
              </a:rPr>
              <a:t>TNT</a:t>
            </a:r>
            <a:r>
              <a:rPr sz="2000" b="1" spc="-20">
                <a:latin typeface="微软雅黑"/>
                <a:cs typeface="微软雅黑"/>
              </a:rPr>
              <a:t>药块。</a:t>
            </a:r>
            <a:endParaRPr sz="2000">
              <a:latin typeface="微软雅黑"/>
              <a:cs typeface="微软雅黑"/>
            </a:endParaRPr>
          </a:p>
          <a:p>
            <a:pPr marL="207645" marR="5080">
              <a:lnSpc>
                <a:spcPts val="2160"/>
              </a:lnSpc>
              <a:spcBef>
                <a:spcPts val="150"/>
              </a:spcBef>
            </a:pPr>
            <a:r>
              <a:rPr sz="2000" b="1" spc="-390">
                <a:latin typeface="微软雅黑"/>
                <a:cs typeface="微软雅黑"/>
              </a:rPr>
              <a:t>3&gt;</a:t>
            </a:r>
            <a:r>
              <a:rPr sz="2000" b="1" spc="-5">
                <a:latin typeface="微软雅黑"/>
                <a:cs typeface="微软雅黑"/>
              </a:rPr>
              <a:t>传爆性能：按一定规格组成的爆破网路主索引爆后支索能全部爆轰的能</a:t>
            </a:r>
            <a:r>
              <a:rPr sz="2000" b="1">
                <a:latin typeface="微软雅黑"/>
                <a:cs typeface="微软雅黑"/>
              </a:rPr>
              <a:t>能力。此外导爆索具有一定的抗水能力；在高温</a:t>
            </a:r>
            <a:r>
              <a:rPr sz="2000" b="1" spc="-100">
                <a:latin typeface="微软雅黑"/>
                <a:cs typeface="微软雅黑"/>
              </a:rPr>
              <a:t>（50℃）</a:t>
            </a:r>
            <a:r>
              <a:rPr sz="2000" b="1">
                <a:latin typeface="微软雅黑"/>
                <a:cs typeface="微软雅黑"/>
              </a:rPr>
              <a:t>、低温</a:t>
            </a:r>
            <a:r>
              <a:rPr sz="2000" b="1" spc="35">
                <a:latin typeface="微软雅黑"/>
                <a:cs typeface="微软雅黑"/>
              </a:rPr>
              <a:t>（- </a:t>
            </a:r>
            <a:r>
              <a:rPr sz="2000" b="1" spc="-125">
                <a:latin typeface="微软雅黑"/>
                <a:cs typeface="微软雅黑"/>
              </a:rPr>
              <a:t>40℃）</a:t>
            </a:r>
            <a:r>
              <a:rPr sz="2000" b="1" spc="-5">
                <a:latin typeface="微软雅黑"/>
                <a:cs typeface="微软雅黑"/>
              </a:rPr>
              <a:t>环境条件保温一定时间后，仍保持原有的起爆和传爆能力；在受弯弯曲、打结和一定拉力作用后仍能完全爆轰。</a:t>
            </a:r>
            <a:endParaRPr sz="2000">
              <a:latin typeface="微软雅黑"/>
              <a:cs typeface="微软雅黑"/>
            </a:endParaRPr>
          </a:p>
          <a:p>
            <a:pPr marL="207645">
              <a:lnSpc>
                <a:spcPts val="2130"/>
              </a:lnSpc>
            </a:pPr>
            <a:r>
              <a:rPr sz="2000" b="1" spc="-390">
                <a:latin typeface="微软雅黑"/>
                <a:cs typeface="微软雅黑"/>
              </a:rPr>
              <a:t>4&gt;</a:t>
            </a:r>
            <a:r>
              <a:rPr sz="2000" b="1" spc="-5">
                <a:latin typeface="微软雅黑"/>
                <a:cs typeface="微软雅黑"/>
              </a:rPr>
              <a:t>导爆索通常用雷管起爆，其传爆不受射频、静电及杂散电流的影响。</a:t>
            </a:r>
            <a:endParaRPr sz="2000">
              <a:latin typeface="微软雅黑"/>
              <a:cs typeface="微软雅黑"/>
            </a:endParaRPr>
          </a:p>
          <a:p>
            <a:pPr>
              <a:lnSpc>
                <a:spcPct val="100000"/>
              </a:lnSpc>
              <a:spcBef>
                <a:spcPts val="80"/>
              </a:spcBef>
            </a:pPr>
            <a:endParaRPr sz="1000">
              <a:latin typeface="微软雅黑"/>
              <a:cs typeface="微软雅黑"/>
            </a:endParaRPr>
          </a:p>
          <a:p>
            <a:pPr marL="207645">
              <a:lnSpc>
                <a:spcPct val="100000"/>
              </a:lnSpc>
            </a:pPr>
            <a:r>
              <a:rPr sz="2000" b="1" spc="-5">
                <a:latin typeface="微软雅黑"/>
                <a:cs typeface="微软雅黑"/>
              </a:rPr>
              <a:t>注：切割导爆索应用锋利的刀具斩断，不得使用剪刀剪切。</a:t>
            </a:r>
            <a:endParaRPr sz="2000">
              <a:latin typeface="微软雅黑"/>
              <a:cs typeface="微软雅黑"/>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a:t>1</a:t>
            </a:r>
            <a:r>
              <a:rPr spc="-715"/>
              <a:t>、搅现拌场站常用民爆物品</a:t>
            </a:r>
          </a:p>
        </p:txBody>
      </p:sp>
      <p:sp>
        <p:nvSpPr>
          <p:cNvPr id="3" name="object 3"/>
          <p:cNvSpPr txBox="1"/>
          <p:nvPr/>
        </p:nvSpPr>
        <p:spPr>
          <a:xfrm>
            <a:off x="710564" y="842645"/>
            <a:ext cx="1244600" cy="513080"/>
          </a:xfrm>
          <a:prstGeom prst="rect">
            <a:avLst/>
          </a:prstGeom>
        </p:spPr>
        <p:txBody>
          <a:bodyPr vert="horz" wrap="square" lIns="0" tIns="12700" rIns="0" bIns="0" rtlCol="0">
            <a:spAutoFit/>
          </a:bodyPr>
          <a:lstStyle/>
          <a:p>
            <a:pPr marL="12700">
              <a:lnSpc>
                <a:spcPct val="100000"/>
              </a:lnSpc>
              <a:spcBef>
                <a:spcPts val="100"/>
              </a:spcBef>
            </a:pPr>
            <a:r>
              <a:rPr sz="3200" b="1" spc="-20">
                <a:latin typeface="Microsoft JhengHei"/>
                <a:cs typeface="Microsoft JhengHei"/>
              </a:rPr>
              <a:t>导爆索</a:t>
            </a:r>
            <a:endParaRPr sz="3200">
              <a:latin typeface="Microsoft JhengHei"/>
              <a:cs typeface="Microsoft JhengHei"/>
            </a:endParaRPr>
          </a:p>
        </p:txBody>
      </p:sp>
      <p:pic>
        <p:nvPicPr>
          <p:cNvPr id="4" name="object 4"/>
          <p:cNvPicPr/>
          <p:nvPr/>
        </p:nvPicPr>
        <p:blipFill>
          <a:blip r:embed="rId2"/>
          <a:stretch>
            <a:fillRect/>
          </a:stretch>
        </p:blipFill>
        <p:spPr>
          <a:xfrm>
            <a:off x="2070100" y="1384300"/>
            <a:ext cx="5254625" cy="3946525"/>
          </a:xfrm>
          <a:prstGeom prst="rect">
            <a:avLst/>
          </a:prstGeom>
        </p:spPr>
      </p:pic>
      <p:sp>
        <p:nvSpPr>
          <p:cNvPr id="5" name="object 5"/>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18</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6" name="object 6"/>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a:t>1</a:t>
            </a:r>
            <a:r>
              <a:rPr spc="-715"/>
              <a:t>、搅现拌场站常用民爆物品</a:t>
            </a:r>
          </a:p>
        </p:txBody>
      </p:sp>
      <p:sp>
        <p:nvSpPr>
          <p:cNvPr id="3" name="object 3"/>
          <p:cNvSpPr txBox="1"/>
          <p:nvPr/>
        </p:nvSpPr>
        <p:spPr>
          <a:xfrm>
            <a:off x="710564" y="842645"/>
            <a:ext cx="1244600" cy="513080"/>
          </a:xfrm>
          <a:prstGeom prst="rect">
            <a:avLst/>
          </a:prstGeom>
        </p:spPr>
        <p:txBody>
          <a:bodyPr vert="horz" wrap="square" lIns="0" tIns="12700" rIns="0" bIns="0" rtlCol="0">
            <a:spAutoFit/>
          </a:bodyPr>
          <a:lstStyle/>
          <a:p>
            <a:pPr marL="12700">
              <a:lnSpc>
                <a:spcPct val="100000"/>
              </a:lnSpc>
              <a:spcBef>
                <a:spcPts val="100"/>
              </a:spcBef>
            </a:pPr>
            <a:r>
              <a:rPr sz="3200" b="1" spc="-20">
                <a:latin typeface="Microsoft JhengHei"/>
                <a:cs typeface="Microsoft JhengHei"/>
              </a:rPr>
              <a:t>导爆索</a:t>
            </a:r>
            <a:endParaRPr sz="3200">
              <a:latin typeface="Microsoft JhengHei"/>
              <a:cs typeface="Microsoft JhengHei"/>
            </a:endParaRPr>
          </a:p>
        </p:txBody>
      </p:sp>
      <p:pic>
        <p:nvPicPr>
          <p:cNvPr id="4" name="object 4"/>
          <p:cNvPicPr/>
          <p:nvPr/>
        </p:nvPicPr>
        <p:blipFill>
          <a:blip r:embed="rId2"/>
          <a:stretch>
            <a:fillRect/>
          </a:stretch>
        </p:blipFill>
        <p:spPr>
          <a:xfrm>
            <a:off x="2184400" y="1384300"/>
            <a:ext cx="5224462" cy="3919537"/>
          </a:xfrm>
          <a:prstGeom prst="rect">
            <a:avLst/>
          </a:prstGeom>
        </p:spPr>
      </p:pic>
      <p:sp>
        <p:nvSpPr>
          <p:cNvPr id="5" name="object 5"/>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19</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6" name="object 6"/>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142875"/>
            <a:ext cx="4581525" cy="500380"/>
          </a:xfrm>
          <a:custGeom>
            <a:rect l="l" t="t" r="r" b="b"/>
            <a:pathLst>
              <a:path w="4581525" h="500380">
                <a:moveTo>
                  <a:pt x="3925898" y="500062"/>
                </a:moveTo>
                <a:lnTo>
                  <a:pt x="0" y="500062"/>
                </a:lnTo>
                <a:lnTo>
                  <a:pt x="0" y="0"/>
                </a:lnTo>
                <a:lnTo>
                  <a:pt x="3925898" y="0"/>
                </a:lnTo>
                <a:lnTo>
                  <a:pt x="4581525" y="250031"/>
                </a:lnTo>
                <a:lnTo>
                  <a:pt x="3925898" y="500062"/>
                </a:lnTo>
                <a:close/>
              </a:path>
            </a:pathLst>
          </a:custGeom>
          <a:solidFill>
            <a:srgbClr val="2391D0"/>
          </a:solidFill>
        </p:spPr>
        <p:txBody>
          <a:bodyPr wrap="square" lIns="0" tIns="0" rIns="0" bIns="0" rtlCol="0"/>
          <a:lstStyle/>
          <a:p/>
        </p:txBody>
      </p:sp>
      <p:sp>
        <p:nvSpPr>
          <p:cNvPr id="3" name="object 3"/>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a:t>1</a:t>
            </a:r>
            <a:r>
              <a:rPr spc="-715"/>
              <a:t>、搅现拌场站常用民爆物品</a:t>
            </a:r>
          </a:p>
        </p:txBody>
      </p:sp>
      <p:sp>
        <p:nvSpPr>
          <p:cNvPr id="5" name="object 5"/>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20</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6" name="object 6"/>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
        <p:nvSpPr>
          <p:cNvPr id="4" name="object 4"/>
          <p:cNvSpPr txBox="1"/>
          <p:nvPr/>
        </p:nvSpPr>
        <p:spPr>
          <a:xfrm>
            <a:off x="710564" y="623940"/>
            <a:ext cx="6824980" cy="3733800"/>
          </a:xfrm>
          <a:prstGeom prst="rect">
            <a:avLst/>
          </a:prstGeom>
        </p:spPr>
        <p:txBody>
          <a:bodyPr vert="horz" wrap="square" lIns="0" tIns="231140" rIns="0" bIns="0" rtlCol="0">
            <a:spAutoFit/>
          </a:bodyPr>
          <a:lstStyle/>
          <a:p>
            <a:pPr marL="12700">
              <a:lnSpc>
                <a:spcPct val="100000"/>
              </a:lnSpc>
              <a:spcBef>
                <a:spcPts val="1820"/>
              </a:spcBef>
            </a:pPr>
            <a:r>
              <a:rPr sz="3200" b="1" spc="-20">
                <a:latin typeface="Microsoft JhengHei"/>
                <a:cs typeface="Microsoft JhengHei"/>
              </a:rPr>
              <a:t>电雷管</a:t>
            </a:r>
            <a:endParaRPr sz="3200">
              <a:latin typeface="Microsoft JhengHei"/>
              <a:cs typeface="Microsoft JhengHei"/>
            </a:endParaRPr>
          </a:p>
          <a:p>
            <a:pPr marL="207645" marR="1783714">
              <a:lnSpc>
                <a:spcPct val="120000"/>
              </a:lnSpc>
              <a:spcBef>
                <a:spcPts val="595"/>
              </a:spcBef>
            </a:pPr>
            <a:r>
              <a:rPr sz="2000" b="1" spc="-5">
                <a:latin typeface="微软雅黑"/>
                <a:cs typeface="微软雅黑"/>
              </a:rPr>
              <a:t>指由电能作用而发生爆炸变化的一种雷管。</a:t>
            </a:r>
            <a:r>
              <a:rPr sz="2000" b="1" spc="-10">
                <a:latin typeface="微软雅黑"/>
                <a:cs typeface="微软雅黑"/>
              </a:rPr>
              <a:t>主要种类：</a:t>
            </a:r>
            <a:endParaRPr sz="2000">
              <a:latin typeface="微软雅黑"/>
              <a:cs typeface="微软雅黑"/>
            </a:endParaRPr>
          </a:p>
          <a:p>
            <a:pPr marL="843280" indent="-636270">
              <a:lnSpc>
                <a:spcPct val="100000"/>
              </a:lnSpc>
              <a:spcBef>
                <a:spcPts val="480"/>
              </a:spcBef>
              <a:buSzPct val="95000"/>
              <a:buAutoNum type="arabicPlain"/>
              <a:tabLst>
                <a:tab pos="843915"/>
              </a:tabLst>
            </a:pPr>
            <a:r>
              <a:rPr sz="2000" b="1" spc="-15">
                <a:latin typeface="微软雅黑"/>
                <a:cs typeface="微软雅黑"/>
              </a:rPr>
              <a:t>瞬发类；</a:t>
            </a:r>
            <a:endParaRPr sz="2000">
              <a:latin typeface="微软雅黑"/>
              <a:cs typeface="微软雅黑"/>
            </a:endParaRPr>
          </a:p>
          <a:p>
            <a:pPr marL="843280" indent="-636270">
              <a:lnSpc>
                <a:spcPct val="100000"/>
              </a:lnSpc>
              <a:spcBef>
                <a:spcPts val="480"/>
              </a:spcBef>
              <a:buSzPct val="95000"/>
              <a:buAutoNum type="arabicPlain"/>
              <a:tabLst>
                <a:tab pos="843915"/>
              </a:tabLst>
            </a:pPr>
            <a:r>
              <a:rPr sz="2000" b="1" spc="-10">
                <a:latin typeface="微软雅黑"/>
                <a:cs typeface="微软雅黑"/>
              </a:rPr>
              <a:t>毫秒延期类。</a:t>
            </a:r>
            <a:endParaRPr sz="2000">
              <a:latin typeface="微软雅黑"/>
              <a:cs typeface="微软雅黑"/>
            </a:endParaRPr>
          </a:p>
          <a:p>
            <a:pPr marL="843280" indent="-636270">
              <a:lnSpc>
                <a:spcPct val="100000"/>
              </a:lnSpc>
              <a:spcBef>
                <a:spcPts val="480"/>
              </a:spcBef>
              <a:buSzPct val="95000"/>
              <a:buAutoNum type="arabicPlain"/>
              <a:tabLst>
                <a:tab pos="843915"/>
              </a:tabLst>
            </a:pPr>
            <a:r>
              <a:rPr sz="2000" b="1" spc="-10">
                <a:latin typeface="微软雅黑"/>
                <a:cs typeface="微软雅黑"/>
              </a:rPr>
              <a:t>秒延期类。</a:t>
            </a:r>
            <a:endParaRPr sz="2000">
              <a:latin typeface="微软雅黑"/>
              <a:cs typeface="微软雅黑"/>
            </a:endParaRPr>
          </a:p>
          <a:p>
            <a:pPr marL="843280" indent="-636270">
              <a:lnSpc>
                <a:spcPct val="100000"/>
              </a:lnSpc>
              <a:spcBef>
                <a:spcPts val="480"/>
              </a:spcBef>
              <a:buSzPct val="95000"/>
              <a:buAutoNum type="arabicPlain"/>
              <a:tabLst>
                <a:tab pos="843915"/>
              </a:tabLst>
            </a:pPr>
            <a:r>
              <a:rPr sz="2000" b="1" spc="-10">
                <a:latin typeface="微软雅黑"/>
                <a:cs typeface="微软雅黑"/>
              </a:rPr>
              <a:t>半秒延期类。</a:t>
            </a:r>
            <a:endParaRPr sz="2000">
              <a:latin typeface="微软雅黑"/>
              <a:cs typeface="微软雅黑"/>
            </a:endParaRPr>
          </a:p>
          <a:p>
            <a:pPr marL="843280" indent="-636270">
              <a:lnSpc>
                <a:spcPct val="100000"/>
              </a:lnSpc>
              <a:spcBef>
                <a:spcPts val="480"/>
              </a:spcBef>
              <a:buSzPct val="95000"/>
              <a:buAutoNum type="arabicPlain"/>
              <a:tabLst>
                <a:tab pos="843915"/>
              </a:tabLst>
            </a:pPr>
            <a:r>
              <a:rPr sz="2000" b="1" spc="-10">
                <a:latin typeface="微软雅黑"/>
                <a:cs typeface="微软雅黑"/>
              </a:rPr>
              <a:t>煤矿许用类</a:t>
            </a:r>
            <a:endParaRPr sz="2000">
              <a:latin typeface="微软雅黑"/>
              <a:cs typeface="微软雅黑"/>
            </a:endParaRPr>
          </a:p>
          <a:p>
            <a:pPr marL="207645">
              <a:lnSpc>
                <a:spcPct val="100000"/>
              </a:lnSpc>
              <a:spcBef>
                <a:spcPts val="480"/>
              </a:spcBef>
            </a:pPr>
            <a:r>
              <a:rPr sz="2000" b="1" spc="-5">
                <a:latin typeface="微软雅黑"/>
                <a:cs typeface="微软雅黑"/>
              </a:rPr>
              <a:t>使用电雷管的缺点就是接线麻烦，一般用于起爆爆破网络。</a:t>
            </a:r>
            <a:endParaRPr sz="2000">
              <a:latin typeface="微软雅黑"/>
              <a:cs typeface="微软雅黑"/>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a:t>1</a:t>
            </a:r>
            <a:r>
              <a:rPr spc="-715"/>
              <a:t>、搅现拌场站常用民爆物品</a:t>
            </a:r>
          </a:p>
        </p:txBody>
      </p:sp>
      <p:sp>
        <p:nvSpPr>
          <p:cNvPr id="3" name="object 3"/>
          <p:cNvSpPr txBox="1"/>
          <p:nvPr/>
        </p:nvSpPr>
        <p:spPr>
          <a:xfrm>
            <a:off x="710564" y="842645"/>
            <a:ext cx="1244600" cy="513080"/>
          </a:xfrm>
          <a:prstGeom prst="rect">
            <a:avLst/>
          </a:prstGeom>
        </p:spPr>
        <p:txBody>
          <a:bodyPr vert="horz" wrap="square" lIns="0" tIns="12700" rIns="0" bIns="0" rtlCol="0">
            <a:spAutoFit/>
          </a:bodyPr>
          <a:lstStyle/>
          <a:p>
            <a:pPr marL="12700">
              <a:lnSpc>
                <a:spcPct val="100000"/>
              </a:lnSpc>
              <a:spcBef>
                <a:spcPts val="100"/>
              </a:spcBef>
            </a:pPr>
            <a:r>
              <a:rPr sz="3200" b="1" spc="-20">
                <a:latin typeface="Microsoft JhengHei"/>
                <a:cs typeface="Microsoft JhengHei"/>
              </a:rPr>
              <a:t>电雷管</a:t>
            </a:r>
            <a:endParaRPr sz="3200">
              <a:latin typeface="Microsoft JhengHei"/>
              <a:cs typeface="Microsoft JhengHei"/>
            </a:endParaRPr>
          </a:p>
        </p:txBody>
      </p:sp>
      <p:pic>
        <p:nvPicPr>
          <p:cNvPr id="4" name="object 4"/>
          <p:cNvPicPr/>
          <p:nvPr/>
        </p:nvPicPr>
        <p:blipFill>
          <a:blip r:embed="rId2"/>
          <a:stretch>
            <a:fillRect/>
          </a:stretch>
        </p:blipFill>
        <p:spPr>
          <a:xfrm>
            <a:off x="2400300" y="1384300"/>
            <a:ext cx="4930775" cy="3679825"/>
          </a:xfrm>
          <a:prstGeom prst="rect">
            <a:avLst/>
          </a:prstGeom>
        </p:spPr>
      </p:pic>
      <p:sp>
        <p:nvSpPr>
          <p:cNvPr id="5" name="object 5"/>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21</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6" name="object 6"/>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a:t>1</a:t>
            </a:r>
            <a:r>
              <a:rPr spc="-715"/>
              <a:t>、搅现拌场站常用民爆物品</a:t>
            </a:r>
          </a:p>
        </p:txBody>
      </p:sp>
      <p:sp>
        <p:nvSpPr>
          <p:cNvPr id="3" name="object 3"/>
          <p:cNvSpPr txBox="1"/>
          <p:nvPr/>
        </p:nvSpPr>
        <p:spPr>
          <a:xfrm>
            <a:off x="710564" y="842645"/>
            <a:ext cx="1244600" cy="513080"/>
          </a:xfrm>
          <a:prstGeom prst="rect">
            <a:avLst/>
          </a:prstGeom>
        </p:spPr>
        <p:txBody>
          <a:bodyPr vert="horz" wrap="square" lIns="0" tIns="12700" rIns="0" bIns="0" rtlCol="0">
            <a:spAutoFit/>
          </a:bodyPr>
          <a:lstStyle/>
          <a:p>
            <a:pPr marL="12700">
              <a:lnSpc>
                <a:spcPct val="100000"/>
              </a:lnSpc>
              <a:spcBef>
                <a:spcPts val="100"/>
              </a:spcBef>
            </a:pPr>
            <a:r>
              <a:rPr sz="3200" b="1" spc="-20">
                <a:latin typeface="Microsoft JhengHei"/>
                <a:cs typeface="Microsoft JhengHei"/>
              </a:rPr>
              <a:t>起爆针</a:t>
            </a:r>
            <a:endParaRPr sz="3200">
              <a:latin typeface="Microsoft JhengHei"/>
              <a:cs typeface="Microsoft JhengHei"/>
            </a:endParaRPr>
          </a:p>
        </p:txBody>
      </p:sp>
      <p:pic>
        <p:nvPicPr>
          <p:cNvPr id="4" name="object 4"/>
          <p:cNvPicPr/>
          <p:nvPr/>
        </p:nvPicPr>
        <p:blipFill>
          <a:blip r:embed="rId2"/>
          <a:stretch>
            <a:fillRect/>
          </a:stretch>
        </p:blipFill>
        <p:spPr>
          <a:xfrm>
            <a:off x="2120900" y="1333500"/>
            <a:ext cx="5356225" cy="4019550"/>
          </a:xfrm>
          <a:prstGeom prst="rect">
            <a:avLst/>
          </a:prstGeom>
        </p:spPr>
      </p:pic>
      <p:sp>
        <p:nvSpPr>
          <p:cNvPr id="5" name="object 5"/>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22</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6" name="object 6"/>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a:t>1</a:t>
            </a:r>
            <a:r>
              <a:rPr spc="-715"/>
              <a:t>、搅现拌场站常用民爆物品</a:t>
            </a:r>
          </a:p>
        </p:txBody>
      </p:sp>
      <p:sp>
        <p:nvSpPr>
          <p:cNvPr id="3" name="object 3"/>
          <p:cNvSpPr txBox="1"/>
          <p:nvPr/>
        </p:nvSpPr>
        <p:spPr>
          <a:xfrm>
            <a:off x="710564" y="842645"/>
            <a:ext cx="1244600" cy="513080"/>
          </a:xfrm>
          <a:prstGeom prst="rect">
            <a:avLst/>
          </a:prstGeom>
        </p:spPr>
        <p:txBody>
          <a:bodyPr vert="horz" wrap="square" lIns="0" tIns="12700" rIns="0" bIns="0" rtlCol="0">
            <a:spAutoFit/>
          </a:bodyPr>
          <a:lstStyle/>
          <a:p>
            <a:pPr marL="12700">
              <a:lnSpc>
                <a:spcPct val="100000"/>
              </a:lnSpc>
              <a:spcBef>
                <a:spcPts val="100"/>
              </a:spcBef>
            </a:pPr>
            <a:r>
              <a:rPr sz="3200" b="1" spc="-20">
                <a:latin typeface="Microsoft JhengHei"/>
                <a:cs typeface="Microsoft JhengHei"/>
              </a:rPr>
              <a:t>起爆器</a:t>
            </a:r>
            <a:endParaRPr sz="3200">
              <a:latin typeface="Microsoft JhengHei"/>
              <a:cs typeface="Microsoft JhengHei"/>
            </a:endParaRPr>
          </a:p>
        </p:txBody>
      </p:sp>
      <p:pic>
        <p:nvPicPr>
          <p:cNvPr id="4" name="object 4"/>
          <p:cNvPicPr/>
          <p:nvPr/>
        </p:nvPicPr>
        <p:blipFill>
          <a:blip r:embed="rId2"/>
          <a:stretch>
            <a:fillRect/>
          </a:stretch>
        </p:blipFill>
        <p:spPr>
          <a:xfrm>
            <a:off x="2184400" y="1066800"/>
            <a:ext cx="5838825" cy="4379912"/>
          </a:xfrm>
          <a:prstGeom prst="rect">
            <a:avLst/>
          </a:prstGeom>
        </p:spPr>
      </p:pic>
      <p:sp>
        <p:nvSpPr>
          <p:cNvPr id="5" name="object 5"/>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23</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6" name="object 6"/>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142875"/>
            <a:ext cx="5810250" cy="500380"/>
          </a:xfrm>
          <a:custGeom>
            <a:rect l="l" t="t" r="r" b="b"/>
            <a:pathLst>
              <a:path w="5810250" h="500380">
                <a:moveTo>
                  <a:pt x="5154443" y="500062"/>
                </a:moveTo>
                <a:lnTo>
                  <a:pt x="0" y="500062"/>
                </a:lnTo>
                <a:lnTo>
                  <a:pt x="0" y="0"/>
                </a:lnTo>
                <a:lnTo>
                  <a:pt x="5154443" y="0"/>
                </a:lnTo>
                <a:lnTo>
                  <a:pt x="5810250" y="250031"/>
                </a:lnTo>
                <a:lnTo>
                  <a:pt x="5154443" y="500062"/>
                </a:lnTo>
                <a:close/>
              </a:path>
            </a:pathLst>
          </a:custGeom>
          <a:solidFill>
            <a:srgbClr val="2391D0"/>
          </a:solidFill>
        </p:spPr>
        <p:txBody>
          <a:bodyPr wrap="square" lIns="0" tIns="0" rIns="0" bIns="0" rtlCol="0"/>
          <a:lstStyle/>
          <a:p/>
        </p:txBody>
      </p:sp>
      <p:sp>
        <p:nvSpPr>
          <p:cNvPr id="3" name="object 3"/>
          <p:cNvSpPr txBox="1">
            <a:spLocks noGrp="1"/>
          </p:cNvSpPr>
          <p:nvPr>
            <p:ph type="title"/>
          </p:nvPr>
        </p:nvSpPr>
        <p:spPr>
          <a:xfrm>
            <a:off x="113664" y="154443"/>
            <a:ext cx="3048000" cy="452120"/>
          </a:xfrm>
          <a:prstGeom prst="rect">
            <a:avLst/>
          </a:prstGeom>
        </p:spPr>
        <p:txBody>
          <a:bodyPr vert="horz" wrap="square" lIns="0" tIns="12700" rIns="0" bIns="0" rtlCol="0">
            <a:spAutoFit/>
          </a:bodyPr>
          <a:lstStyle/>
          <a:p>
            <a:pPr marL="12700">
              <a:lnSpc>
                <a:spcPct val="100000"/>
              </a:lnSpc>
              <a:spcBef>
                <a:spcPts val="100"/>
              </a:spcBef>
            </a:pPr>
            <a:r>
              <a:rPr/>
              <a:t>2</a:t>
            </a:r>
            <a:r>
              <a:rPr spc="-780"/>
              <a:t>、搅民拌用站爆破物品库</a:t>
            </a:r>
          </a:p>
        </p:txBody>
      </p:sp>
      <p:sp>
        <p:nvSpPr>
          <p:cNvPr id="4" name="object 4"/>
          <p:cNvSpPr txBox="1"/>
          <p:nvPr/>
        </p:nvSpPr>
        <p:spPr>
          <a:xfrm>
            <a:off x="710564" y="623940"/>
            <a:ext cx="7967980" cy="1905000"/>
          </a:xfrm>
          <a:prstGeom prst="rect">
            <a:avLst/>
          </a:prstGeom>
        </p:spPr>
        <p:txBody>
          <a:bodyPr vert="horz" wrap="square" lIns="0" tIns="231140" rIns="0" bIns="0" rtlCol="0">
            <a:spAutoFit/>
          </a:bodyPr>
          <a:lstStyle/>
          <a:p>
            <a:pPr marL="12700">
              <a:lnSpc>
                <a:spcPct val="100000"/>
              </a:lnSpc>
              <a:spcBef>
                <a:spcPts val="1820"/>
              </a:spcBef>
            </a:pPr>
            <a:r>
              <a:rPr sz="3200" b="1" spc="-15">
                <a:latin typeface="Microsoft JhengHei"/>
                <a:cs typeface="Microsoft JhengHei"/>
              </a:rPr>
              <a:t>基本规定</a:t>
            </a:r>
            <a:endParaRPr sz="3200">
              <a:latin typeface="Microsoft JhengHei"/>
              <a:cs typeface="Microsoft JhengHei"/>
            </a:endParaRPr>
          </a:p>
          <a:p>
            <a:pPr marL="207645" marR="5080">
              <a:lnSpc>
                <a:spcPct val="120000"/>
              </a:lnSpc>
              <a:spcBef>
                <a:spcPts val="595"/>
              </a:spcBef>
            </a:pPr>
            <a:r>
              <a:rPr sz="2000" b="1" spc="-240">
                <a:latin typeface="微软雅黑"/>
                <a:cs typeface="微软雅黑"/>
              </a:rPr>
              <a:t>5</a:t>
            </a:r>
            <a:r>
              <a:rPr sz="2000" b="1" spc="-5">
                <a:latin typeface="微软雅黑"/>
                <a:cs typeface="微软雅黑"/>
              </a:rPr>
              <a:t>吨以下的小型民用爆炸物品储存库必须按照《小型民用爆炸物品储存</a:t>
            </a:r>
            <a:r>
              <a:rPr sz="2000" b="1">
                <a:latin typeface="微软雅黑"/>
                <a:cs typeface="微软雅黑"/>
              </a:rPr>
              <a:t>库安全规范》</a:t>
            </a:r>
            <a:r>
              <a:rPr sz="2000" b="1" spc="-235">
                <a:latin typeface="微软雅黑"/>
                <a:cs typeface="微软雅黑"/>
              </a:rPr>
              <a:t>（GA838-</a:t>
            </a:r>
            <a:r>
              <a:rPr sz="2000" b="1" spc="-215">
                <a:latin typeface="微软雅黑"/>
                <a:cs typeface="微软雅黑"/>
              </a:rPr>
              <a:t>2009）</a:t>
            </a:r>
            <a:r>
              <a:rPr sz="2000" b="1" spc="-10">
                <a:latin typeface="微软雅黑"/>
                <a:cs typeface="微软雅黑"/>
              </a:rPr>
              <a:t>的规定进行建设。</a:t>
            </a:r>
            <a:endParaRPr sz="2000">
              <a:latin typeface="微软雅黑"/>
              <a:cs typeface="微软雅黑"/>
            </a:endParaRPr>
          </a:p>
          <a:p>
            <a:pPr marL="207645">
              <a:lnSpc>
                <a:spcPct val="100000"/>
              </a:lnSpc>
              <a:spcBef>
                <a:spcPts val="480"/>
              </a:spcBef>
            </a:pPr>
            <a:r>
              <a:rPr sz="2000" b="1">
                <a:latin typeface="微软雅黑"/>
                <a:cs typeface="微软雅黑"/>
              </a:rPr>
              <a:t>表</a:t>
            </a:r>
            <a:r>
              <a:rPr sz="2000" b="1" spc="-240">
                <a:latin typeface="微软雅黑"/>
                <a:cs typeface="微软雅黑"/>
              </a:rPr>
              <a:t>1</a:t>
            </a:r>
            <a:r>
              <a:rPr sz="2000" b="1" spc="-5">
                <a:latin typeface="微软雅黑"/>
                <a:cs typeface="微软雅黑"/>
              </a:rPr>
              <a:t>小型民用爆炸物品储存库单库单一品种最大允许储存量</a:t>
            </a:r>
            <a:endParaRPr sz="2000">
              <a:latin typeface="微软雅黑"/>
              <a:cs typeface="微软雅黑"/>
            </a:endParaRPr>
          </a:p>
        </p:txBody>
      </p:sp>
      <p:pic>
        <p:nvPicPr>
          <p:cNvPr id="5" name="object 5"/>
          <p:cNvPicPr/>
          <p:nvPr/>
        </p:nvPicPr>
        <p:blipFill>
          <a:blip r:embed="rId2"/>
          <a:stretch>
            <a:fillRect/>
          </a:stretch>
        </p:blipFill>
        <p:spPr>
          <a:xfrm>
            <a:off x="1590668" y="2727325"/>
            <a:ext cx="6561147" cy="2686050"/>
          </a:xfrm>
          <a:prstGeom prst="rect">
            <a:avLst/>
          </a:prstGeom>
        </p:spPr>
      </p:pic>
      <p:sp>
        <p:nvSpPr>
          <p:cNvPr id="6" name="object 6"/>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24</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7" name="object 7"/>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142875"/>
            <a:ext cx="5810250" cy="500380"/>
          </a:xfrm>
          <a:custGeom>
            <a:rect l="l" t="t" r="r" b="b"/>
            <a:pathLst>
              <a:path w="5810250" h="500380">
                <a:moveTo>
                  <a:pt x="5154443" y="500062"/>
                </a:moveTo>
                <a:lnTo>
                  <a:pt x="0" y="500062"/>
                </a:lnTo>
                <a:lnTo>
                  <a:pt x="0" y="0"/>
                </a:lnTo>
                <a:lnTo>
                  <a:pt x="5154443" y="0"/>
                </a:lnTo>
                <a:lnTo>
                  <a:pt x="5810250" y="250031"/>
                </a:lnTo>
                <a:lnTo>
                  <a:pt x="5154443" y="500062"/>
                </a:lnTo>
                <a:close/>
              </a:path>
            </a:pathLst>
          </a:custGeom>
          <a:solidFill>
            <a:srgbClr val="2391D0"/>
          </a:solidFill>
        </p:spPr>
        <p:txBody>
          <a:bodyPr wrap="square" lIns="0" tIns="0" rIns="0" bIns="0" rtlCol="0"/>
          <a:lstStyle/>
          <a:p/>
        </p:txBody>
      </p:sp>
      <p:sp>
        <p:nvSpPr>
          <p:cNvPr id="3" name="object 3"/>
          <p:cNvSpPr txBox="1">
            <a:spLocks noGrp="1"/>
          </p:cNvSpPr>
          <p:nvPr>
            <p:ph type="title"/>
          </p:nvPr>
        </p:nvSpPr>
        <p:spPr>
          <a:xfrm>
            <a:off x="113664" y="154443"/>
            <a:ext cx="3048000" cy="452120"/>
          </a:xfrm>
          <a:prstGeom prst="rect">
            <a:avLst/>
          </a:prstGeom>
        </p:spPr>
        <p:txBody>
          <a:bodyPr vert="horz" wrap="square" lIns="0" tIns="12700" rIns="0" bIns="0" rtlCol="0">
            <a:spAutoFit/>
          </a:bodyPr>
          <a:lstStyle/>
          <a:p>
            <a:pPr marL="12700">
              <a:lnSpc>
                <a:spcPct val="100000"/>
              </a:lnSpc>
              <a:spcBef>
                <a:spcPts val="100"/>
              </a:spcBef>
            </a:pPr>
            <a:r>
              <a:rPr/>
              <a:t>2</a:t>
            </a:r>
            <a:r>
              <a:rPr spc="-780"/>
              <a:t>、搅民拌用站爆破物品库</a:t>
            </a:r>
          </a:p>
        </p:txBody>
      </p:sp>
      <p:sp>
        <p:nvSpPr>
          <p:cNvPr id="4" name="object 4"/>
          <p:cNvSpPr txBox="1"/>
          <p:nvPr/>
        </p:nvSpPr>
        <p:spPr>
          <a:xfrm>
            <a:off x="710564" y="623940"/>
            <a:ext cx="3141980" cy="1173480"/>
          </a:xfrm>
          <a:prstGeom prst="rect">
            <a:avLst/>
          </a:prstGeom>
        </p:spPr>
        <p:txBody>
          <a:bodyPr vert="horz" wrap="square" lIns="0" tIns="231140" rIns="0" bIns="0" rtlCol="0">
            <a:spAutoFit/>
          </a:bodyPr>
          <a:lstStyle/>
          <a:p>
            <a:pPr marL="12700">
              <a:lnSpc>
                <a:spcPct val="100000"/>
              </a:lnSpc>
              <a:spcBef>
                <a:spcPts val="1820"/>
              </a:spcBef>
            </a:pPr>
            <a:r>
              <a:rPr sz="3200" b="1" spc="-15">
                <a:latin typeface="Microsoft JhengHei"/>
                <a:cs typeface="Microsoft JhengHei"/>
              </a:rPr>
              <a:t>危险等级</a:t>
            </a:r>
            <a:endParaRPr sz="3200">
              <a:latin typeface="Microsoft JhengHei"/>
              <a:cs typeface="Microsoft JhengHei"/>
            </a:endParaRPr>
          </a:p>
          <a:p>
            <a:pPr marL="207645">
              <a:lnSpc>
                <a:spcPct val="100000"/>
              </a:lnSpc>
              <a:spcBef>
                <a:spcPts val="1075"/>
              </a:spcBef>
            </a:pPr>
            <a:r>
              <a:rPr sz="2000" b="1">
                <a:latin typeface="微软雅黑"/>
                <a:cs typeface="微软雅黑"/>
              </a:rPr>
              <a:t>表</a:t>
            </a:r>
            <a:r>
              <a:rPr sz="2000" b="1" spc="-240">
                <a:latin typeface="微软雅黑"/>
                <a:cs typeface="微软雅黑"/>
              </a:rPr>
              <a:t>2</a:t>
            </a:r>
            <a:r>
              <a:rPr sz="2000" b="1" spc="-5">
                <a:latin typeface="微软雅黑"/>
                <a:cs typeface="微软雅黑"/>
              </a:rPr>
              <a:t>地面储存库的危险等级</a:t>
            </a:r>
            <a:endParaRPr sz="2000">
              <a:latin typeface="微软雅黑"/>
              <a:cs typeface="微软雅黑"/>
            </a:endParaRPr>
          </a:p>
        </p:txBody>
      </p:sp>
      <p:pic>
        <p:nvPicPr>
          <p:cNvPr id="5" name="object 5"/>
          <p:cNvPicPr/>
          <p:nvPr/>
        </p:nvPicPr>
        <p:blipFill>
          <a:blip r:embed="rId2"/>
          <a:stretch>
            <a:fillRect/>
          </a:stretch>
        </p:blipFill>
        <p:spPr>
          <a:xfrm>
            <a:off x="1441450" y="2222478"/>
            <a:ext cx="6562725" cy="2694031"/>
          </a:xfrm>
          <a:prstGeom prst="rect">
            <a:avLst/>
          </a:prstGeom>
        </p:spPr>
      </p:pic>
      <p:sp>
        <p:nvSpPr>
          <p:cNvPr id="6" name="object 6"/>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25</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7" name="object 7"/>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142875"/>
            <a:ext cx="5810250" cy="500380"/>
          </a:xfrm>
          <a:custGeom>
            <a:rect l="l" t="t" r="r" b="b"/>
            <a:pathLst>
              <a:path w="5810250" h="500380">
                <a:moveTo>
                  <a:pt x="5154443" y="500062"/>
                </a:moveTo>
                <a:lnTo>
                  <a:pt x="0" y="500062"/>
                </a:lnTo>
                <a:lnTo>
                  <a:pt x="0" y="0"/>
                </a:lnTo>
                <a:lnTo>
                  <a:pt x="5154443" y="0"/>
                </a:lnTo>
                <a:lnTo>
                  <a:pt x="5810250" y="250031"/>
                </a:lnTo>
                <a:lnTo>
                  <a:pt x="5154443" y="500062"/>
                </a:lnTo>
                <a:close/>
              </a:path>
            </a:pathLst>
          </a:custGeom>
          <a:solidFill>
            <a:srgbClr val="2391D0"/>
          </a:solidFill>
        </p:spPr>
        <p:txBody>
          <a:bodyPr wrap="square" lIns="0" tIns="0" rIns="0" bIns="0" rtlCol="0"/>
          <a:lstStyle/>
          <a:p/>
        </p:txBody>
      </p:sp>
      <p:sp>
        <p:nvSpPr>
          <p:cNvPr id="3" name="object 3"/>
          <p:cNvSpPr txBox="1">
            <a:spLocks noGrp="1"/>
          </p:cNvSpPr>
          <p:nvPr>
            <p:ph type="title"/>
          </p:nvPr>
        </p:nvSpPr>
        <p:spPr>
          <a:xfrm>
            <a:off x="113664" y="154443"/>
            <a:ext cx="3048000" cy="452120"/>
          </a:xfrm>
          <a:prstGeom prst="rect">
            <a:avLst/>
          </a:prstGeom>
        </p:spPr>
        <p:txBody>
          <a:bodyPr vert="horz" wrap="square" lIns="0" tIns="12700" rIns="0" bIns="0" rtlCol="0">
            <a:spAutoFit/>
          </a:bodyPr>
          <a:lstStyle/>
          <a:p>
            <a:pPr marL="12700">
              <a:lnSpc>
                <a:spcPct val="100000"/>
              </a:lnSpc>
              <a:spcBef>
                <a:spcPts val="100"/>
              </a:spcBef>
            </a:pPr>
            <a:r>
              <a:rPr/>
              <a:t>2</a:t>
            </a:r>
            <a:r>
              <a:rPr spc="-780"/>
              <a:t>、搅民拌用站爆破物品库</a:t>
            </a:r>
          </a:p>
        </p:txBody>
      </p:sp>
      <p:sp>
        <p:nvSpPr>
          <p:cNvPr id="4" name="object 4"/>
          <p:cNvSpPr txBox="1"/>
          <p:nvPr/>
        </p:nvSpPr>
        <p:spPr>
          <a:xfrm>
            <a:off x="710564" y="623940"/>
            <a:ext cx="7840980" cy="1173480"/>
          </a:xfrm>
          <a:prstGeom prst="rect">
            <a:avLst/>
          </a:prstGeom>
        </p:spPr>
        <p:txBody>
          <a:bodyPr vert="horz" wrap="square" lIns="0" tIns="231140" rIns="0" bIns="0" rtlCol="0">
            <a:spAutoFit/>
          </a:bodyPr>
          <a:lstStyle/>
          <a:p>
            <a:pPr marL="12700">
              <a:lnSpc>
                <a:spcPct val="100000"/>
              </a:lnSpc>
              <a:spcBef>
                <a:spcPts val="1820"/>
              </a:spcBef>
            </a:pPr>
            <a:r>
              <a:rPr sz="3200" b="1" spc="-15">
                <a:latin typeface="Microsoft JhengHei"/>
                <a:cs typeface="Microsoft JhengHei"/>
              </a:rPr>
              <a:t>外部距离</a:t>
            </a:r>
            <a:endParaRPr sz="3200">
              <a:latin typeface="Microsoft JhengHei"/>
              <a:cs typeface="Microsoft JhengHei"/>
            </a:endParaRPr>
          </a:p>
          <a:p>
            <a:pPr marL="207645">
              <a:lnSpc>
                <a:spcPct val="100000"/>
              </a:lnSpc>
              <a:spcBef>
                <a:spcPts val="1075"/>
              </a:spcBef>
            </a:pPr>
            <a:r>
              <a:rPr sz="2000" b="1">
                <a:latin typeface="微软雅黑"/>
                <a:cs typeface="微软雅黑"/>
              </a:rPr>
              <a:t>表</a:t>
            </a:r>
            <a:r>
              <a:rPr sz="2000" b="1" spc="-80">
                <a:latin typeface="微软雅黑"/>
                <a:cs typeface="微软雅黑"/>
              </a:rPr>
              <a:t>31.1</a:t>
            </a:r>
            <a:r>
              <a:rPr sz="2000" b="1">
                <a:latin typeface="微软雅黑"/>
                <a:cs typeface="微软雅黑"/>
              </a:rPr>
              <a:t>级地面储存库的外部距离（外部距离应自储存库的外墙算起</a:t>
            </a:r>
            <a:r>
              <a:rPr sz="2000" b="1" spc="-50">
                <a:latin typeface="微软雅黑"/>
                <a:cs typeface="微软雅黑"/>
              </a:rPr>
              <a:t>）</a:t>
            </a:r>
            <a:endParaRPr sz="2000">
              <a:latin typeface="微软雅黑"/>
              <a:cs typeface="微软雅黑"/>
            </a:endParaRPr>
          </a:p>
        </p:txBody>
      </p:sp>
      <p:pic>
        <p:nvPicPr>
          <p:cNvPr id="5" name="object 5"/>
          <p:cNvPicPr/>
          <p:nvPr/>
        </p:nvPicPr>
        <p:blipFill>
          <a:blip r:embed="rId2"/>
          <a:stretch>
            <a:fillRect/>
          </a:stretch>
        </p:blipFill>
        <p:spPr>
          <a:xfrm>
            <a:off x="1778000" y="1841500"/>
            <a:ext cx="6415087" cy="3609975"/>
          </a:xfrm>
          <a:prstGeom prst="rect">
            <a:avLst/>
          </a:prstGeom>
        </p:spPr>
      </p:pic>
      <p:sp>
        <p:nvSpPr>
          <p:cNvPr id="6" name="object 6"/>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26</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7" name="object 7"/>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142875"/>
            <a:ext cx="5810250" cy="500380"/>
          </a:xfrm>
          <a:custGeom>
            <a:rect l="l" t="t" r="r" b="b"/>
            <a:pathLst>
              <a:path w="5810250" h="500380">
                <a:moveTo>
                  <a:pt x="5154443" y="500062"/>
                </a:moveTo>
                <a:lnTo>
                  <a:pt x="0" y="500062"/>
                </a:lnTo>
                <a:lnTo>
                  <a:pt x="0" y="0"/>
                </a:lnTo>
                <a:lnTo>
                  <a:pt x="5154443" y="0"/>
                </a:lnTo>
                <a:lnTo>
                  <a:pt x="5810250" y="250031"/>
                </a:lnTo>
                <a:lnTo>
                  <a:pt x="5154443" y="500062"/>
                </a:lnTo>
                <a:close/>
              </a:path>
            </a:pathLst>
          </a:custGeom>
          <a:solidFill>
            <a:srgbClr val="2391D0"/>
          </a:solidFill>
        </p:spPr>
        <p:txBody>
          <a:bodyPr wrap="square" lIns="0" tIns="0" rIns="0" bIns="0" rtlCol="0"/>
          <a:lstStyle/>
          <a:p/>
        </p:txBody>
      </p:sp>
      <p:sp>
        <p:nvSpPr>
          <p:cNvPr id="3" name="object 3"/>
          <p:cNvSpPr txBox="1">
            <a:spLocks noGrp="1"/>
          </p:cNvSpPr>
          <p:nvPr>
            <p:ph type="title"/>
          </p:nvPr>
        </p:nvSpPr>
        <p:spPr>
          <a:xfrm>
            <a:off x="113664" y="154443"/>
            <a:ext cx="3048000" cy="452120"/>
          </a:xfrm>
          <a:prstGeom prst="rect">
            <a:avLst/>
          </a:prstGeom>
        </p:spPr>
        <p:txBody>
          <a:bodyPr vert="horz" wrap="square" lIns="0" tIns="12700" rIns="0" bIns="0" rtlCol="0">
            <a:spAutoFit/>
          </a:bodyPr>
          <a:lstStyle/>
          <a:p>
            <a:pPr marL="12700">
              <a:lnSpc>
                <a:spcPct val="100000"/>
              </a:lnSpc>
              <a:spcBef>
                <a:spcPts val="100"/>
              </a:spcBef>
            </a:pPr>
            <a:r>
              <a:rPr/>
              <a:t>2</a:t>
            </a:r>
            <a:r>
              <a:rPr spc="-780"/>
              <a:t>、搅民拌用站爆破物品库</a:t>
            </a:r>
          </a:p>
        </p:txBody>
      </p:sp>
      <p:sp>
        <p:nvSpPr>
          <p:cNvPr id="4" name="object 4"/>
          <p:cNvSpPr txBox="1"/>
          <p:nvPr/>
        </p:nvSpPr>
        <p:spPr>
          <a:xfrm>
            <a:off x="710564" y="623940"/>
            <a:ext cx="7840980" cy="1173480"/>
          </a:xfrm>
          <a:prstGeom prst="rect">
            <a:avLst/>
          </a:prstGeom>
        </p:spPr>
        <p:txBody>
          <a:bodyPr vert="horz" wrap="square" lIns="0" tIns="231140" rIns="0" bIns="0" rtlCol="0">
            <a:spAutoFit/>
          </a:bodyPr>
          <a:lstStyle/>
          <a:p>
            <a:pPr marL="12700">
              <a:lnSpc>
                <a:spcPct val="100000"/>
              </a:lnSpc>
              <a:spcBef>
                <a:spcPts val="1820"/>
              </a:spcBef>
            </a:pPr>
            <a:r>
              <a:rPr sz="3200" b="1" spc="-15">
                <a:latin typeface="Microsoft JhengHei"/>
                <a:cs typeface="Microsoft JhengHei"/>
              </a:rPr>
              <a:t>外部距离</a:t>
            </a:r>
            <a:endParaRPr sz="3200">
              <a:latin typeface="Microsoft JhengHei"/>
              <a:cs typeface="Microsoft JhengHei"/>
            </a:endParaRPr>
          </a:p>
          <a:p>
            <a:pPr marL="207645">
              <a:lnSpc>
                <a:spcPct val="100000"/>
              </a:lnSpc>
              <a:spcBef>
                <a:spcPts val="1075"/>
              </a:spcBef>
            </a:pPr>
            <a:r>
              <a:rPr sz="2000" b="1">
                <a:latin typeface="微软雅黑"/>
                <a:cs typeface="微软雅黑"/>
              </a:rPr>
              <a:t>表</a:t>
            </a:r>
            <a:r>
              <a:rPr sz="2000" b="1" spc="-80">
                <a:latin typeface="微软雅黑"/>
                <a:cs typeface="微软雅黑"/>
              </a:rPr>
              <a:t>31.1</a:t>
            </a:r>
            <a:r>
              <a:rPr sz="2000" b="1">
                <a:latin typeface="微软雅黑"/>
                <a:cs typeface="微软雅黑"/>
              </a:rPr>
              <a:t>级地面储存库的外部距离（外部距离应自储存库的外墙算起</a:t>
            </a:r>
            <a:r>
              <a:rPr sz="2000" b="1" spc="-50">
                <a:latin typeface="微软雅黑"/>
                <a:cs typeface="微软雅黑"/>
              </a:rPr>
              <a:t>）</a:t>
            </a:r>
            <a:endParaRPr sz="2000">
              <a:latin typeface="微软雅黑"/>
              <a:cs typeface="微软雅黑"/>
            </a:endParaRPr>
          </a:p>
        </p:txBody>
      </p:sp>
      <p:pic>
        <p:nvPicPr>
          <p:cNvPr id="5" name="object 5"/>
          <p:cNvPicPr/>
          <p:nvPr/>
        </p:nvPicPr>
        <p:blipFill>
          <a:blip r:embed="rId2"/>
          <a:stretch>
            <a:fillRect/>
          </a:stretch>
        </p:blipFill>
        <p:spPr>
          <a:xfrm>
            <a:off x="1727200" y="1841500"/>
            <a:ext cx="6564312" cy="3609975"/>
          </a:xfrm>
          <a:prstGeom prst="rect">
            <a:avLst/>
          </a:prstGeom>
        </p:spPr>
      </p:pic>
      <p:sp>
        <p:nvSpPr>
          <p:cNvPr id="6" name="object 6"/>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27</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7" name="object 7"/>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142875"/>
            <a:ext cx="5810250" cy="500380"/>
          </a:xfrm>
          <a:custGeom>
            <a:rect l="l" t="t" r="r" b="b"/>
            <a:pathLst>
              <a:path w="5810250" h="500380">
                <a:moveTo>
                  <a:pt x="5154443" y="500062"/>
                </a:moveTo>
                <a:lnTo>
                  <a:pt x="0" y="500062"/>
                </a:lnTo>
                <a:lnTo>
                  <a:pt x="0" y="0"/>
                </a:lnTo>
                <a:lnTo>
                  <a:pt x="5154443" y="0"/>
                </a:lnTo>
                <a:lnTo>
                  <a:pt x="5810250" y="250031"/>
                </a:lnTo>
                <a:lnTo>
                  <a:pt x="5154443" y="500062"/>
                </a:lnTo>
                <a:close/>
              </a:path>
            </a:pathLst>
          </a:custGeom>
          <a:solidFill>
            <a:srgbClr val="2391D0"/>
          </a:solidFill>
        </p:spPr>
        <p:txBody>
          <a:bodyPr wrap="square" lIns="0" tIns="0" rIns="0" bIns="0" rtlCol="0"/>
          <a:lstStyle/>
          <a:p/>
        </p:txBody>
      </p:sp>
      <p:sp>
        <p:nvSpPr>
          <p:cNvPr id="3" name="object 3"/>
          <p:cNvSpPr txBox="1">
            <a:spLocks noGrp="1"/>
          </p:cNvSpPr>
          <p:nvPr>
            <p:ph type="title"/>
          </p:nvPr>
        </p:nvSpPr>
        <p:spPr>
          <a:xfrm>
            <a:off x="113664" y="154443"/>
            <a:ext cx="3048000" cy="452120"/>
          </a:xfrm>
          <a:prstGeom prst="rect">
            <a:avLst/>
          </a:prstGeom>
        </p:spPr>
        <p:txBody>
          <a:bodyPr vert="horz" wrap="square" lIns="0" tIns="12700" rIns="0" bIns="0" rtlCol="0">
            <a:spAutoFit/>
          </a:bodyPr>
          <a:lstStyle/>
          <a:p>
            <a:pPr marL="12700">
              <a:lnSpc>
                <a:spcPct val="100000"/>
              </a:lnSpc>
              <a:spcBef>
                <a:spcPts val="100"/>
              </a:spcBef>
            </a:pPr>
            <a:r>
              <a:rPr/>
              <a:t>2</a:t>
            </a:r>
            <a:r>
              <a:rPr spc="-780"/>
              <a:t>、搅民拌用站爆破物品库</a:t>
            </a:r>
          </a:p>
        </p:txBody>
      </p:sp>
      <p:sp>
        <p:nvSpPr>
          <p:cNvPr id="4" name="object 4"/>
          <p:cNvSpPr txBox="1"/>
          <p:nvPr/>
        </p:nvSpPr>
        <p:spPr>
          <a:xfrm>
            <a:off x="710564" y="623940"/>
            <a:ext cx="7840980" cy="1173480"/>
          </a:xfrm>
          <a:prstGeom prst="rect">
            <a:avLst/>
          </a:prstGeom>
        </p:spPr>
        <p:txBody>
          <a:bodyPr vert="horz" wrap="square" lIns="0" tIns="231140" rIns="0" bIns="0" rtlCol="0">
            <a:spAutoFit/>
          </a:bodyPr>
          <a:lstStyle/>
          <a:p>
            <a:pPr marL="12700">
              <a:lnSpc>
                <a:spcPct val="100000"/>
              </a:lnSpc>
              <a:spcBef>
                <a:spcPts val="1820"/>
              </a:spcBef>
            </a:pPr>
            <a:r>
              <a:rPr sz="3200" b="1" spc="-15">
                <a:latin typeface="Microsoft JhengHei"/>
                <a:cs typeface="Microsoft JhengHei"/>
              </a:rPr>
              <a:t>外部距离</a:t>
            </a:r>
            <a:endParaRPr sz="3200">
              <a:latin typeface="Microsoft JhengHei"/>
              <a:cs typeface="Microsoft JhengHei"/>
            </a:endParaRPr>
          </a:p>
          <a:p>
            <a:pPr marL="207645">
              <a:lnSpc>
                <a:spcPct val="100000"/>
              </a:lnSpc>
              <a:spcBef>
                <a:spcPts val="1075"/>
              </a:spcBef>
            </a:pPr>
            <a:r>
              <a:rPr sz="2000" b="1">
                <a:latin typeface="微软雅黑"/>
                <a:cs typeface="微软雅黑"/>
              </a:rPr>
              <a:t>表</a:t>
            </a:r>
            <a:r>
              <a:rPr sz="2000" b="1" spc="-80">
                <a:latin typeface="微软雅黑"/>
                <a:cs typeface="微软雅黑"/>
              </a:rPr>
              <a:t>31.1</a:t>
            </a:r>
            <a:r>
              <a:rPr sz="2000" b="1">
                <a:latin typeface="微软雅黑"/>
                <a:cs typeface="微软雅黑"/>
              </a:rPr>
              <a:t>级地面储存库的外部距离（外部距离应自储存库的外墙算起</a:t>
            </a:r>
            <a:r>
              <a:rPr sz="2000" b="1" spc="-50">
                <a:latin typeface="微软雅黑"/>
                <a:cs typeface="微软雅黑"/>
              </a:rPr>
              <a:t>）</a:t>
            </a:r>
            <a:endParaRPr sz="2000">
              <a:latin typeface="微软雅黑"/>
              <a:cs typeface="微软雅黑"/>
            </a:endParaRPr>
          </a:p>
        </p:txBody>
      </p:sp>
      <p:pic>
        <p:nvPicPr>
          <p:cNvPr id="5" name="object 5"/>
          <p:cNvPicPr/>
          <p:nvPr/>
        </p:nvPicPr>
        <p:blipFill>
          <a:blip r:embed="rId2"/>
          <a:stretch>
            <a:fillRect/>
          </a:stretch>
        </p:blipFill>
        <p:spPr>
          <a:xfrm>
            <a:off x="1803400" y="1841500"/>
            <a:ext cx="6273800" cy="2108199"/>
          </a:xfrm>
          <a:prstGeom prst="rect">
            <a:avLst/>
          </a:prstGeom>
        </p:spPr>
      </p:pic>
      <p:sp>
        <p:nvSpPr>
          <p:cNvPr id="6" name="object 6"/>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28</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7" name="object 7"/>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142875"/>
            <a:ext cx="4581525" cy="500380"/>
          </a:xfrm>
          <a:custGeom>
            <a:rect l="l" t="t" r="r" b="b"/>
            <a:pathLst>
              <a:path w="4581525" h="500380">
                <a:moveTo>
                  <a:pt x="3925898" y="500062"/>
                </a:moveTo>
                <a:lnTo>
                  <a:pt x="0" y="500062"/>
                </a:lnTo>
                <a:lnTo>
                  <a:pt x="0" y="0"/>
                </a:lnTo>
                <a:lnTo>
                  <a:pt x="3925898" y="0"/>
                </a:lnTo>
                <a:lnTo>
                  <a:pt x="4581525" y="250031"/>
                </a:lnTo>
                <a:lnTo>
                  <a:pt x="3925898" y="500062"/>
                </a:lnTo>
                <a:close/>
              </a:path>
            </a:pathLst>
          </a:custGeom>
          <a:solidFill>
            <a:srgbClr val="2391D0"/>
          </a:solidFill>
        </p:spPr>
        <p:txBody>
          <a:bodyPr wrap="square" lIns="0" tIns="0" rIns="0" bIns="0" rtlCol="0"/>
          <a:lstStyle/>
          <a:p/>
        </p:txBody>
      </p:sp>
      <p:sp>
        <p:nvSpPr>
          <p:cNvPr id="3" name="object 3"/>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a:t>2</a:t>
            </a:r>
            <a:r>
              <a:rPr spc="-715"/>
              <a:t>、搅民拌用站爆破物品库房</a:t>
            </a:r>
          </a:p>
        </p:txBody>
      </p:sp>
      <p:sp>
        <p:nvSpPr>
          <p:cNvPr id="4" name="object 4"/>
          <p:cNvSpPr txBox="1"/>
          <p:nvPr/>
        </p:nvSpPr>
        <p:spPr>
          <a:xfrm>
            <a:off x="710564" y="768721"/>
            <a:ext cx="7945755" cy="3133090"/>
          </a:xfrm>
          <a:prstGeom prst="rect">
            <a:avLst/>
          </a:prstGeom>
        </p:spPr>
        <p:txBody>
          <a:bodyPr vert="horz" wrap="square" lIns="0" tIns="86360" rIns="0" bIns="0" rtlCol="0">
            <a:spAutoFit/>
          </a:bodyPr>
          <a:lstStyle/>
          <a:p>
            <a:pPr marL="12700">
              <a:lnSpc>
                <a:spcPct val="100000"/>
              </a:lnSpc>
              <a:spcBef>
                <a:spcPts val="680"/>
              </a:spcBef>
            </a:pPr>
            <a:r>
              <a:rPr sz="3200" b="1" spc="-15">
                <a:latin typeface="Microsoft JhengHei"/>
                <a:cs typeface="Microsoft JhengHei"/>
              </a:rPr>
              <a:t>内部距离</a:t>
            </a:r>
            <a:endParaRPr sz="3200">
              <a:latin typeface="Microsoft JhengHei"/>
              <a:cs typeface="Microsoft JhengHei"/>
            </a:endParaRPr>
          </a:p>
          <a:p>
            <a:pPr marL="185420" marR="5080" indent="636270" algn="just">
              <a:lnSpc>
                <a:spcPts val="2880"/>
              </a:lnSpc>
              <a:spcBef>
                <a:spcPts val="60"/>
              </a:spcBef>
              <a:buSzPct val="95000"/>
              <a:buAutoNum type="arabicPlain"/>
              <a:tabLst>
                <a:tab pos="821690"/>
              </a:tabLst>
            </a:pPr>
            <a:r>
              <a:rPr sz="2000" b="1" spc="-5">
                <a:latin typeface="微软雅黑"/>
                <a:cs typeface="微软雅黑"/>
              </a:rPr>
              <a:t>储存库区四周应设密实围墙，围墙到最近储存库墙脚的距离不宜</a:t>
            </a:r>
            <a:r>
              <a:rPr sz="2000" b="1">
                <a:latin typeface="微软雅黑"/>
                <a:cs typeface="微软雅黑"/>
              </a:rPr>
              <a:t>小于</a:t>
            </a:r>
            <a:r>
              <a:rPr sz="2000" b="1" spc="-405">
                <a:latin typeface="微软雅黑"/>
                <a:cs typeface="微软雅黑"/>
              </a:rPr>
              <a:t>5m</a:t>
            </a:r>
            <a:r>
              <a:rPr sz="2000" b="1" spc="-55">
                <a:latin typeface="微软雅黑"/>
                <a:cs typeface="微软雅黑"/>
              </a:rPr>
              <a:t>，围墙高度不应低于</a:t>
            </a:r>
            <a:r>
              <a:rPr sz="2000" b="1" spc="-405">
                <a:latin typeface="微软雅黑"/>
                <a:cs typeface="微软雅黑"/>
              </a:rPr>
              <a:t>2m</a:t>
            </a:r>
            <a:r>
              <a:rPr sz="2000" b="1" spc="-10">
                <a:latin typeface="微软雅黑"/>
                <a:cs typeface="微软雅黑"/>
              </a:rPr>
              <a:t>，墙 顶应有防攀越的措施。</a:t>
            </a:r>
            <a:endParaRPr sz="2000">
              <a:latin typeface="微软雅黑"/>
              <a:cs typeface="微软雅黑"/>
            </a:endParaRPr>
          </a:p>
          <a:p>
            <a:pPr marL="185420" marR="5080" indent="636270" algn="just">
              <a:lnSpc>
                <a:spcPts val="2880"/>
              </a:lnSpc>
              <a:buSzPct val="95000"/>
              <a:buAutoNum type="arabicPlain"/>
              <a:tabLst>
                <a:tab pos="821690"/>
              </a:tabLst>
            </a:pPr>
            <a:r>
              <a:rPr sz="2000" b="1" spc="-5">
                <a:latin typeface="微软雅黑"/>
                <a:cs typeface="微软雅黑"/>
              </a:rPr>
              <a:t>工业炸药及制品、工业导爆索、黑火药地面储存库之间最小允许</a:t>
            </a:r>
            <a:r>
              <a:rPr sz="2000" b="1">
                <a:latin typeface="微软雅黑"/>
                <a:cs typeface="微软雅黑"/>
              </a:rPr>
              <a:t>距离不应小于</a:t>
            </a:r>
            <a:r>
              <a:rPr sz="2000" b="1" spc="-370">
                <a:latin typeface="微软雅黑"/>
                <a:cs typeface="微软雅黑"/>
              </a:rPr>
              <a:t>20m</a:t>
            </a:r>
            <a:r>
              <a:rPr sz="2000" b="1" spc="-50">
                <a:latin typeface="微软雅黑"/>
                <a:cs typeface="微软雅黑"/>
              </a:rPr>
              <a:t>，上述储存库与雷管储存库之间最小允许距离不应小</a:t>
            </a:r>
            <a:r>
              <a:rPr sz="2000" b="1">
                <a:latin typeface="微软雅黑"/>
                <a:cs typeface="微软雅黑"/>
              </a:rPr>
              <a:t>于</a:t>
            </a:r>
            <a:r>
              <a:rPr sz="2000" b="1" spc="-390">
                <a:latin typeface="微软雅黑"/>
                <a:cs typeface="微软雅黑"/>
              </a:rPr>
              <a:t>12m；</a:t>
            </a:r>
            <a:endParaRPr sz="2000">
              <a:latin typeface="微软雅黑"/>
              <a:cs typeface="微软雅黑"/>
            </a:endParaRPr>
          </a:p>
          <a:p>
            <a:pPr marL="185420" marR="5080" indent="636270">
              <a:lnSpc>
                <a:spcPts val="2880"/>
              </a:lnSpc>
              <a:buSzPct val="95000"/>
              <a:buAutoNum type="arabicPlain"/>
              <a:tabLst>
                <a:tab pos="821690"/>
              </a:tabLst>
            </a:pPr>
            <a:r>
              <a:rPr sz="2000" b="1" spc="-5">
                <a:latin typeface="微软雅黑"/>
                <a:cs typeface="微软雅黑"/>
              </a:rPr>
              <a:t>值班室距工业炸药及制品、工业导爆索、黑火药库房的最小允许</a:t>
            </a:r>
            <a:r>
              <a:rPr sz="2000" b="1">
                <a:latin typeface="微软雅黑"/>
                <a:cs typeface="微软雅黑"/>
              </a:rPr>
              <a:t>距离应符合表</a:t>
            </a:r>
            <a:r>
              <a:rPr sz="2000" b="1" spc="-240">
                <a:latin typeface="微软雅黑"/>
                <a:cs typeface="微软雅黑"/>
              </a:rPr>
              <a:t>4</a:t>
            </a:r>
            <a:r>
              <a:rPr sz="2000" b="1">
                <a:latin typeface="微软雅黑"/>
                <a:cs typeface="微软雅黑"/>
              </a:rPr>
              <a:t>要求，距雷管库房的距离不应小于</a:t>
            </a:r>
            <a:r>
              <a:rPr sz="2000" b="1" spc="-515">
                <a:latin typeface="微软雅黑"/>
                <a:cs typeface="微软雅黑"/>
              </a:rPr>
              <a:t>20m</a:t>
            </a:r>
            <a:endParaRPr sz="2000">
              <a:latin typeface="微软雅黑"/>
              <a:cs typeface="微软雅黑"/>
            </a:endParaRPr>
          </a:p>
        </p:txBody>
      </p:sp>
      <p:pic>
        <p:nvPicPr>
          <p:cNvPr id="5" name="object 5"/>
          <p:cNvPicPr/>
          <p:nvPr/>
        </p:nvPicPr>
        <p:blipFill>
          <a:blip r:embed="rId2"/>
          <a:stretch>
            <a:fillRect/>
          </a:stretch>
        </p:blipFill>
        <p:spPr>
          <a:xfrm>
            <a:off x="2349500" y="3886200"/>
            <a:ext cx="4702175" cy="1479550"/>
          </a:xfrm>
          <a:prstGeom prst="rect">
            <a:avLst/>
          </a:prstGeom>
        </p:spPr>
      </p:pic>
      <p:sp>
        <p:nvSpPr>
          <p:cNvPr id="6" name="object 6"/>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29</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7" name="object 7"/>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142875"/>
            <a:ext cx="4581525" cy="500380"/>
          </a:xfrm>
          <a:custGeom>
            <a:rect l="l" t="t" r="r" b="b"/>
            <a:pathLst>
              <a:path w="4581525" h="500380">
                <a:moveTo>
                  <a:pt x="3925898" y="500062"/>
                </a:moveTo>
                <a:lnTo>
                  <a:pt x="0" y="500062"/>
                </a:lnTo>
                <a:lnTo>
                  <a:pt x="0" y="0"/>
                </a:lnTo>
                <a:lnTo>
                  <a:pt x="3925898" y="0"/>
                </a:lnTo>
                <a:lnTo>
                  <a:pt x="4581525" y="250031"/>
                </a:lnTo>
                <a:lnTo>
                  <a:pt x="3925898" y="500062"/>
                </a:lnTo>
                <a:close/>
              </a:path>
            </a:pathLst>
          </a:custGeom>
          <a:solidFill>
            <a:srgbClr val="2391D0"/>
          </a:solidFill>
        </p:spPr>
        <p:txBody>
          <a:bodyPr wrap="square" lIns="0" tIns="0" rIns="0" bIns="0" rtlCol="0"/>
          <a:lstStyle/>
          <a:p/>
        </p:txBody>
      </p:sp>
      <p:sp>
        <p:nvSpPr>
          <p:cNvPr id="3" name="object 3"/>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a:t>2</a:t>
            </a:r>
            <a:r>
              <a:rPr spc="-715"/>
              <a:t>、搅民拌用站爆破物品库房</a:t>
            </a:r>
          </a:p>
        </p:txBody>
      </p:sp>
      <p:sp>
        <p:nvSpPr>
          <p:cNvPr id="4" name="object 4"/>
          <p:cNvSpPr txBox="1"/>
          <p:nvPr/>
        </p:nvSpPr>
        <p:spPr>
          <a:xfrm>
            <a:off x="710564" y="621401"/>
            <a:ext cx="5627370" cy="1177925"/>
          </a:xfrm>
          <a:prstGeom prst="rect">
            <a:avLst/>
          </a:prstGeom>
        </p:spPr>
        <p:txBody>
          <a:bodyPr vert="horz" wrap="square" lIns="0" tIns="233679" rIns="0" bIns="0" rtlCol="0">
            <a:spAutoFit/>
          </a:bodyPr>
          <a:lstStyle/>
          <a:p>
            <a:pPr marL="12700">
              <a:lnSpc>
                <a:spcPct val="100000"/>
              </a:lnSpc>
              <a:spcBef>
                <a:spcPts val="1839"/>
              </a:spcBef>
            </a:pPr>
            <a:r>
              <a:rPr sz="3200" b="1" spc="-15">
                <a:latin typeface="Microsoft JhengHei"/>
                <a:cs typeface="Microsoft JhengHei"/>
              </a:rPr>
              <a:t>内部距离</a:t>
            </a:r>
            <a:endParaRPr sz="3200">
              <a:latin typeface="Microsoft JhengHei"/>
              <a:cs typeface="Microsoft JhengHei"/>
            </a:endParaRPr>
          </a:p>
          <a:p>
            <a:pPr marL="209550">
              <a:lnSpc>
                <a:spcPct val="100000"/>
              </a:lnSpc>
              <a:spcBef>
                <a:spcPts val="1090"/>
              </a:spcBef>
              <a:tabLst>
                <a:tab pos="788035"/>
              </a:tabLst>
            </a:pPr>
            <a:r>
              <a:rPr sz="2000" b="1">
                <a:latin typeface="微软雅黑"/>
                <a:cs typeface="微软雅黑"/>
              </a:rPr>
              <a:t>表</a:t>
            </a:r>
            <a:r>
              <a:rPr sz="2000" b="1" spc="-50">
                <a:latin typeface="微软雅黑"/>
                <a:cs typeface="微软雅黑"/>
              </a:rPr>
              <a:t>4</a:t>
            </a:r>
            <a:r>
              <a:rPr sz="2000" b="1">
                <a:latin typeface="微软雅黑"/>
                <a:cs typeface="微软雅黑"/>
              </a:rPr>
              <a:t>	值班室与库房的最小允许距离（单位：米</a:t>
            </a:r>
            <a:r>
              <a:rPr sz="2000" b="1" spc="-50">
                <a:latin typeface="微软雅黑"/>
                <a:cs typeface="微软雅黑"/>
              </a:rPr>
              <a:t>）</a:t>
            </a:r>
            <a:endParaRPr sz="2000">
              <a:latin typeface="微软雅黑"/>
              <a:cs typeface="微软雅黑"/>
            </a:endParaRPr>
          </a:p>
        </p:txBody>
      </p:sp>
      <p:pic>
        <p:nvPicPr>
          <p:cNvPr id="5" name="object 5"/>
          <p:cNvPicPr/>
          <p:nvPr/>
        </p:nvPicPr>
        <p:blipFill>
          <a:blip r:embed="rId2"/>
          <a:stretch>
            <a:fillRect/>
          </a:stretch>
        </p:blipFill>
        <p:spPr>
          <a:xfrm>
            <a:off x="1244600" y="2603500"/>
            <a:ext cx="7242175" cy="1698625"/>
          </a:xfrm>
          <a:prstGeom prst="rect">
            <a:avLst/>
          </a:prstGeom>
        </p:spPr>
      </p:pic>
      <p:sp>
        <p:nvSpPr>
          <p:cNvPr id="6" name="object 6"/>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30</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7" name="object 7"/>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a:t>2</a:t>
            </a:r>
            <a:r>
              <a:rPr spc="-715"/>
              <a:t>、搅民拌用站爆破物品库房</a:t>
            </a:r>
          </a:p>
        </p:txBody>
      </p:sp>
      <p:sp>
        <p:nvSpPr>
          <p:cNvPr id="3" name="object 3"/>
          <p:cNvSpPr txBox="1"/>
          <p:nvPr/>
        </p:nvSpPr>
        <p:spPr>
          <a:xfrm>
            <a:off x="710564" y="842645"/>
            <a:ext cx="1651000" cy="513080"/>
          </a:xfrm>
          <a:prstGeom prst="rect">
            <a:avLst/>
          </a:prstGeom>
        </p:spPr>
        <p:txBody>
          <a:bodyPr vert="horz" wrap="square" lIns="0" tIns="12700" rIns="0" bIns="0" rtlCol="0">
            <a:spAutoFit/>
          </a:bodyPr>
          <a:lstStyle/>
          <a:p>
            <a:pPr marL="12700">
              <a:lnSpc>
                <a:spcPct val="100000"/>
              </a:lnSpc>
              <a:spcBef>
                <a:spcPts val="100"/>
              </a:spcBef>
            </a:pPr>
            <a:r>
              <a:rPr sz="3200" b="1" spc="-15">
                <a:latin typeface="Microsoft JhengHei"/>
                <a:cs typeface="Microsoft JhengHei"/>
              </a:rPr>
              <a:t>内部距离</a:t>
            </a:r>
            <a:endParaRPr sz="3200">
              <a:latin typeface="Microsoft JhengHei"/>
              <a:cs typeface="Microsoft JhengHei"/>
            </a:endParaRPr>
          </a:p>
        </p:txBody>
      </p:sp>
      <p:pic>
        <p:nvPicPr>
          <p:cNvPr id="4" name="object 4"/>
          <p:cNvPicPr/>
          <p:nvPr/>
        </p:nvPicPr>
        <p:blipFill>
          <a:blip r:embed="rId2"/>
          <a:stretch>
            <a:fillRect/>
          </a:stretch>
        </p:blipFill>
        <p:spPr>
          <a:xfrm>
            <a:off x="2336800" y="1384300"/>
            <a:ext cx="4727575" cy="3546475"/>
          </a:xfrm>
          <a:prstGeom prst="rect">
            <a:avLst/>
          </a:prstGeom>
        </p:spPr>
      </p:pic>
      <p:sp>
        <p:nvSpPr>
          <p:cNvPr id="5" name="object 5"/>
          <p:cNvSpPr txBox="1"/>
          <p:nvPr/>
        </p:nvSpPr>
        <p:spPr>
          <a:xfrm>
            <a:off x="4145915" y="5015077"/>
            <a:ext cx="787400" cy="330200"/>
          </a:xfrm>
          <a:prstGeom prst="rect">
            <a:avLst/>
          </a:prstGeom>
        </p:spPr>
        <p:txBody>
          <a:bodyPr vert="horz" wrap="square" lIns="0" tIns="12700" rIns="0" bIns="0" rtlCol="0">
            <a:spAutoFit/>
          </a:bodyPr>
          <a:lstStyle/>
          <a:p>
            <a:pPr marL="12700">
              <a:lnSpc>
                <a:spcPct val="100000"/>
              </a:lnSpc>
              <a:spcBef>
                <a:spcPts val="100"/>
              </a:spcBef>
            </a:pPr>
            <a:r>
              <a:rPr sz="2000" b="1" spc="-20">
                <a:latin typeface="微软雅黑"/>
                <a:cs typeface="微软雅黑"/>
              </a:rPr>
              <a:t>值班室</a:t>
            </a:r>
            <a:endParaRPr sz="2000">
              <a:latin typeface="微软雅黑"/>
              <a:cs typeface="微软雅黑"/>
            </a:endParaRPr>
          </a:p>
        </p:txBody>
      </p:sp>
      <p:sp>
        <p:nvSpPr>
          <p:cNvPr id="6" name="object 6"/>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31</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7" name="object 7"/>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142875"/>
            <a:ext cx="4581525" cy="500380"/>
          </a:xfrm>
          <a:custGeom>
            <a:rect l="l" t="t" r="r" b="b"/>
            <a:pathLst>
              <a:path w="4581525" h="500380">
                <a:moveTo>
                  <a:pt x="3925898" y="500062"/>
                </a:moveTo>
                <a:lnTo>
                  <a:pt x="0" y="500062"/>
                </a:lnTo>
                <a:lnTo>
                  <a:pt x="0" y="0"/>
                </a:lnTo>
                <a:lnTo>
                  <a:pt x="3925898" y="0"/>
                </a:lnTo>
                <a:lnTo>
                  <a:pt x="4581525" y="250031"/>
                </a:lnTo>
                <a:lnTo>
                  <a:pt x="3925898" y="500062"/>
                </a:lnTo>
                <a:close/>
              </a:path>
            </a:pathLst>
          </a:custGeom>
          <a:solidFill>
            <a:srgbClr val="2391D0"/>
          </a:solidFill>
        </p:spPr>
        <p:txBody>
          <a:bodyPr wrap="square" lIns="0" tIns="0" rIns="0" bIns="0" rtlCol="0"/>
          <a:lstStyle/>
          <a:p/>
        </p:txBody>
      </p:sp>
      <p:sp>
        <p:nvSpPr>
          <p:cNvPr id="3" name="object 3"/>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a:t>2</a:t>
            </a:r>
            <a:r>
              <a:rPr spc="-715"/>
              <a:t>、搅民拌用站爆破物品库房</a:t>
            </a:r>
          </a:p>
        </p:txBody>
      </p:sp>
      <p:sp>
        <p:nvSpPr>
          <p:cNvPr id="5" name="object 5"/>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32</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6" name="object 6"/>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
        <p:nvSpPr>
          <p:cNvPr id="4" name="object 4"/>
          <p:cNvSpPr txBox="1"/>
          <p:nvPr/>
        </p:nvSpPr>
        <p:spPr>
          <a:xfrm>
            <a:off x="710564" y="623940"/>
            <a:ext cx="8221980" cy="3733800"/>
          </a:xfrm>
          <a:prstGeom prst="rect">
            <a:avLst/>
          </a:prstGeom>
        </p:spPr>
        <p:txBody>
          <a:bodyPr vert="horz" wrap="square" lIns="0" tIns="231140" rIns="0" bIns="0" rtlCol="0">
            <a:spAutoFit/>
          </a:bodyPr>
          <a:lstStyle/>
          <a:p>
            <a:pPr marL="12700">
              <a:lnSpc>
                <a:spcPct val="100000"/>
              </a:lnSpc>
              <a:spcBef>
                <a:spcPts val="1820"/>
              </a:spcBef>
            </a:pPr>
            <a:r>
              <a:rPr sz="3200" b="1" spc="-15">
                <a:latin typeface="Microsoft JhengHei"/>
                <a:cs typeface="Microsoft JhengHei"/>
              </a:rPr>
              <a:t>防护屏障</a:t>
            </a:r>
            <a:endParaRPr sz="3200">
              <a:latin typeface="Microsoft JhengHei"/>
              <a:cs typeface="Microsoft JhengHei"/>
            </a:endParaRPr>
          </a:p>
          <a:p>
            <a:pPr marL="207645" marR="5080" indent="636270">
              <a:lnSpc>
                <a:spcPct val="120000"/>
              </a:lnSpc>
              <a:spcBef>
                <a:spcPts val="595"/>
              </a:spcBef>
              <a:buSzPct val="95000"/>
              <a:buAutoNum type="arabicPlain"/>
              <a:tabLst>
                <a:tab pos="843915"/>
              </a:tabLst>
            </a:pPr>
            <a:r>
              <a:rPr sz="2000" b="1" spc="-5">
                <a:latin typeface="微软雅黑"/>
                <a:cs typeface="微软雅黑"/>
              </a:rPr>
              <a:t>工业炸药及制品、工业导爆索、黑火药地面储存库应设防护屏障，</a:t>
            </a:r>
            <a:r>
              <a:rPr sz="2000" b="1">
                <a:latin typeface="微软雅黑"/>
                <a:cs typeface="微软雅黑"/>
              </a:rPr>
              <a:t>防护屏障可采用防护土堤、钢筋混凝土挡墙等形式，并应符合</a:t>
            </a:r>
            <a:r>
              <a:rPr sz="2000" b="1" spc="-310">
                <a:latin typeface="微软雅黑"/>
                <a:cs typeface="微软雅黑"/>
              </a:rPr>
              <a:t>GB50089</a:t>
            </a:r>
            <a:r>
              <a:rPr sz="2000" b="1" spc="-140">
                <a:latin typeface="微软雅黑"/>
                <a:cs typeface="微软雅黑"/>
              </a:rPr>
              <a:t> </a:t>
            </a:r>
            <a:r>
              <a:rPr sz="2000" b="1" spc="-15">
                <a:latin typeface="微软雅黑"/>
                <a:cs typeface="微软雅黑"/>
              </a:rPr>
              <a:t>的要求；</a:t>
            </a:r>
            <a:endParaRPr sz="2000">
              <a:latin typeface="微软雅黑"/>
              <a:cs typeface="微软雅黑"/>
            </a:endParaRPr>
          </a:p>
          <a:p>
            <a:pPr marL="207645" marR="259079" indent="636270" algn="just">
              <a:lnSpc>
                <a:spcPct val="120000"/>
              </a:lnSpc>
              <a:buSzPct val="95000"/>
              <a:buAutoNum type="arabicPlain"/>
              <a:tabLst>
                <a:tab pos="843915"/>
              </a:tabLst>
            </a:pPr>
            <a:r>
              <a:rPr sz="2000" b="1" spc="-5">
                <a:latin typeface="微软雅黑"/>
                <a:cs typeface="微软雅黑"/>
              </a:rPr>
              <a:t>值班室若设防护土堤、钢筋混凝土挡墙时，其高度应超过值班室</a:t>
            </a:r>
            <a:r>
              <a:rPr sz="2000" b="1">
                <a:latin typeface="微软雅黑"/>
                <a:cs typeface="微软雅黑"/>
              </a:rPr>
              <a:t>屋顶高度</a:t>
            </a:r>
            <a:r>
              <a:rPr sz="2000" b="1" spc="-220">
                <a:latin typeface="微软雅黑"/>
                <a:cs typeface="微软雅黑"/>
              </a:rPr>
              <a:t>0.5m</a:t>
            </a:r>
            <a:r>
              <a:rPr sz="2000" b="1" spc="-45">
                <a:latin typeface="微软雅黑"/>
                <a:cs typeface="微软雅黑"/>
              </a:rPr>
              <a:t>，其余应符合</a:t>
            </a:r>
            <a:r>
              <a:rPr sz="2000" b="1" spc="-300">
                <a:latin typeface="微软雅黑"/>
                <a:cs typeface="微软雅黑"/>
              </a:rPr>
              <a:t>GB50089</a:t>
            </a:r>
            <a:r>
              <a:rPr sz="2000" b="1" spc="-5">
                <a:latin typeface="微软雅黑"/>
                <a:cs typeface="微软雅黑"/>
              </a:rPr>
              <a:t>的要求。防护土堤坡脚或钢筋混凝</a:t>
            </a:r>
            <a:r>
              <a:rPr sz="2000" b="1">
                <a:latin typeface="微软雅黑"/>
                <a:cs typeface="微软雅黑"/>
              </a:rPr>
              <a:t>土墙脚距值班室外墙距离不宜大于</a:t>
            </a:r>
            <a:r>
              <a:rPr sz="2000" b="1" spc="-20">
                <a:latin typeface="微软雅黑"/>
                <a:cs typeface="微软雅黑"/>
              </a:rPr>
              <a:t>2.0m；</a:t>
            </a:r>
            <a:endParaRPr sz="2000">
              <a:latin typeface="微软雅黑"/>
              <a:cs typeface="微软雅黑"/>
            </a:endParaRPr>
          </a:p>
          <a:p>
            <a:pPr marL="207645" marR="259079" indent="636270">
              <a:lnSpc>
                <a:spcPct val="120000"/>
              </a:lnSpc>
              <a:buSzPct val="95000"/>
              <a:buAutoNum type="arabicPlain"/>
              <a:tabLst>
                <a:tab pos="843915"/>
              </a:tabLst>
            </a:pPr>
            <a:r>
              <a:rPr sz="2000" b="1">
                <a:latin typeface="微软雅黑"/>
                <a:cs typeface="微软雅黑"/>
              </a:rPr>
              <a:t>允许在防护屏障的底部用块石或其他块状材料砌筑不高于</a:t>
            </a:r>
            <a:r>
              <a:rPr sz="2000" b="1" spc="-265">
                <a:latin typeface="微软雅黑"/>
                <a:cs typeface="微软雅黑"/>
              </a:rPr>
              <a:t>1.0m</a:t>
            </a:r>
            <a:r>
              <a:rPr sz="2000" b="1" spc="-50">
                <a:latin typeface="微软雅黑"/>
                <a:cs typeface="微软雅黑"/>
              </a:rPr>
              <a:t>的</a:t>
            </a:r>
            <a:r>
              <a:rPr sz="2000" b="1" spc="-15">
                <a:latin typeface="微软雅黑"/>
                <a:cs typeface="微软雅黑"/>
              </a:rPr>
              <a:t>挡土墙。</a:t>
            </a:r>
            <a:endParaRPr sz="2000">
              <a:latin typeface="微软雅黑"/>
              <a:cs typeface="微软雅黑"/>
            </a:endParaRP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a:t>2</a:t>
            </a:r>
            <a:r>
              <a:rPr spc="-715"/>
              <a:t>、搅民拌用站爆破物品库房</a:t>
            </a:r>
          </a:p>
        </p:txBody>
      </p:sp>
      <p:sp>
        <p:nvSpPr>
          <p:cNvPr id="3" name="object 3"/>
          <p:cNvSpPr txBox="1"/>
          <p:nvPr/>
        </p:nvSpPr>
        <p:spPr>
          <a:xfrm>
            <a:off x="710564" y="842645"/>
            <a:ext cx="1651000" cy="513080"/>
          </a:xfrm>
          <a:prstGeom prst="rect">
            <a:avLst/>
          </a:prstGeom>
        </p:spPr>
        <p:txBody>
          <a:bodyPr vert="horz" wrap="square" lIns="0" tIns="12700" rIns="0" bIns="0" rtlCol="0">
            <a:spAutoFit/>
          </a:bodyPr>
          <a:lstStyle/>
          <a:p>
            <a:pPr marL="12700">
              <a:lnSpc>
                <a:spcPct val="100000"/>
              </a:lnSpc>
              <a:spcBef>
                <a:spcPts val="100"/>
              </a:spcBef>
            </a:pPr>
            <a:r>
              <a:rPr sz="3200" b="1" spc="-15">
                <a:latin typeface="Microsoft JhengHei"/>
                <a:cs typeface="Microsoft JhengHei"/>
              </a:rPr>
              <a:t>防护屏障</a:t>
            </a:r>
            <a:endParaRPr sz="3200">
              <a:latin typeface="Microsoft JhengHei"/>
              <a:cs typeface="Microsoft JhengHei"/>
            </a:endParaRPr>
          </a:p>
        </p:txBody>
      </p:sp>
      <p:pic>
        <p:nvPicPr>
          <p:cNvPr id="4" name="object 4"/>
          <p:cNvPicPr/>
          <p:nvPr/>
        </p:nvPicPr>
        <p:blipFill>
          <a:blip r:embed="rId2"/>
          <a:stretch>
            <a:fillRect/>
          </a:stretch>
        </p:blipFill>
        <p:spPr>
          <a:xfrm>
            <a:off x="2006600" y="1384300"/>
            <a:ext cx="5268912" cy="3951287"/>
          </a:xfrm>
          <a:prstGeom prst="rect">
            <a:avLst/>
          </a:prstGeom>
        </p:spPr>
      </p:pic>
      <p:sp>
        <p:nvSpPr>
          <p:cNvPr id="5" name="object 5"/>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33</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6" name="object 6"/>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142875"/>
            <a:ext cx="4581525" cy="500380"/>
          </a:xfrm>
          <a:custGeom>
            <a:rect l="l" t="t" r="r" b="b"/>
            <a:pathLst>
              <a:path w="4581525" h="500380">
                <a:moveTo>
                  <a:pt x="3925898" y="500062"/>
                </a:moveTo>
                <a:lnTo>
                  <a:pt x="0" y="500062"/>
                </a:lnTo>
                <a:lnTo>
                  <a:pt x="0" y="0"/>
                </a:lnTo>
                <a:lnTo>
                  <a:pt x="3925898" y="0"/>
                </a:lnTo>
                <a:lnTo>
                  <a:pt x="4581525" y="250031"/>
                </a:lnTo>
                <a:lnTo>
                  <a:pt x="3925898" y="500062"/>
                </a:lnTo>
                <a:close/>
              </a:path>
            </a:pathLst>
          </a:custGeom>
          <a:solidFill>
            <a:srgbClr val="2391D0"/>
          </a:solidFill>
        </p:spPr>
        <p:txBody>
          <a:bodyPr wrap="square" lIns="0" tIns="0" rIns="0" bIns="0" rtlCol="0"/>
          <a:lstStyle/>
          <a:p/>
        </p:txBody>
      </p:sp>
      <p:sp>
        <p:nvSpPr>
          <p:cNvPr id="3" name="object 3"/>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a:t>2</a:t>
            </a:r>
            <a:r>
              <a:rPr spc="-715"/>
              <a:t>、搅民拌用站爆破物品库房</a:t>
            </a:r>
          </a:p>
        </p:txBody>
      </p:sp>
      <p:sp>
        <p:nvSpPr>
          <p:cNvPr id="5" name="object 5"/>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34</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6" name="object 6"/>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
        <p:nvSpPr>
          <p:cNvPr id="4" name="object 4"/>
          <p:cNvSpPr txBox="1"/>
          <p:nvPr/>
        </p:nvSpPr>
        <p:spPr>
          <a:xfrm>
            <a:off x="710564" y="623939"/>
            <a:ext cx="8221980" cy="4099560"/>
          </a:xfrm>
          <a:prstGeom prst="rect">
            <a:avLst/>
          </a:prstGeom>
        </p:spPr>
        <p:txBody>
          <a:bodyPr vert="horz" wrap="square" lIns="0" tIns="231140" rIns="0" bIns="0" rtlCol="0">
            <a:spAutoFit/>
          </a:bodyPr>
          <a:lstStyle/>
          <a:p>
            <a:pPr marL="12700">
              <a:lnSpc>
                <a:spcPct val="100000"/>
              </a:lnSpc>
              <a:spcBef>
                <a:spcPts val="1820"/>
              </a:spcBef>
            </a:pPr>
            <a:r>
              <a:rPr sz="3200" b="1" spc="-10">
                <a:latin typeface="Microsoft JhengHei"/>
                <a:cs typeface="Microsoft JhengHei"/>
              </a:rPr>
              <a:t>地面储存库要求</a:t>
            </a:r>
            <a:endParaRPr sz="3200">
              <a:latin typeface="Microsoft JhengHei"/>
              <a:cs typeface="Microsoft JhengHei"/>
            </a:endParaRPr>
          </a:p>
          <a:p>
            <a:pPr marL="207645" marR="259715">
              <a:lnSpc>
                <a:spcPct val="120000"/>
              </a:lnSpc>
              <a:spcBef>
                <a:spcPts val="595"/>
              </a:spcBef>
            </a:pPr>
            <a:r>
              <a:rPr sz="2000" b="1" spc="-55">
                <a:latin typeface="微软雅黑"/>
                <a:cs typeface="微软雅黑"/>
              </a:rPr>
              <a:t>（1）1.1</a:t>
            </a:r>
            <a:r>
              <a:rPr sz="2000" b="1">
                <a:latin typeface="微软雅黑"/>
                <a:cs typeface="微软雅黑"/>
              </a:rPr>
              <a:t>级储存库的耐火等级应符合</a:t>
            </a:r>
            <a:r>
              <a:rPr sz="2000" b="1" spc="-300">
                <a:latin typeface="微软雅黑"/>
                <a:cs typeface="微软雅黑"/>
              </a:rPr>
              <a:t>GB50016</a:t>
            </a:r>
            <a:r>
              <a:rPr sz="2000" b="1" spc="-5">
                <a:latin typeface="微软雅黑"/>
                <a:cs typeface="微软雅黑"/>
              </a:rPr>
              <a:t>中二级耐火等级的规定，</a:t>
            </a:r>
            <a:r>
              <a:rPr sz="2000" b="1" spc="-50">
                <a:latin typeface="微软雅黑"/>
                <a:cs typeface="微软雅黑"/>
              </a:rPr>
              <a:t> </a:t>
            </a:r>
            <a:r>
              <a:rPr sz="2000" b="1" spc="-30">
                <a:latin typeface="微软雅黑"/>
                <a:cs typeface="微软雅黑"/>
              </a:rPr>
              <a:t>1.4</a:t>
            </a:r>
            <a:r>
              <a:rPr sz="2000" b="1">
                <a:latin typeface="微软雅黑"/>
                <a:cs typeface="微软雅黑"/>
              </a:rPr>
              <a:t>级和面积小于</a:t>
            </a:r>
            <a:r>
              <a:rPr sz="2000" b="1" spc="-425">
                <a:latin typeface="微软雅黑"/>
                <a:cs typeface="微软雅黑"/>
              </a:rPr>
              <a:t>20m2</a:t>
            </a:r>
            <a:r>
              <a:rPr sz="2000" b="1">
                <a:latin typeface="微软雅黑"/>
                <a:cs typeface="微软雅黑"/>
              </a:rPr>
              <a:t>的</a:t>
            </a:r>
            <a:r>
              <a:rPr sz="2000" b="1" spc="-30">
                <a:latin typeface="微软雅黑"/>
                <a:cs typeface="微软雅黑"/>
              </a:rPr>
              <a:t>1.1</a:t>
            </a:r>
            <a:r>
              <a:rPr sz="2000" b="1" spc="-5">
                <a:latin typeface="微软雅黑"/>
                <a:cs typeface="微软雅黑"/>
              </a:rPr>
              <a:t>级储存库的耐火等级可为三级。</a:t>
            </a:r>
            <a:endParaRPr sz="2000">
              <a:latin typeface="微软雅黑"/>
              <a:cs typeface="微软雅黑"/>
            </a:endParaRPr>
          </a:p>
          <a:p>
            <a:pPr marL="207645" marR="5080" indent="636270">
              <a:lnSpc>
                <a:spcPct val="120000"/>
              </a:lnSpc>
              <a:buSzPct val="95000"/>
              <a:buAutoNum type="arabicPlain" startAt="2"/>
              <a:tabLst>
                <a:tab pos="843915"/>
              </a:tabLst>
            </a:pPr>
            <a:r>
              <a:rPr sz="2000" b="1" spc="-5">
                <a:latin typeface="微软雅黑"/>
                <a:cs typeface="微软雅黑"/>
              </a:rPr>
              <a:t>储存库应为单层建筑，可采用砖墙承重，屋盖宜为钢筋混凝土结构</a:t>
            </a:r>
            <a:r>
              <a:rPr sz="2000" b="1">
                <a:latin typeface="微软雅黑"/>
                <a:cs typeface="微软雅黑"/>
              </a:rPr>
              <a:t>构，净高度不宜低于</a:t>
            </a:r>
            <a:r>
              <a:rPr sz="2000" b="1" spc="-610">
                <a:latin typeface="微软雅黑"/>
                <a:cs typeface="微软雅黑"/>
              </a:rPr>
              <a:t>3m</a:t>
            </a:r>
            <a:r>
              <a:rPr sz="2000" b="1" spc="-50">
                <a:latin typeface="微软雅黑"/>
                <a:cs typeface="微软雅黑"/>
              </a:rPr>
              <a:t>。</a:t>
            </a:r>
            <a:endParaRPr sz="2000">
              <a:latin typeface="微软雅黑"/>
              <a:cs typeface="微软雅黑"/>
            </a:endParaRPr>
          </a:p>
          <a:p>
            <a:pPr marL="207645" marR="5080" indent="636270">
              <a:lnSpc>
                <a:spcPct val="120000"/>
              </a:lnSpc>
              <a:buSzPct val="95000"/>
              <a:buAutoNum type="arabicPlain" startAt="2"/>
              <a:tabLst>
                <a:tab pos="843915"/>
              </a:tabLst>
            </a:pPr>
            <a:r>
              <a:rPr sz="2000" b="1" spc="-5">
                <a:latin typeface="微软雅黑"/>
                <a:cs typeface="微软雅黑"/>
              </a:rPr>
              <a:t>储存库的门均应向外开启，外层门应为防盗门，内层门应为加金属</a:t>
            </a:r>
            <a:r>
              <a:rPr sz="2000" b="1" spc="-10">
                <a:latin typeface="微软雅黑"/>
                <a:cs typeface="微软雅黑"/>
              </a:rPr>
              <a:t>属网的通风栅栏门。</a:t>
            </a:r>
            <a:endParaRPr sz="2000">
              <a:latin typeface="微软雅黑"/>
              <a:cs typeface="微软雅黑"/>
            </a:endParaRPr>
          </a:p>
          <a:p>
            <a:pPr marL="207645" marR="386080" indent="636270" algn="just">
              <a:lnSpc>
                <a:spcPct val="120000"/>
              </a:lnSpc>
              <a:buSzPct val="95000"/>
              <a:buAutoNum type="arabicPlain" startAt="2"/>
              <a:tabLst>
                <a:tab pos="843915"/>
              </a:tabLst>
            </a:pPr>
            <a:r>
              <a:rPr sz="2000" b="1">
                <a:latin typeface="微软雅黑"/>
                <a:cs typeface="微软雅黑"/>
              </a:rPr>
              <a:t>储存库内任一点到门口的距离不应大于</a:t>
            </a:r>
            <a:r>
              <a:rPr sz="2000" b="1" spc="-370">
                <a:latin typeface="微软雅黑"/>
                <a:cs typeface="微软雅黑"/>
              </a:rPr>
              <a:t>15m</a:t>
            </a:r>
            <a:r>
              <a:rPr sz="2000" b="1" spc="-55">
                <a:latin typeface="微软雅黑"/>
                <a:cs typeface="微软雅黑"/>
              </a:rPr>
              <a:t>，门的宽度不宜小于</a:t>
            </a:r>
            <a:r>
              <a:rPr sz="2000" b="1" spc="-50">
                <a:latin typeface="微软雅黑"/>
                <a:cs typeface="微软雅黑"/>
              </a:rPr>
              <a:t> </a:t>
            </a:r>
            <a:r>
              <a:rPr sz="2000" b="1" spc="-220">
                <a:latin typeface="微软雅黑"/>
                <a:cs typeface="微软雅黑"/>
              </a:rPr>
              <a:t>1.5m</a:t>
            </a:r>
            <a:r>
              <a:rPr sz="2000" b="1" spc="-40">
                <a:latin typeface="微软雅黑"/>
                <a:cs typeface="微软雅黑"/>
              </a:rPr>
              <a:t>，高度不宜小于</a:t>
            </a:r>
            <a:r>
              <a:rPr sz="2000" b="1" spc="-220">
                <a:latin typeface="微软雅黑"/>
                <a:cs typeface="微软雅黑"/>
              </a:rPr>
              <a:t>2.0m</a:t>
            </a:r>
            <a:r>
              <a:rPr sz="2000" b="1" spc="-40">
                <a:latin typeface="微软雅黑"/>
                <a:cs typeface="微软雅黑"/>
              </a:rPr>
              <a:t>，不应采用侧拉门、弹簧门、卷闸门，不应</a:t>
            </a:r>
            <a:r>
              <a:rPr sz="2000" b="1" spc="-10">
                <a:latin typeface="微软雅黑"/>
                <a:cs typeface="微软雅黑"/>
              </a:rPr>
              <a:t>应设置门槛。</a:t>
            </a:r>
            <a:endParaRPr sz="2000">
              <a:latin typeface="微软雅黑"/>
              <a:cs typeface="微软雅黑"/>
            </a:endParaRPr>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a:t>2</a:t>
            </a:r>
            <a:r>
              <a:rPr spc="-715"/>
              <a:t>、搅民拌用站爆破物品库房</a:t>
            </a:r>
          </a:p>
        </p:txBody>
      </p:sp>
      <p:sp>
        <p:nvSpPr>
          <p:cNvPr id="3" name="object 3"/>
          <p:cNvSpPr txBox="1"/>
          <p:nvPr/>
        </p:nvSpPr>
        <p:spPr>
          <a:xfrm>
            <a:off x="710564" y="842645"/>
            <a:ext cx="2870200" cy="513080"/>
          </a:xfrm>
          <a:prstGeom prst="rect">
            <a:avLst/>
          </a:prstGeom>
        </p:spPr>
        <p:txBody>
          <a:bodyPr vert="horz" wrap="square" lIns="0" tIns="12700" rIns="0" bIns="0" rtlCol="0">
            <a:spAutoFit/>
          </a:bodyPr>
          <a:lstStyle/>
          <a:p>
            <a:pPr marL="12700">
              <a:lnSpc>
                <a:spcPct val="100000"/>
              </a:lnSpc>
              <a:spcBef>
                <a:spcPts val="100"/>
              </a:spcBef>
            </a:pPr>
            <a:r>
              <a:rPr sz="3200" b="1" spc="-10">
                <a:latin typeface="Microsoft JhengHei"/>
                <a:cs typeface="Microsoft JhengHei"/>
              </a:rPr>
              <a:t>地面储存库要求</a:t>
            </a:r>
            <a:endParaRPr sz="3200">
              <a:latin typeface="Microsoft JhengHei"/>
              <a:cs typeface="Microsoft JhengHei"/>
            </a:endParaRPr>
          </a:p>
        </p:txBody>
      </p:sp>
      <p:grpSp>
        <p:nvGrpSpPr>
          <p:cNvPr id="4" name="object 4"/>
          <p:cNvGrpSpPr/>
          <p:nvPr/>
        </p:nvGrpSpPr>
        <p:grpSpPr>
          <a:xfrm>
            <a:off x="736600" y="1384300"/>
            <a:ext cx="8229600" cy="3975100"/>
            <a:chOff x="736600" y="1384300"/>
            <a:chExt cx="8229600" cy="3975100"/>
          </a:xfrm>
        </p:grpSpPr>
        <p:pic>
          <p:nvPicPr>
            <p:cNvPr id="5" name="object 5"/>
            <p:cNvPicPr/>
            <p:nvPr/>
          </p:nvPicPr>
          <p:blipFill>
            <a:blip r:embed="rId2"/>
            <a:stretch>
              <a:fillRect/>
            </a:stretch>
          </p:blipFill>
          <p:spPr>
            <a:xfrm>
              <a:off x="736600" y="1384300"/>
              <a:ext cx="4268788" cy="3200400"/>
            </a:xfrm>
            <a:prstGeom prst="rect">
              <a:avLst/>
            </a:prstGeom>
          </p:spPr>
        </p:pic>
        <p:pic>
          <p:nvPicPr>
            <p:cNvPr id="6" name="object 6"/>
            <p:cNvPicPr/>
            <p:nvPr/>
          </p:nvPicPr>
          <p:blipFill>
            <a:blip r:embed="rId3"/>
            <a:stretch>
              <a:fillRect/>
            </a:stretch>
          </p:blipFill>
          <p:spPr>
            <a:xfrm>
              <a:off x="4699000" y="2159000"/>
              <a:ext cx="4267200" cy="3200400"/>
            </a:xfrm>
            <a:prstGeom prst="rect">
              <a:avLst/>
            </a:prstGeom>
          </p:spPr>
        </p:pic>
      </p:grpSp>
      <p:sp>
        <p:nvSpPr>
          <p:cNvPr id="7" name="object 7"/>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35</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8" name="object 8"/>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142875"/>
            <a:ext cx="4581525" cy="500380"/>
          </a:xfrm>
          <a:custGeom>
            <a:rect l="l" t="t" r="r" b="b"/>
            <a:pathLst>
              <a:path w="4581525" h="500380">
                <a:moveTo>
                  <a:pt x="3925898" y="500062"/>
                </a:moveTo>
                <a:lnTo>
                  <a:pt x="0" y="500062"/>
                </a:lnTo>
                <a:lnTo>
                  <a:pt x="0" y="0"/>
                </a:lnTo>
                <a:lnTo>
                  <a:pt x="3925898" y="0"/>
                </a:lnTo>
                <a:lnTo>
                  <a:pt x="4581525" y="250031"/>
                </a:lnTo>
                <a:lnTo>
                  <a:pt x="3925898" y="500062"/>
                </a:lnTo>
                <a:close/>
              </a:path>
            </a:pathLst>
          </a:custGeom>
          <a:solidFill>
            <a:srgbClr val="2391D0"/>
          </a:solidFill>
        </p:spPr>
        <p:txBody>
          <a:bodyPr wrap="square" lIns="0" tIns="0" rIns="0" bIns="0" rtlCol="0"/>
          <a:lstStyle/>
          <a:p/>
        </p:txBody>
      </p:sp>
      <p:sp>
        <p:nvSpPr>
          <p:cNvPr id="3" name="object 3"/>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a:t>2</a:t>
            </a:r>
            <a:r>
              <a:rPr spc="-715"/>
              <a:t>、搅民拌用站爆破物品库房</a:t>
            </a:r>
          </a:p>
        </p:txBody>
      </p:sp>
      <p:sp>
        <p:nvSpPr>
          <p:cNvPr id="5" name="object 5"/>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36</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6" name="object 6"/>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
        <p:nvSpPr>
          <p:cNvPr id="4" name="object 4"/>
          <p:cNvSpPr txBox="1"/>
          <p:nvPr/>
        </p:nvSpPr>
        <p:spPr>
          <a:xfrm>
            <a:off x="710564" y="623942"/>
            <a:ext cx="8348980" cy="3368040"/>
          </a:xfrm>
          <a:prstGeom prst="rect">
            <a:avLst/>
          </a:prstGeom>
        </p:spPr>
        <p:txBody>
          <a:bodyPr vert="horz" wrap="square" lIns="0" tIns="231140" rIns="0" bIns="0" rtlCol="0">
            <a:spAutoFit/>
          </a:bodyPr>
          <a:lstStyle/>
          <a:p>
            <a:pPr marL="12700">
              <a:lnSpc>
                <a:spcPct val="100000"/>
              </a:lnSpc>
              <a:spcBef>
                <a:spcPts val="1820"/>
              </a:spcBef>
            </a:pPr>
            <a:r>
              <a:rPr sz="3200" b="1" spc="-10">
                <a:latin typeface="Microsoft JhengHei"/>
                <a:cs typeface="Microsoft JhengHei"/>
              </a:rPr>
              <a:t>地面储存库要求</a:t>
            </a:r>
            <a:endParaRPr sz="3200">
              <a:latin typeface="Microsoft JhengHei"/>
              <a:cs typeface="Microsoft JhengHei"/>
            </a:endParaRPr>
          </a:p>
          <a:p>
            <a:pPr marL="207645" marR="132080" indent="636270">
              <a:lnSpc>
                <a:spcPct val="120000"/>
              </a:lnSpc>
              <a:spcBef>
                <a:spcPts val="595"/>
              </a:spcBef>
              <a:buSzPct val="95000"/>
              <a:buAutoNum type="arabicPlain" startAt="5"/>
              <a:tabLst>
                <a:tab pos="843915"/>
              </a:tabLst>
            </a:pPr>
            <a:r>
              <a:rPr sz="2000" b="1" spc="-5">
                <a:latin typeface="微软雅黑"/>
                <a:cs typeface="微软雅黑"/>
              </a:rPr>
              <a:t>储存库的窗应能开启并应配置铁栅栏和金属网，视情可在窗下靠近近地面的适当部位设置通风孔并配铁栅栏和金属网。</a:t>
            </a:r>
            <a:endParaRPr sz="2000">
              <a:latin typeface="微软雅黑"/>
              <a:cs typeface="微软雅黑"/>
            </a:endParaRPr>
          </a:p>
          <a:p>
            <a:pPr marL="207645" marR="132080" indent="636270">
              <a:lnSpc>
                <a:spcPct val="120000"/>
              </a:lnSpc>
              <a:buSzPct val="95000"/>
              <a:buAutoNum type="arabicPlain" startAt="5"/>
              <a:tabLst>
                <a:tab pos="843915"/>
              </a:tabLst>
            </a:pPr>
            <a:r>
              <a:rPr sz="2000" b="1" spc="-5">
                <a:latin typeface="微软雅黑"/>
                <a:cs typeface="微软雅黑"/>
              </a:rPr>
              <a:t>储存库地面宜采用不发生火花的地面，当以包装箱方式储存且不在在储存库内开箱时，储存库地面可采用一般地面。</a:t>
            </a:r>
            <a:endParaRPr sz="2000">
              <a:latin typeface="微软雅黑"/>
              <a:cs typeface="微软雅黑"/>
            </a:endParaRPr>
          </a:p>
          <a:p>
            <a:pPr marL="843280" indent="-636270">
              <a:lnSpc>
                <a:spcPct val="100000"/>
              </a:lnSpc>
              <a:spcBef>
                <a:spcPts val="480"/>
              </a:spcBef>
              <a:buSzPct val="95000"/>
              <a:buAutoNum type="arabicPlain" startAt="5"/>
              <a:tabLst>
                <a:tab pos="843915"/>
              </a:tabLst>
            </a:pPr>
            <a:r>
              <a:rPr sz="2000" b="1" spc="-5">
                <a:latin typeface="微软雅黑"/>
                <a:cs typeface="微软雅黑"/>
              </a:rPr>
              <a:t>值班室宜为单层，可采用地面、覆土和洞室建筑方式。当采用</a:t>
            </a:r>
            <a:endParaRPr sz="2000">
              <a:latin typeface="微软雅黑"/>
              <a:cs typeface="微软雅黑"/>
            </a:endParaRPr>
          </a:p>
          <a:p>
            <a:pPr marL="207645" marR="5080">
              <a:lnSpc>
                <a:spcPct val="120000"/>
              </a:lnSpc>
            </a:pPr>
            <a:r>
              <a:rPr sz="2000" b="1" spc="-5">
                <a:latin typeface="微软雅黑"/>
                <a:cs typeface="微软雅黑"/>
              </a:rPr>
              <a:t>用地面建筑时应采用现浇钢筋混凝土屋面板，墙四角设构造柱，构造柱与与墙之间应拉结，朝向库房方向不应有窗户。</a:t>
            </a:r>
            <a:endParaRPr sz="2000">
              <a:latin typeface="微软雅黑"/>
              <a:cs typeface="微软雅黑"/>
            </a:endParaRPr>
          </a:p>
        </p:txBody>
      </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a:t>2</a:t>
            </a:r>
            <a:r>
              <a:rPr spc="-715"/>
              <a:t>、搅民拌用站爆破物品库房</a:t>
            </a:r>
          </a:p>
        </p:txBody>
      </p:sp>
      <p:sp>
        <p:nvSpPr>
          <p:cNvPr id="3" name="object 3"/>
          <p:cNvSpPr txBox="1"/>
          <p:nvPr/>
        </p:nvSpPr>
        <p:spPr>
          <a:xfrm>
            <a:off x="710564" y="842645"/>
            <a:ext cx="2870200" cy="513080"/>
          </a:xfrm>
          <a:prstGeom prst="rect">
            <a:avLst/>
          </a:prstGeom>
        </p:spPr>
        <p:txBody>
          <a:bodyPr vert="horz" wrap="square" lIns="0" tIns="12700" rIns="0" bIns="0" rtlCol="0">
            <a:spAutoFit/>
          </a:bodyPr>
          <a:lstStyle/>
          <a:p>
            <a:pPr marL="12700">
              <a:lnSpc>
                <a:spcPct val="100000"/>
              </a:lnSpc>
              <a:spcBef>
                <a:spcPts val="100"/>
              </a:spcBef>
            </a:pPr>
            <a:r>
              <a:rPr sz="3200" b="1" spc="-10">
                <a:latin typeface="Microsoft JhengHei"/>
                <a:cs typeface="Microsoft JhengHei"/>
              </a:rPr>
              <a:t>地面储存库要求</a:t>
            </a:r>
            <a:endParaRPr sz="3200">
              <a:latin typeface="Microsoft JhengHei"/>
              <a:cs typeface="Microsoft JhengHei"/>
            </a:endParaRPr>
          </a:p>
        </p:txBody>
      </p:sp>
      <p:pic>
        <p:nvPicPr>
          <p:cNvPr id="4" name="object 4"/>
          <p:cNvPicPr/>
          <p:nvPr/>
        </p:nvPicPr>
        <p:blipFill>
          <a:blip r:embed="rId2"/>
          <a:stretch>
            <a:fillRect/>
          </a:stretch>
        </p:blipFill>
        <p:spPr>
          <a:xfrm>
            <a:off x="635000" y="1841500"/>
            <a:ext cx="4206875" cy="3155950"/>
          </a:xfrm>
          <a:prstGeom prst="rect">
            <a:avLst/>
          </a:prstGeom>
        </p:spPr>
      </p:pic>
      <p:pic>
        <p:nvPicPr>
          <p:cNvPr id="5" name="object 5"/>
          <p:cNvPicPr/>
          <p:nvPr/>
        </p:nvPicPr>
        <p:blipFill>
          <a:blip r:embed="rId3"/>
          <a:stretch>
            <a:fillRect/>
          </a:stretch>
        </p:blipFill>
        <p:spPr>
          <a:xfrm>
            <a:off x="5499100" y="800100"/>
            <a:ext cx="2933700" cy="2146300"/>
          </a:xfrm>
          <a:prstGeom prst="rect">
            <a:avLst/>
          </a:prstGeom>
        </p:spPr>
      </p:pic>
      <p:pic>
        <p:nvPicPr>
          <p:cNvPr id="6" name="object 6"/>
          <p:cNvPicPr/>
          <p:nvPr/>
        </p:nvPicPr>
        <p:blipFill>
          <a:blip r:embed="rId4"/>
          <a:stretch>
            <a:fillRect/>
          </a:stretch>
        </p:blipFill>
        <p:spPr>
          <a:xfrm>
            <a:off x="5461000" y="3162300"/>
            <a:ext cx="2960687" cy="2219325"/>
          </a:xfrm>
          <a:prstGeom prst="rect">
            <a:avLst/>
          </a:prstGeom>
        </p:spPr>
      </p:pic>
      <p:sp>
        <p:nvSpPr>
          <p:cNvPr id="7" name="object 7"/>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37</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8" name="object 8"/>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142875"/>
            <a:ext cx="4581525" cy="500380"/>
          </a:xfrm>
          <a:custGeom>
            <a:rect l="l" t="t" r="r" b="b"/>
            <a:pathLst>
              <a:path w="4581525" h="500380">
                <a:moveTo>
                  <a:pt x="3925898" y="500062"/>
                </a:moveTo>
                <a:lnTo>
                  <a:pt x="0" y="500062"/>
                </a:lnTo>
                <a:lnTo>
                  <a:pt x="0" y="0"/>
                </a:lnTo>
                <a:lnTo>
                  <a:pt x="3925898" y="0"/>
                </a:lnTo>
                <a:lnTo>
                  <a:pt x="4581525" y="250031"/>
                </a:lnTo>
                <a:lnTo>
                  <a:pt x="3925898" y="500062"/>
                </a:lnTo>
                <a:close/>
              </a:path>
            </a:pathLst>
          </a:custGeom>
          <a:solidFill>
            <a:srgbClr val="2391D0"/>
          </a:solidFill>
        </p:spPr>
        <p:txBody>
          <a:bodyPr wrap="square" lIns="0" tIns="0" rIns="0" bIns="0" rtlCol="0"/>
          <a:lstStyle/>
          <a:p/>
        </p:txBody>
      </p:sp>
      <p:sp>
        <p:nvSpPr>
          <p:cNvPr id="3" name="object 3"/>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a:t>2</a:t>
            </a:r>
            <a:r>
              <a:rPr spc="-715"/>
              <a:t>、搅民拌用站爆破物品库房</a:t>
            </a:r>
          </a:p>
        </p:txBody>
      </p:sp>
      <p:sp>
        <p:nvSpPr>
          <p:cNvPr id="5" name="object 5"/>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38</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6" name="object 6"/>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
        <p:nvSpPr>
          <p:cNvPr id="4" name="object 4"/>
          <p:cNvSpPr txBox="1"/>
          <p:nvPr/>
        </p:nvSpPr>
        <p:spPr>
          <a:xfrm>
            <a:off x="710564" y="623940"/>
            <a:ext cx="8348980" cy="3733800"/>
          </a:xfrm>
          <a:prstGeom prst="rect">
            <a:avLst/>
          </a:prstGeom>
        </p:spPr>
        <p:txBody>
          <a:bodyPr vert="horz" wrap="square" lIns="0" tIns="231140" rIns="0" bIns="0" rtlCol="0">
            <a:spAutoFit/>
          </a:bodyPr>
          <a:lstStyle/>
          <a:p>
            <a:pPr marL="12700">
              <a:lnSpc>
                <a:spcPct val="100000"/>
              </a:lnSpc>
              <a:spcBef>
                <a:spcPts val="1820"/>
              </a:spcBef>
            </a:pPr>
            <a:r>
              <a:rPr sz="3200" b="1" spc="-25">
                <a:latin typeface="Microsoft JhengHei"/>
                <a:cs typeface="Microsoft JhengHei"/>
              </a:rPr>
              <a:t>消防</a:t>
            </a:r>
            <a:endParaRPr sz="3200">
              <a:latin typeface="Microsoft JhengHei"/>
              <a:cs typeface="Microsoft JhengHei"/>
            </a:endParaRPr>
          </a:p>
          <a:p>
            <a:pPr marL="207645" marR="386715" indent="636270">
              <a:lnSpc>
                <a:spcPct val="120000"/>
              </a:lnSpc>
              <a:spcBef>
                <a:spcPts val="595"/>
              </a:spcBef>
              <a:buSzPct val="95000"/>
              <a:buAutoNum type="arabicPlain"/>
              <a:tabLst>
                <a:tab pos="843915"/>
              </a:tabLst>
            </a:pPr>
            <a:r>
              <a:rPr sz="2000" b="1">
                <a:latin typeface="微软雅黑"/>
                <a:cs typeface="微软雅黑"/>
              </a:rPr>
              <a:t>储存库门口</a:t>
            </a:r>
            <a:r>
              <a:rPr sz="2000" b="1" spc="-610">
                <a:latin typeface="微软雅黑"/>
                <a:cs typeface="微软雅黑"/>
              </a:rPr>
              <a:t>8m</a:t>
            </a:r>
            <a:r>
              <a:rPr sz="2000" b="1" spc="-5">
                <a:latin typeface="微软雅黑"/>
                <a:cs typeface="微软雅黑"/>
              </a:rPr>
              <a:t>范围内不应有枯草等易燃物，储存库区内以及围墙</a:t>
            </a:r>
            <a:r>
              <a:rPr sz="2000" b="1">
                <a:latin typeface="微软雅黑"/>
                <a:cs typeface="微软雅黑"/>
              </a:rPr>
              <a:t>外</a:t>
            </a:r>
            <a:r>
              <a:rPr sz="2000" b="1" spc="-370">
                <a:latin typeface="微软雅黑"/>
                <a:cs typeface="微软雅黑"/>
              </a:rPr>
              <a:t>15m（</a:t>
            </a:r>
            <a:r>
              <a:rPr sz="2000" b="1">
                <a:latin typeface="微软雅黑"/>
                <a:cs typeface="微软雅黑"/>
              </a:rPr>
              <a:t>韶新公司</a:t>
            </a:r>
            <a:r>
              <a:rPr sz="2000" b="1" spc="-370">
                <a:latin typeface="微软雅黑"/>
                <a:cs typeface="微软雅黑"/>
              </a:rPr>
              <a:t>25m）</a:t>
            </a:r>
            <a:r>
              <a:rPr sz="2000" b="1" spc="-5">
                <a:latin typeface="微软雅黑"/>
                <a:cs typeface="微软雅黑"/>
              </a:rPr>
              <a:t>范围内不应有针叶树和竹林等易燃油性植物。</a:t>
            </a:r>
            <a:endParaRPr sz="2000">
              <a:latin typeface="微软雅黑"/>
              <a:cs typeface="微软雅黑"/>
            </a:endParaRPr>
          </a:p>
          <a:p>
            <a:pPr marL="207645" marR="5080">
              <a:lnSpc>
                <a:spcPct val="120000"/>
              </a:lnSpc>
            </a:pPr>
            <a:r>
              <a:rPr sz="2000" b="1" spc="-5">
                <a:latin typeface="微软雅黑"/>
                <a:cs typeface="微软雅黑"/>
              </a:rPr>
              <a:t>储存库区内不应堆放易燃物和种植高棵植物，草原和森林地区的储存库周周围宜修筑防火沟渠。</a:t>
            </a:r>
            <a:endParaRPr sz="2000">
              <a:latin typeface="微软雅黑"/>
              <a:cs typeface="微软雅黑"/>
            </a:endParaRPr>
          </a:p>
          <a:p>
            <a:pPr marL="207645" marR="386080" indent="636270">
              <a:lnSpc>
                <a:spcPct val="120000"/>
              </a:lnSpc>
              <a:buSzPct val="95000"/>
              <a:buAutoNum type="arabicPlain" startAt="2"/>
              <a:tabLst>
                <a:tab pos="843915"/>
              </a:tabLst>
            </a:pPr>
            <a:r>
              <a:rPr sz="2000" b="1" spc="-5">
                <a:latin typeface="微软雅黑"/>
                <a:cs typeface="微软雅黑"/>
              </a:rPr>
              <a:t>储存库区可设高位水池，或设消防水池并配备消防水泵，水池储</a:t>
            </a:r>
            <a:r>
              <a:rPr sz="2000" b="1">
                <a:latin typeface="微软雅黑"/>
                <a:cs typeface="微软雅黑"/>
              </a:rPr>
              <a:t>水量不少于</a:t>
            </a:r>
            <a:r>
              <a:rPr sz="2000" b="1" spc="-425">
                <a:latin typeface="微软雅黑"/>
                <a:cs typeface="微软雅黑"/>
              </a:rPr>
              <a:t>15m3</a:t>
            </a:r>
            <a:r>
              <a:rPr sz="2000" b="1" spc="-50">
                <a:latin typeface="微软雅黑"/>
                <a:cs typeface="微软雅黑"/>
              </a:rPr>
              <a:t>。</a:t>
            </a:r>
            <a:endParaRPr sz="2000">
              <a:latin typeface="微软雅黑"/>
              <a:cs typeface="微软雅黑"/>
            </a:endParaRPr>
          </a:p>
          <a:p>
            <a:pPr marL="207645" marR="259715" indent="636270">
              <a:lnSpc>
                <a:spcPct val="120000"/>
              </a:lnSpc>
              <a:buSzPct val="95000"/>
              <a:buAutoNum type="arabicPlain" startAt="2"/>
              <a:tabLst>
                <a:tab pos="843915"/>
              </a:tabLst>
            </a:pPr>
            <a:r>
              <a:rPr sz="2000" b="1">
                <a:latin typeface="微软雅黑"/>
                <a:cs typeface="微软雅黑"/>
              </a:rPr>
              <a:t>储存库区内单个储存库应配备至少两个</a:t>
            </a:r>
            <a:r>
              <a:rPr sz="2000" b="1" spc="-265">
                <a:latin typeface="微软雅黑"/>
                <a:cs typeface="微软雅黑"/>
              </a:rPr>
              <a:t>5kg</a:t>
            </a:r>
            <a:r>
              <a:rPr sz="2000" b="1">
                <a:latin typeface="微软雅黑"/>
                <a:cs typeface="微软雅黑"/>
              </a:rPr>
              <a:t>及以上的磷酸铵盐干粉灭火器</a:t>
            </a:r>
            <a:r>
              <a:rPr sz="2000" b="1" spc="-310">
                <a:latin typeface="微软雅黑"/>
                <a:cs typeface="微软雅黑"/>
              </a:rPr>
              <a:t>（ABC</a:t>
            </a:r>
            <a:r>
              <a:rPr sz="2000" b="1">
                <a:latin typeface="微软雅黑"/>
                <a:cs typeface="微软雅黑"/>
              </a:rPr>
              <a:t>干粉）。</a:t>
            </a:r>
            <a:endParaRPr sz="2000">
              <a:latin typeface="微软雅黑"/>
              <a:cs typeface="微软雅黑"/>
            </a:endParaRPr>
          </a:p>
        </p:txBody>
      </p:sp>
    </p:spTree>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a:t>2</a:t>
            </a:r>
            <a:r>
              <a:rPr spc="-715"/>
              <a:t>、搅民拌用站爆破物品库房</a:t>
            </a:r>
          </a:p>
        </p:txBody>
      </p:sp>
      <p:sp>
        <p:nvSpPr>
          <p:cNvPr id="3" name="object 3"/>
          <p:cNvSpPr txBox="1"/>
          <p:nvPr/>
        </p:nvSpPr>
        <p:spPr>
          <a:xfrm>
            <a:off x="710564" y="842645"/>
            <a:ext cx="838200" cy="513080"/>
          </a:xfrm>
          <a:prstGeom prst="rect">
            <a:avLst/>
          </a:prstGeom>
        </p:spPr>
        <p:txBody>
          <a:bodyPr vert="horz" wrap="square" lIns="0" tIns="12700" rIns="0" bIns="0" rtlCol="0">
            <a:spAutoFit/>
          </a:bodyPr>
          <a:lstStyle/>
          <a:p>
            <a:pPr marL="12700">
              <a:lnSpc>
                <a:spcPct val="100000"/>
              </a:lnSpc>
              <a:spcBef>
                <a:spcPts val="100"/>
              </a:spcBef>
            </a:pPr>
            <a:r>
              <a:rPr sz="3200" b="1" spc="-25">
                <a:latin typeface="Microsoft JhengHei"/>
                <a:cs typeface="Microsoft JhengHei"/>
              </a:rPr>
              <a:t>消防</a:t>
            </a:r>
            <a:endParaRPr sz="3200">
              <a:latin typeface="Microsoft JhengHei"/>
              <a:cs typeface="Microsoft JhengHei"/>
            </a:endParaRPr>
          </a:p>
        </p:txBody>
      </p:sp>
      <p:pic>
        <p:nvPicPr>
          <p:cNvPr id="4" name="object 4"/>
          <p:cNvPicPr/>
          <p:nvPr/>
        </p:nvPicPr>
        <p:blipFill>
          <a:blip r:embed="rId2"/>
          <a:stretch>
            <a:fillRect/>
          </a:stretch>
        </p:blipFill>
        <p:spPr>
          <a:xfrm>
            <a:off x="1435100" y="1384300"/>
            <a:ext cx="2778125" cy="2084388"/>
          </a:xfrm>
          <a:prstGeom prst="rect">
            <a:avLst/>
          </a:prstGeom>
        </p:spPr>
      </p:pic>
      <p:pic>
        <p:nvPicPr>
          <p:cNvPr id="5" name="object 5"/>
          <p:cNvPicPr/>
          <p:nvPr/>
        </p:nvPicPr>
        <p:blipFill>
          <a:blip r:embed="rId3"/>
          <a:stretch>
            <a:fillRect/>
          </a:stretch>
        </p:blipFill>
        <p:spPr>
          <a:xfrm>
            <a:off x="4584700" y="1714500"/>
            <a:ext cx="4400550" cy="3300412"/>
          </a:xfrm>
          <a:prstGeom prst="rect">
            <a:avLst/>
          </a:prstGeom>
        </p:spPr>
      </p:pic>
      <p:pic>
        <p:nvPicPr>
          <p:cNvPr id="6" name="object 6"/>
          <p:cNvPicPr/>
          <p:nvPr/>
        </p:nvPicPr>
        <p:blipFill>
          <a:blip r:embed="rId4"/>
          <a:stretch>
            <a:fillRect/>
          </a:stretch>
        </p:blipFill>
        <p:spPr>
          <a:xfrm>
            <a:off x="1435100" y="3606800"/>
            <a:ext cx="2778125" cy="1865312"/>
          </a:xfrm>
          <a:prstGeom prst="rect">
            <a:avLst/>
          </a:prstGeom>
        </p:spPr>
      </p:pic>
      <p:sp>
        <p:nvSpPr>
          <p:cNvPr id="7" name="object 7"/>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39</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8" name="object 8"/>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Tree>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142875"/>
            <a:ext cx="4581525" cy="500380"/>
          </a:xfrm>
          <a:custGeom>
            <a:rect l="l" t="t" r="r" b="b"/>
            <a:pathLst>
              <a:path w="4581525" h="500380">
                <a:moveTo>
                  <a:pt x="3925898" y="500062"/>
                </a:moveTo>
                <a:lnTo>
                  <a:pt x="0" y="500062"/>
                </a:lnTo>
                <a:lnTo>
                  <a:pt x="0" y="0"/>
                </a:lnTo>
                <a:lnTo>
                  <a:pt x="3925898" y="0"/>
                </a:lnTo>
                <a:lnTo>
                  <a:pt x="4581525" y="250031"/>
                </a:lnTo>
                <a:lnTo>
                  <a:pt x="3925898" y="500062"/>
                </a:lnTo>
                <a:close/>
              </a:path>
            </a:pathLst>
          </a:custGeom>
          <a:solidFill>
            <a:srgbClr val="2391D0"/>
          </a:solidFill>
        </p:spPr>
        <p:txBody>
          <a:bodyPr wrap="square" lIns="0" tIns="0" rIns="0" bIns="0" rtlCol="0"/>
          <a:lstStyle/>
          <a:p/>
        </p:txBody>
      </p:sp>
      <p:sp>
        <p:nvSpPr>
          <p:cNvPr id="3" name="object 3"/>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a:t>2</a:t>
            </a:r>
            <a:r>
              <a:rPr spc="-715"/>
              <a:t>、搅民拌用站爆破物品库房</a:t>
            </a:r>
          </a:p>
        </p:txBody>
      </p:sp>
      <p:sp>
        <p:nvSpPr>
          <p:cNvPr id="4" name="object 4"/>
          <p:cNvSpPr txBox="1"/>
          <p:nvPr/>
        </p:nvSpPr>
        <p:spPr>
          <a:xfrm>
            <a:off x="710564" y="623941"/>
            <a:ext cx="8348980" cy="2270760"/>
          </a:xfrm>
          <a:prstGeom prst="rect">
            <a:avLst/>
          </a:prstGeom>
        </p:spPr>
        <p:txBody>
          <a:bodyPr vert="horz" wrap="square" lIns="0" tIns="231140" rIns="0" bIns="0" rtlCol="0">
            <a:spAutoFit/>
          </a:bodyPr>
          <a:lstStyle/>
          <a:p>
            <a:pPr marL="12700">
              <a:lnSpc>
                <a:spcPct val="100000"/>
              </a:lnSpc>
              <a:spcBef>
                <a:spcPts val="1820"/>
              </a:spcBef>
            </a:pPr>
            <a:r>
              <a:rPr sz="3200" b="1" spc="-25">
                <a:latin typeface="Microsoft JhengHei"/>
                <a:cs typeface="Microsoft JhengHei"/>
              </a:rPr>
              <a:t>电气</a:t>
            </a:r>
            <a:endParaRPr sz="3200">
              <a:latin typeface="Microsoft JhengHei"/>
              <a:cs typeface="Microsoft JhengHei"/>
            </a:endParaRPr>
          </a:p>
          <a:p>
            <a:pPr marL="207645" marR="5080" indent="636270">
              <a:lnSpc>
                <a:spcPct val="120000"/>
              </a:lnSpc>
              <a:spcBef>
                <a:spcPts val="595"/>
              </a:spcBef>
              <a:buSzPct val="95000"/>
              <a:buAutoNum type="arabicPlain"/>
              <a:tabLst>
                <a:tab pos="843915"/>
              </a:tabLst>
            </a:pPr>
            <a:r>
              <a:rPr sz="2000" b="1">
                <a:latin typeface="微软雅黑"/>
                <a:cs typeface="微软雅黑"/>
              </a:rPr>
              <a:t>储存库内的电气照明应符合</a:t>
            </a:r>
            <a:r>
              <a:rPr sz="2000" b="1" spc="-300">
                <a:latin typeface="微软雅黑"/>
                <a:cs typeface="微软雅黑"/>
              </a:rPr>
              <a:t>GB50089</a:t>
            </a:r>
            <a:r>
              <a:rPr sz="2000" b="1" spc="-5">
                <a:latin typeface="微软雅黑"/>
                <a:cs typeface="微软雅黑"/>
              </a:rPr>
              <a:t>的规定；当采用移动式照明时，应使用防爆手电筒或手提式防爆灯，并随身携带。</a:t>
            </a:r>
            <a:endParaRPr sz="2000">
              <a:latin typeface="微软雅黑"/>
              <a:cs typeface="微软雅黑"/>
            </a:endParaRPr>
          </a:p>
          <a:p>
            <a:pPr marL="207645" marR="386080" indent="636270">
              <a:lnSpc>
                <a:spcPct val="120000"/>
              </a:lnSpc>
              <a:buSzPct val="95000"/>
              <a:buAutoNum type="arabicPlain"/>
              <a:tabLst>
                <a:tab pos="843915"/>
              </a:tabLst>
            </a:pPr>
            <a:r>
              <a:rPr sz="2000" b="1" spc="-5">
                <a:latin typeface="微软雅黑"/>
                <a:cs typeface="微软雅黑"/>
              </a:rPr>
              <a:t>禁止电气线路跨越储存库。库房内禁止安装灯具，采用自然采光光或在库房外安设探照灯进行投射照明。</a:t>
            </a:r>
            <a:endParaRPr sz="2000">
              <a:latin typeface="微软雅黑"/>
              <a:cs typeface="微软雅黑"/>
            </a:endParaRPr>
          </a:p>
        </p:txBody>
      </p:sp>
      <p:pic>
        <p:nvPicPr>
          <p:cNvPr id="5" name="object 5"/>
          <p:cNvPicPr/>
          <p:nvPr/>
        </p:nvPicPr>
        <p:blipFill>
          <a:blip r:embed="rId2"/>
          <a:stretch>
            <a:fillRect/>
          </a:stretch>
        </p:blipFill>
        <p:spPr>
          <a:xfrm>
            <a:off x="2743200" y="2946400"/>
            <a:ext cx="3660775" cy="2497138"/>
          </a:xfrm>
          <a:prstGeom prst="rect">
            <a:avLst/>
          </a:prstGeom>
        </p:spPr>
      </p:pic>
      <p:sp>
        <p:nvSpPr>
          <p:cNvPr id="6" name="object 6"/>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40</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7" name="object 7"/>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Tree>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142875"/>
            <a:ext cx="4581525" cy="500380"/>
          </a:xfrm>
          <a:custGeom>
            <a:rect l="l" t="t" r="r" b="b"/>
            <a:pathLst>
              <a:path w="4581525" h="500380">
                <a:moveTo>
                  <a:pt x="3925898" y="500062"/>
                </a:moveTo>
                <a:lnTo>
                  <a:pt x="0" y="500062"/>
                </a:lnTo>
                <a:lnTo>
                  <a:pt x="0" y="0"/>
                </a:lnTo>
                <a:lnTo>
                  <a:pt x="3925898" y="0"/>
                </a:lnTo>
                <a:lnTo>
                  <a:pt x="4581525" y="250031"/>
                </a:lnTo>
                <a:lnTo>
                  <a:pt x="3925898" y="500062"/>
                </a:lnTo>
                <a:close/>
              </a:path>
            </a:pathLst>
          </a:custGeom>
          <a:solidFill>
            <a:srgbClr val="2391D0"/>
          </a:solidFill>
        </p:spPr>
        <p:txBody>
          <a:bodyPr wrap="square" lIns="0" tIns="0" rIns="0" bIns="0" rtlCol="0"/>
          <a:lstStyle/>
          <a:p/>
        </p:txBody>
      </p:sp>
      <p:sp>
        <p:nvSpPr>
          <p:cNvPr id="3" name="object 3"/>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a:t>2</a:t>
            </a:r>
            <a:r>
              <a:rPr spc="-715"/>
              <a:t>、搅民拌用站爆破物品库房</a:t>
            </a:r>
          </a:p>
        </p:txBody>
      </p:sp>
      <p:sp>
        <p:nvSpPr>
          <p:cNvPr id="4" name="object 4"/>
          <p:cNvSpPr txBox="1"/>
          <p:nvPr/>
        </p:nvSpPr>
        <p:spPr>
          <a:xfrm>
            <a:off x="710564" y="623940"/>
            <a:ext cx="7967980" cy="1905000"/>
          </a:xfrm>
          <a:prstGeom prst="rect">
            <a:avLst/>
          </a:prstGeom>
        </p:spPr>
        <p:txBody>
          <a:bodyPr vert="horz" wrap="square" lIns="0" tIns="231140" rIns="0" bIns="0" rtlCol="0">
            <a:spAutoFit/>
          </a:bodyPr>
          <a:lstStyle/>
          <a:p>
            <a:pPr marL="12700">
              <a:lnSpc>
                <a:spcPct val="100000"/>
              </a:lnSpc>
              <a:spcBef>
                <a:spcPts val="1820"/>
              </a:spcBef>
            </a:pPr>
            <a:r>
              <a:rPr sz="3200" b="1" spc="-25">
                <a:latin typeface="Microsoft JhengHei"/>
                <a:cs typeface="Microsoft JhengHei"/>
              </a:rPr>
              <a:t>防雷</a:t>
            </a:r>
            <a:endParaRPr sz="3200">
              <a:latin typeface="Microsoft JhengHei"/>
              <a:cs typeface="Microsoft JhengHei"/>
            </a:endParaRPr>
          </a:p>
          <a:p>
            <a:pPr marL="207645" marR="5080">
              <a:lnSpc>
                <a:spcPct val="120000"/>
              </a:lnSpc>
              <a:spcBef>
                <a:spcPts val="595"/>
              </a:spcBef>
            </a:pPr>
            <a:r>
              <a:rPr sz="2000" b="1">
                <a:latin typeface="微软雅黑"/>
                <a:cs typeface="微软雅黑"/>
              </a:rPr>
              <a:t>地面库的防雷设施应符合</a:t>
            </a:r>
            <a:r>
              <a:rPr sz="2000" b="1" spc="-300">
                <a:latin typeface="微软雅黑"/>
                <a:cs typeface="微软雅黑"/>
              </a:rPr>
              <a:t>GB50057</a:t>
            </a:r>
            <a:r>
              <a:rPr sz="2000" b="1" spc="-5">
                <a:latin typeface="微软雅黑"/>
                <a:cs typeface="微软雅黑"/>
              </a:rPr>
              <a:t>的规定，并按其中第一类防雷建筑物</a:t>
            </a:r>
            <a:r>
              <a:rPr sz="2000" b="1">
                <a:latin typeface="微软雅黑"/>
                <a:cs typeface="微软雅黑"/>
              </a:rPr>
              <a:t>的防雷规定设防；洞库、覆土库按</a:t>
            </a:r>
            <a:r>
              <a:rPr sz="2000" b="1" spc="-300">
                <a:latin typeface="微软雅黑"/>
                <a:cs typeface="微软雅黑"/>
              </a:rPr>
              <a:t>GB50154</a:t>
            </a:r>
            <a:r>
              <a:rPr sz="2000" b="1" spc="-20">
                <a:latin typeface="微软雅黑"/>
                <a:cs typeface="微软雅黑"/>
              </a:rPr>
              <a:t>执行。</a:t>
            </a:r>
            <a:endParaRPr sz="2000">
              <a:latin typeface="微软雅黑"/>
              <a:cs typeface="微软雅黑"/>
            </a:endParaRPr>
          </a:p>
          <a:p>
            <a:pPr marL="207645">
              <a:lnSpc>
                <a:spcPct val="100000"/>
              </a:lnSpc>
              <a:spcBef>
                <a:spcPts val="480"/>
              </a:spcBef>
            </a:pPr>
            <a:r>
              <a:rPr sz="2000" b="1">
                <a:latin typeface="微软雅黑"/>
                <a:cs typeface="微软雅黑"/>
              </a:rPr>
              <a:t>库区必须安装独立避雷针或架空避雷线，其接地电阻不大于</a:t>
            </a:r>
            <a:r>
              <a:rPr sz="2000" b="1" spc="-240">
                <a:latin typeface="微软雅黑"/>
                <a:cs typeface="微软雅黑"/>
              </a:rPr>
              <a:t>10</a:t>
            </a:r>
            <a:r>
              <a:rPr sz="2000" b="1" spc="-25">
                <a:latin typeface="微软雅黑"/>
                <a:cs typeface="微软雅黑"/>
              </a:rPr>
              <a:t>欧姆</a:t>
            </a:r>
            <a:endParaRPr sz="2000">
              <a:latin typeface="微软雅黑"/>
              <a:cs typeface="微软雅黑"/>
            </a:endParaRPr>
          </a:p>
        </p:txBody>
      </p:sp>
      <p:pic>
        <p:nvPicPr>
          <p:cNvPr id="5" name="object 5"/>
          <p:cNvPicPr/>
          <p:nvPr/>
        </p:nvPicPr>
        <p:blipFill>
          <a:blip r:embed="rId2"/>
          <a:stretch>
            <a:fillRect/>
          </a:stretch>
        </p:blipFill>
        <p:spPr>
          <a:xfrm>
            <a:off x="2590800" y="2578100"/>
            <a:ext cx="4111625" cy="2871788"/>
          </a:xfrm>
          <a:prstGeom prst="rect">
            <a:avLst/>
          </a:prstGeom>
        </p:spPr>
      </p:pic>
      <p:sp>
        <p:nvSpPr>
          <p:cNvPr id="6" name="object 6"/>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41</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7" name="object 7"/>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Tree>
  </p:cSld>
  <p:clrMapOvr>
    <a:masterClrMapping/>
  </p:clrMapOvr>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a:t>2</a:t>
            </a:r>
            <a:r>
              <a:rPr spc="-715"/>
              <a:t>、搅民拌用站爆破物品库房</a:t>
            </a:r>
          </a:p>
        </p:txBody>
      </p:sp>
      <p:sp>
        <p:nvSpPr>
          <p:cNvPr id="3" name="object 3"/>
          <p:cNvSpPr txBox="1"/>
          <p:nvPr/>
        </p:nvSpPr>
        <p:spPr>
          <a:xfrm>
            <a:off x="710564" y="842645"/>
            <a:ext cx="838200" cy="513080"/>
          </a:xfrm>
          <a:prstGeom prst="rect">
            <a:avLst/>
          </a:prstGeom>
        </p:spPr>
        <p:txBody>
          <a:bodyPr vert="horz" wrap="square" lIns="0" tIns="12700" rIns="0" bIns="0" rtlCol="0">
            <a:spAutoFit/>
          </a:bodyPr>
          <a:lstStyle/>
          <a:p>
            <a:pPr marL="12700">
              <a:lnSpc>
                <a:spcPct val="100000"/>
              </a:lnSpc>
              <a:spcBef>
                <a:spcPts val="100"/>
              </a:spcBef>
            </a:pPr>
            <a:r>
              <a:rPr sz="3200" b="1" spc="-25">
                <a:latin typeface="Microsoft JhengHei"/>
                <a:cs typeface="Microsoft JhengHei"/>
              </a:rPr>
              <a:t>防雷</a:t>
            </a:r>
            <a:endParaRPr sz="3200">
              <a:latin typeface="Microsoft JhengHei"/>
              <a:cs typeface="Microsoft JhengHei"/>
            </a:endParaRPr>
          </a:p>
        </p:txBody>
      </p:sp>
      <p:grpSp>
        <p:nvGrpSpPr>
          <p:cNvPr id="4" name="object 4"/>
          <p:cNvGrpSpPr/>
          <p:nvPr/>
        </p:nvGrpSpPr>
        <p:grpSpPr>
          <a:xfrm>
            <a:off x="1181100" y="1054100"/>
            <a:ext cx="7683500" cy="4203700"/>
            <a:chOff x="1181100" y="1054100"/>
            <a:chExt cx="7683500" cy="4203700"/>
          </a:xfrm>
        </p:grpSpPr>
        <p:pic>
          <p:nvPicPr>
            <p:cNvPr id="5" name="object 5"/>
            <p:cNvPicPr/>
            <p:nvPr/>
          </p:nvPicPr>
          <p:blipFill>
            <a:blip r:embed="rId2"/>
            <a:stretch>
              <a:fillRect/>
            </a:stretch>
          </p:blipFill>
          <p:spPr>
            <a:xfrm>
              <a:off x="1181100" y="2146300"/>
              <a:ext cx="4149725" cy="3111500"/>
            </a:xfrm>
            <a:prstGeom prst="rect">
              <a:avLst/>
            </a:prstGeom>
          </p:spPr>
        </p:pic>
        <p:pic>
          <p:nvPicPr>
            <p:cNvPr id="6" name="object 6"/>
            <p:cNvPicPr/>
            <p:nvPr/>
          </p:nvPicPr>
          <p:blipFill>
            <a:blip r:embed="rId3"/>
            <a:stretch>
              <a:fillRect/>
            </a:stretch>
          </p:blipFill>
          <p:spPr>
            <a:xfrm>
              <a:off x="4864100" y="1054100"/>
              <a:ext cx="4000500" cy="2998788"/>
            </a:xfrm>
            <a:prstGeom prst="rect">
              <a:avLst/>
            </a:prstGeom>
          </p:spPr>
        </p:pic>
      </p:grpSp>
      <p:sp>
        <p:nvSpPr>
          <p:cNvPr id="7" name="object 7"/>
          <p:cNvSpPr txBox="1">
            <a:spLocks noGrp="1"/>
          </p:cNvSpPr>
          <p:nvPr>
            <p:ph type="sldNum" sz="quarter" idx="7"/>
          </p:nvPr>
        </p:nvSpPr>
        <p:spPr>
          <a:prstGeom prst="rect">
            <a:avLst/>
          </a:prstGeom>
        </p:spPr>
        <p:txBody>
          <a:bodyPr vert="horz" wrap="square" lIns="0" tIns="21590" rIns="0" bIns="0" rtlCol="0">
            <a:spAutoFit/>
          </a:bodyPr>
          <a:lstStyle/>
          <a:p>
            <a:pPr marL="12700">
              <a:lnSpc>
                <a:spcPct val="100000"/>
              </a:lnSpc>
              <a:spcBef>
                <a:spcPts val="170"/>
              </a:spcBef>
              <a:tabLst>
                <a:tab pos="470534"/>
              </a:tabLst>
            </a:pPr>
            <a:r>
              <a:rPr sz="1575" b="0" i="0" spc="-37" baseline="2645">
                <a:solidFill>
                  <a:srgbClr val="000000"/>
                </a:solidFill>
                <a:latin typeface="宋体"/>
                <a:cs typeface="宋体"/>
              </a:rPr>
              <a:t>•</a:t>
            </a:r>
            <a:fld id="{81D60167-4931-47E6-BA6A-407CBD079E47}" type="slidenum">
              <a:rPr sz="1500" b="0" i="0" spc="-37" baseline="2777">
                <a:solidFill>
                  <a:srgbClr val="000000"/>
                </a:solidFill>
                <a:latin typeface="宋体"/>
                <a:cs typeface="宋体"/>
              </a:rPr>
              <a:t>42</a:t>
            </a:fld>
            <a:r>
              <a:rPr sz="1500" b="0" i="0" baseline="2777">
                <a:solidFill>
                  <a:srgbClr val="000000"/>
                </a:solidFill>
                <a:latin typeface="宋体"/>
                <a:cs typeface="宋体"/>
              </a:rPr>
              <a:t>	</a:t>
            </a:r>
            <a:r>
              <a:rPr sz="1050"/>
              <a:t>CHINA </a:t>
            </a:r>
            <a:r>
              <a:rPr sz="1050" spc="-10"/>
              <a:t>RAILWAY</a:t>
            </a:r>
            <a:r>
              <a:rPr sz="1050" spc="5"/>
              <a:t> </a:t>
            </a:r>
            <a:r>
              <a:rPr sz="1050"/>
              <a:t>NO.4</a:t>
            </a:r>
            <a:r>
              <a:rPr sz="1050" spc="5"/>
              <a:t> </a:t>
            </a:r>
            <a:r>
              <a:rPr sz="1050" spc="-25"/>
              <a:t>ENGINEERING</a:t>
            </a:r>
            <a:r>
              <a:rPr sz="1050" spc="5"/>
              <a:t> </a:t>
            </a:r>
            <a:r>
              <a:rPr sz="1050" spc="-25"/>
              <a:t>GROUP</a:t>
            </a:r>
            <a:r>
              <a:rPr sz="1050" spc="5"/>
              <a:t> </a:t>
            </a:r>
            <a:r>
              <a:rPr sz="1050" spc="-20"/>
              <a:t>CO.</a:t>
            </a:r>
            <a:r>
              <a:rPr sz="1050" spc="5"/>
              <a:t> </a:t>
            </a:r>
            <a:r>
              <a:rPr sz="1050" spc="-25"/>
              <a:t>LTD</a:t>
            </a:r>
            <a:endParaRPr sz="1050">
              <a:latin typeface="宋体"/>
              <a:cs typeface="宋体"/>
            </a:endParaRPr>
          </a:p>
        </p:txBody>
      </p:sp>
      <p:sp>
        <p:nvSpPr>
          <p:cNvPr id="8" name="object 8"/>
          <p:cNvSpPr txBox="1">
            <a:spLocks noGrp="1"/>
          </p:cNvSpPr>
          <p:nvPr>
            <p:ph type="dt" sz="half" idx="6"/>
          </p:nvPr>
        </p:nvSpPr>
        <p:spPr>
          <a:prstGeom prst="rect">
            <a:avLst/>
          </a:prstGeom>
        </p:spPr>
        <p:txBody>
          <a:bodyPr vert="horz" wrap="square" lIns="0" tIns="0" rIns="0" bIns="0" rtlCol="0">
            <a:spAutoFit/>
          </a:bodyPr>
          <a:lstStyle/>
          <a:p>
            <a:pPr marL="12700">
              <a:lnSpc>
                <a:spcPts val="1160"/>
              </a:lnSpc>
            </a:pPr>
            <a:r>
              <a:rPr spc="-10"/>
              <a:t>2022/12/29</a:t>
            </a:r>
          </a:p>
        </p:txBody>
      </p:sp>
    </p:spTree>
  </p:cSld>
  <p:clrMapOvr>
    <a:masterClrMapping/>
  </p:clrMapOvr>
  <p:transition/>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4445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https://d.book118.com/735012204142011041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254</Paragraphs>
  <Slides>43</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43</vt:i4>
      </vt:variant>
    </vt:vector>
  </HeadingPairs>
  <TitlesOfParts>
    <vt:vector baseType="lpstr" size="51">
      <vt:lpstr>Arial</vt:lpstr>
      <vt:lpstr>Calibri</vt:lpstr>
      <vt:lpstr>黑体</vt:lpstr>
      <vt:lpstr>微软雅黑</vt:lpstr>
      <vt:lpstr>宋体</vt:lpstr>
      <vt:lpstr>Malgun Gothic</vt:lpstr>
      <vt:lpstr>Microsoft JhengHei</vt:lpstr>
      <vt:lpstr>Office Theme</vt:lpstr>
      <vt:lpstr>爆破作业安全管理教育培训</vt:lpstr>
      <vt:lpstr>PowerPoint Presentation</vt:lpstr>
      <vt:lpstr>PowerPoint Presentation</vt:lpstr>
      <vt:lpstr>PowerPoint Presentation</vt:lpstr>
      <vt:lpstr>1、引言</vt:lpstr>
      <vt:lpstr>1、引言</vt:lpstr>
      <vt:lpstr>PowerPoint Presentation</vt:lpstr>
      <vt:lpstr>1、现场常用民爆物品</vt:lpstr>
      <vt:lpstr>1、现场常用民爆物品</vt:lpstr>
      <vt:lpstr>1、搅现拌场站常用民爆物品</vt:lpstr>
      <vt:lpstr>1、搅现拌场站常用民爆物品</vt:lpstr>
      <vt:lpstr>1、搅现拌场站常用民爆物品</vt:lpstr>
      <vt:lpstr>1、搅现拌场站常用民爆物品</vt:lpstr>
      <vt:lpstr>1、搅现拌场站常用民爆物品</vt:lpstr>
      <vt:lpstr>1、搅现拌场站常用民爆物品</vt:lpstr>
      <vt:lpstr>1、搅现拌场站常用民爆物品</vt:lpstr>
      <vt:lpstr>1、搅现拌场站常用民爆物品</vt:lpstr>
      <vt:lpstr>1、搅现拌场站常用民爆物品</vt:lpstr>
      <vt:lpstr>1、搅现拌场站常用民爆物品</vt:lpstr>
      <vt:lpstr>1、搅现拌场站常用民爆物品</vt:lpstr>
      <vt:lpstr>1、搅现拌场站常用民爆物品</vt:lpstr>
      <vt:lpstr>1、搅现拌场站常用民爆物品</vt:lpstr>
      <vt:lpstr>1、搅现拌场站常用民爆物品</vt:lpstr>
      <vt:lpstr>2、搅民拌用站爆破物品库</vt:lpstr>
      <vt:lpstr>2、搅民拌用站爆破物品库</vt:lpstr>
      <vt:lpstr>2、搅民拌用站爆破物品库</vt:lpstr>
      <vt:lpstr>2、搅民拌用站爆破物品库</vt:lpstr>
      <vt:lpstr>2、搅民拌用站爆破物品库</vt:lpstr>
      <vt:lpstr>2、搅民拌用站爆破物品库房</vt:lpstr>
      <vt:lpstr>2、搅民拌用站爆破物品库房</vt:lpstr>
      <vt:lpstr>2、搅民拌用站爆破物品库房</vt:lpstr>
      <vt:lpstr>2、搅民拌用站爆破物品库房</vt:lpstr>
      <vt:lpstr>2、搅民拌用站爆破物品库房</vt:lpstr>
      <vt:lpstr>2、搅民拌用站爆破物品库房</vt:lpstr>
      <vt:lpstr>2、搅民拌用站爆破物品库房</vt:lpstr>
      <vt:lpstr>2、搅民拌用站爆破物品库房</vt:lpstr>
      <vt:lpstr>2、搅民拌用站爆破物品库房</vt:lpstr>
      <vt:lpstr>2、搅民拌用站爆破物品库房</vt:lpstr>
      <vt:lpstr>2、搅民拌用站爆破物品库房</vt:lpstr>
      <vt:lpstr>2、搅民拌用站爆破物品库房</vt:lpstr>
      <vt:lpstr>2、搅民拌用站爆破物品库房</vt:lpstr>
      <vt:lpstr>2、搅民拌用站爆破物品库房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2024-09-02T02:24:14.201</cp:lastPrinted>
  <dcterms:created xsi:type="dcterms:W3CDTF">2024-09-01T18:24:14Z</dcterms:created>
  <dcterms:modified xsi:type="dcterms:W3CDTF">2024-09-01T18:24:15Z</dcterms:modified>
</cp:coreProperties>
</file>