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0245E1-5A34-4101-B726-744AFB52C0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537F68-E1AA-421D-8536-02B5C19B39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D1D428-698C-469F-A98B-D25DC17A0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2F60C4-A73B-4FB4-BA09-3AEE1EA8CB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1BAB82-0E44-40B5-8074-CAA5BE5FA8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F8D52C-AEDB-4D77-84BE-1DCFEE3F99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3C3805-0AFA-490D-A3B2-E4C02CC716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424BCC-62AC-4895-A1B1-17877121AA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E3D601-D313-4A3B-B6A1-7F8E24CF6F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D7CE0C-3720-4D0B-A086-8B4DDF8D11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4137E0-9648-4005-AB7A-52D587D2E2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13.pn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16.png" /><Relationship Id="rId5" Type="http://schemas.openxmlformats.org/officeDocument/2006/relationships/image" Target="../media/image17.pn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png" /><Relationship Id="rId3" Type="http://schemas.openxmlformats.org/officeDocument/2006/relationships/image" Target="../media/image22.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2003410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物业小区巡查和装修管理培训</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2024-01-28</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物业小区巡查概述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装修管理基础知识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物业小区巡查内容与方法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装修管理实施步骤与技巧</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常见问题分析与解决方案</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物业小区巡查概述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1365" b="21365"/>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确保小区安全与秩序</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通过定期巡查，可以及时发现并解决潜在的安全隐患，如破损的围栏、不稳定的楼梯等，从而确保居民的生活安全。</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维护公共设施与绿化</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巡查可以监督并确保公共设施的正常运行和绿化的良好维护，提升小区整体居住环境。</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促进居民满意度</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通过及时响应居民需求和解决问题，可以增强居民对物业服务的满意度和信任感。</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巡查目的与意义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tretch>
            <a:fillRect/>
          </a:stretch>
        </p:blipFill>
        <p:spPr>
          <a:xfrm>
            <a:off x="1834231" y="2348202"/>
            <a:ext cx="427404" cy="503036"/>
          </a:xfrm>
          <a:prstGeom prst="rect">
            <a:avLst/>
          </a:prstGeom>
        </p:spPr>
      </p:pic>
      <p:sp>
        <p:nvSpPr>
          <p:cNvPr id="5" name="AutoShape 5"/>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4554410" y="2409492"/>
            <a:ext cx="451403" cy="451403"/>
          </a:xfrm>
          <a:prstGeom prst="rect">
            <a:avLst/>
          </a:prstGeom>
        </p:spPr>
      </p:pic>
      <p:sp>
        <p:nvSpPr>
          <p:cNvPr id="8" name="AutoShape 8"/>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4"/>
          <a:stretch>
            <a:fillRect/>
          </a:stretch>
        </p:blipFill>
        <p:spPr>
          <a:xfrm>
            <a:off x="7263307" y="2346672"/>
            <a:ext cx="498064" cy="506191"/>
          </a:xfrm>
          <a:prstGeom prst="rect">
            <a:avLst/>
          </a:prstGeom>
        </p:spPr>
      </p:pic>
      <p:sp>
        <p:nvSpPr>
          <p:cNvPr id="11" name="AutoShape 11"/>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5"/>
          <a:stretch>
            <a:fillRect/>
          </a:stretch>
        </p:blipFill>
        <p:spPr>
          <a:xfrm>
            <a:off x="10010068" y="2412169"/>
            <a:ext cx="468901" cy="375102"/>
          </a:xfrm>
          <a:prstGeom prst="rect">
            <a:avLst/>
          </a:prstGeom>
        </p:spPr>
      </p:pic>
      <p:sp>
        <p:nvSpPr>
          <p:cNvPr id="14" name="AutoShape 14"/>
          <p:cNvSpPr/>
          <p:nvPr/>
        </p:nvSpPr>
        <p:spPr>
          <a:xfrm>
            <a:off x="92470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公共区域</a:t>
            </a:r>
            <a:endParaRPr lang="en-US" sz="1100"/>
          </a:p>
        </p:txBody>
      </p:sp>
      <p:sp>
        <p:nvSpPr>
          <p:cNvPr id="15" name="AutoShape 15"/>
          <p:cNvSpPr/>
          <p:nvPr/>
        </p:nvSpPr>
        <p:spPr>
          <a:xfrm>
            <a:off x="1030805"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包括楼道、电梯、大堂、公共卫生间等，确保这些区域的清洁、安全及设施完好。</a:t>
            </a:r>
            <a:endParaRPr lang="en-US" sz="1100"/>
          </a:p>
        </p:txBody>
      </p:sp>
      <p:sp>
        <p:nvSpPr>
          <p:cNvPr id="16" name="AutoShape 16"/>
          <p:cNvSpPr/>
          <p:nvPr/>
        </p:nvSpPr>
        <p:spPr>
          <a:xfrm>
            <a:off x="3705053"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绿化与景观</a:t>
            </a:r>
            <a:endParaRPr lang="en-US" sz="1100"/>
          </a:p>
        </p:txBody>
      </p:sp>
      <p:sp>
        <p:nvSpPr>
          <p:cNvPr id="17" name="AutoShape 17"/>
          <p:cNvSpPr/>
          <p:nvPr/>
        </p:nvSpPr>
        <p:spPr>
          <a:xfrm>
            <a:off x="3811153"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检查小区内的绿地、花坛、树木等，确保其得到妥善的养护和管理。</a:t>
            </a:r>
            <a:endParaRPr lang="en-US" sz="1100"/>
          </a:p>
        </p:txBody>
      </p:sp>
      <p:sp>
        <p:nvSpPr>
          <p:cNvPr id="18" name="AutoShape 18"/>
          <p:cNvSpPr/>
          <p:nvPr/>
        </p:nvSpPr>
        <p:spPr>
          <a:xfrm>
            <a:off x="639497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公共设施</a:t>
            </a:r>
            <a:endParaRPr lang="en-US" sz="1100"/>
          </a:p>
        </p:txBody>
      </p:sp>
      <p:sp>
        <p:nvSpPr>
          <p:cNvPr id="19" name="AutoShape 19"/>
          <p:cNvSpPr/>
          <p:nvPr/>
        </p:nvSpPr>
        <p:spPr>
          <a:xfrm>
            <a:off x="6501074"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如儿童游乐设施、健身器材、停车位等，需要定期检查其使用状况和安全性。</a:t>
            </a:r>
            <a:endParaRPr lang="en-US" sz="1100"/>
          </a:p>
        </p:txBody>
      </p:sp>
      <p:sp>
        <p:nvSpPr>
          <p:cNvPr id="20" name="AutoShape 20"/>
          <p:cNvSpPr/>
          <p:nvPr/>
        </p:nvSpPr>
        <p:spPr>
          <a:xfrm>
            <a:off x="9157221" y="3291405"/>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安全设施</a:t>
            </a:r>
            <a:endParaRPr lang="en-US" sz="1100"/>
          </a:p>
        </p:txBody>
      </p:sp>
      <p:sp>
        <p:nvSpPr>
          <p:cNvPr id="21" name="AutoShape 21"/>
          <p:cNvSpPr/>
          <p:nvPr/>
        </p:nvSpPr>
        <p:spPr>
          <a:xfrm>
            <a:off x="9263320" y="3676867"/>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包括消防设备、监控摄像头、门禁系统等，确保其正常运行，以应对紧急情况。</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巡查范围及对象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229505"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日常巡查</a:t>
            </a:r>
            <a:endParaRPr lang="en-US" sz="1100"/>
          </a:p>
        </p:txBody>
      </p:sp>
      <p:sp>
        <p:nvSpPr>
          <p:cNvPr id="11" name="AutoShape 11"/>
          <p:cNvSpPr/>
          <p:nvPr/>
        </p:nvSpPr>
        <p:spPr>
          <a:xfrm>
            <a:off x="133465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对重点区域和关键设施进行每日巡查，以及时发现问题并快速处理。</a:t>
            </a:r>
            <a:endParaRPr lang="en-US" sz="1100"/>
          </a:p>
        </p:txBody>
      </p:sp>
      <p:pic>
        <p:nvPicPr>
          <p:cNvPr id="12" name="Picture 12"/>
          <p:cNvPicPr>
            <a:picLocks noChangeAspect="1"/>
          </p:cNvPicPr>
          <p:nvPr/>
        </p:nvPicPr>
        <p:blipFill>
          <a:blip r:embed="rId2"/>
          <a:stretch>
            <a:fillRect/>
          </a:stretch>
        </p:blipFill>
        <p:spPr>
          <a:xfrm>
            <a:off x="2097609" y="2090166"/>
            <a:ext cx="454080" cy="511393"/>
          </a:xfrm>
          <a:prstGeom prst="rect">
            <a:avLst/>
          </a:prstGeom>
        </p:spPr>
      </p:pic>
      <p:pic>
        <p:nvPicPr>
          <p:cNvPr id="13" name="Picture 13"/>
          <p:cNvPicPr>
            <a:picLocks noChangeAspect="1"/>
          </p:cNvPicPr>
          <p:nvPr/>
        </p:nvPicPr>
        <p:blipFill>
          <a:blip r:embed="rId3"/>
          <a:stretch>
            <a:fillRect/>
          </a:stretch>
        </p:blipFill>
        <p:spPr>
          <a:xfrm>
            <a:off x="4542449" y="2130947"/>
            <a:ext cx="631897" cy="492528"/>
          </a:xfrm>
          <a:prstGeom prst="rect">
            <a:avLst/>
          </a:prstGeom>
        </p:spPr>
      </p:pic>
      <p:pic>
        <p:nvPicPr>
          <p:cNvPr id="14" name="Picture 14"/>
          <p:cNvPicPr>
            <a:picLocks noChangeAspect="1"/>
          </p:cNvPicPr>
          <p:nvPr/>
        </p:nvPicPr>
        <p:blipFill>
          <a:blip r:embed="rId4"/>
          <a:stretch>
            <a:fillRect/>
          </a:stretch>
        </p:blipFill>
        <p:spPr>
          <a:xfrm>
            <a:off x="7122968" y="2113811"/>
            <a:ext cx="468345" cy="464103"/>
          </a:xfrm>
          <a:prstGeom prst="rect">
            <a:avLst/>
          </a:prstGeom>
        </p:spPr>
      </p:pic>
      <p:pic>
        <p:nvPicPr>
          <p:cNvPr id="15" name="Picture 15"/>
          <p:cNvPicPr>
            <a:picLocks noChangeAspect="1"/>
          </p:cNvPicPr>
          <p:nvPr/>
        </p:nvPicPr>
        <p:blipFill>
          <a:blip r:embed="rId5"/>
          <a:stretch>
            <a:fillRect/>
          </a:stretch>
        </p:blipFill>
        <p:spPr>
          <a:xfrm>
            <a:off x="9587742" y="2159730"/>
            <a:ext cx="571411" cy="445417"/>
          </a:xfrm>
          <a:prstGeom prst="rect">
            <a:avLst/>
          </a:prstGeom>
        </p:spPr>
      </p:pic>
      <p:sp>
        <p:nvSpPr>
          <p:cNvPr id="16" name="AutoShape 16"/>
          <p:cNvSpPr/>
          <p:nvPr/>
        </p:nvSpPr>
        <p:spPr>
          <a:xfrm>
            <a:off x="3743676"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定期巡查</a:t>
            </a:r>
            <a:endParaRPr lang="en-US" sz="1100"/>
          </a:p>
        </p:txBody>
      </p:sp>
      <p:sp>
        <p:nvSpPr>
          <p:cNvPr id="17" name="AutoShape 17"/>
          <p:cNvSpPr/>
          <p:nvPr/>
        </p:nvSpPr>
        <p:spPr>
          <a:xfrm>
            <a:off x="384882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按照每周或每月的周期，对小区进行全面、系统的检查，确保各项工作得到落实。</a:t>
            </a:r>
            <a:endParaRPr lang="en-US" sz="1100"/>
          </a:p>
        </p:txBody>
      </p:sp>
      <p:sp>
        <p:nvSpPr>
          <p:cNvPr id="18" name="AutoShape 18"/>
          <p:cNvSpPr/>
          <p:nvPr/>
        </p:nvSpPr>
        <p:spPr>
          <a:xfrm>
            <a:off x="6259860"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季节性巡查</a:t>
            </a:r>
            <a:endParaRPr lang="en-US" sz="1100"/>
          </a:p>
        </p:txBody>
      </p:sp>
      <p:sp>
        <p:nvSpPr>
          <p:cNvPr id="19" name="AutoShape 19"/>
          <p:cNvSpPr/>
          <p:nvPr/>
        </p:nvSpPr>
        <p:spPr>
          <a:xfrm>
            <a:off x="6365014"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根据季节变化，如雨季、风季等，增加对某些设施和区域的巡查频率，以预防季节性问题的发生。</a:t>
            </a:r>
            <a:endParaRPr lang="en-US" sz="1100"/>
          </a:p>
        </p:txBody>
      </p:sp>
      <p:sp>
        <p:nvSpPr>
          <p:cNvPr id="20" name="AutoShape 20"/>
          <p:cNvSpPr/>
          <p:nvPr/>
        </p:nvSpPr>
        <p:spPr>
          <a:xfrm>
            <a:off x="8776167"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专项巡查</a:t>
            </a:r>
            <a:endParaRPr lang="en-US" sz="1100"/>
          </a:p>
        </p:txBody>
      </p:sp>
      <p:sp>
        <p:nvSpPr>
          <p:cNvPr id="21" name="AutoShape 21"/>
          <p:cNvSpPr/>
          <p:nvPr/>
        </p:nvSpPr>
        <p:spPr>
          <a:xfrm>
            <a:off x="8881321"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在接到居民投诉或发现特定问题时，进行针对性的专项巡查，以解决问题并改进管理。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巡查频率与周期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装修管理基础知识</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业主提交装修申请</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业主需向物业管理处提交书面装修申请，明确装修范围、时间、施工单位等相关信息。</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审核装修方案</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物业管理处应对业主提交的装修方案进行审核，包括施工图纸、材料清单、施工计划等，确保装修方案符合相关规定和标准。</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签订装修协议</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审核通过后，业主需与物业管理处签订装修协议，明确双方的权利和义务，如施工时间、噪音控制、垃圾清运等。</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办理相关手续</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业主需按照协议要求，办理相关手续，如交纳装修保证金、办理施工人员出入证等。</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装修申请与审批流程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150029" y="159340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施工现场监管</a:t>
            </a:r>
            <a:endParaRPr lang="en-US" sz="1100"/>
          </a:p>
        </p:txBody>
      </p:sp>
      <p:sp>
        <p:nvSpPr>
          <p:cNvPr id="3" name="AutoShape 3"/>
          <p:cNvSpPr/>
          <p:nvPr/>
        </p:nvSpPr>
        <p:spPr>
          <a:xfrm>
            <a:off x="1150029" y="1918792"/>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物业管理处应对施工现场进行定期巡查，确保施工符合装修方案和相关规定，及时发现并纠正违规行为。</a:t>
            </a:r>
            <a:endParaRPr lang="en-US" sz="1100"/>
          </a:p>
        </p:txBody>
      </p:sp>
      <p:sp>
        <p:nvSpPr>
          <p:cNvPr id="4" name="AutoShape 4"/>
          <p:cNvSpPr/>
          <p:nvPr/>
        </p:nvSpPr>
        <p:spPr>
          <a:xfrm>
            <a:off x="7793308" y="159340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施工人员管理</a:t>
            </a:r>
            <a:endParaRPr lang="en-US" sz="1100"/>
          </a:p>
        </p:txBody>
      </p:sp>
      <p:sp>
        <p:nvSpPr>
          <p:cNvPr id="5" name="AutoShape 5"/>
          <p:cNvSpPr/>
          <p:nvPr/>
        </p:nvSpPr>
        <p:spPr>
          <a:xfrm>
            <a:off x="7793308" y="1918792"/>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施工人员需遵守物业管理处的相关规定，如佩戴出入证、不随意进出非施工区域等。</a:t>
            </a:r>
            <a:endParaRPr lang="en-US" sz="1100"/>
          </a:p>
        </p:txBody>
      </p:sp>
      <p:sp>
        <p:nvSpPr>
          <p:cNvPr id="6" name="AutoShape 6"/>
          <p:cNvSpPr/>
          <p:nvPr/>
        </p:nvSpPr>
        <p:spPr>
          <a:xfrm>
            <a:off x="1150029" y="379014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装修材料管理</a:t>
            </a:r>
            <a:endParaRPr lang="en-US" sz="1100"/>
          </a:p>
        </p:txBody>
      </p:sp>
      <p:sp>
        <p:nvSpPr>
          <p:cNvPr id="7" name="AutoShape 7"/>
          <p:cNvSpPr/>
          <p:nvPr/>
        </p:nvSpPr>
        <p:spPr>
          <a:xfrm>
            <a:off x="1150029" y="4115534"/>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业主需按照装修方案选购合格的装修材料，并确保材料符合国家相关环保和安全标准。</a:t>
            </a:r>
            <a:endParaRPr lang="en-US" sz="1100"/>
          </a:p>
        </p:txBody>
      </p:sp>
      <p:sp>
        <p:nvSpPr>
          <p:cNvPr id="8" name="AutoShape 8"/>
          <p:cNvSpPr/>
          <p:nvPr/>
        </p:nvSpPr>
        <p:spPr>
          <a:xfrm>
            <a:off x="7793308" y="3790147"/>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噪音和垃圾管理</a:t>
            </a:r>
            <a:endParaRPr lang="en-US" sz="1100"/>
          </a:p>
        </p:txBody>
      </p:sp>
      <p:sp>
        <p:nvSpPr>
          <p:cNvPr id="9" name="AutoShape 9"/>
          <p:cNvSpPr/>
          <p:nvPr/>
        </p:nvSpPr>
        <p:spPr>
          <a:xfrm>
            <a:off x="7793308" y="4115534"/>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业主和施工单位需遵守物业管理处的噪音和垃圾管理规定，如控制施工噪音、及时清运装修垃圾等。</a:t>
            </a:r>
            <a:endParaRPr lang="en-US" sz="1100"/>
          </a:p>
        </p:txBody>
      </p:sp>
      <p:sp>
        <p:nvSpPr>
          <p:cNvPr id="10" name="Freeform 10"/>
          <p:cNvSpPr/>
          <p:nvPr/>
        </p:nvSpPr>
        <p:spPr>
          <a:xfrm>
            <a:off x="4898003" y="3416893"/>
            <a:ext cx="1166724" cy="1297311"/>
          </a:xfrm>
          <a:custGeom>
            <a:rect l="l" t="t" r="r" b="b"/>
            <a:pathLst>
              <a:path w="1521" h="1691">
                <a:moveTo>
                  <a:pt x="1521" y="934"/>
                </a:moveTo>
                <a:cubicBezTo>
                  <a:pt x="1419" y="934"/>
                  <a:pt x="1320" y="912"/>
                  <a:pt x="1226" y="873"/>
                </a:cubicBezTo>
                <a:cubicBezTo>
                  <a:pt x="1135" y="836"/>
                  <a:pt x="1054" y="781"/>
                  <a:pt x="983" y="712"/>
                </a:cubicBezTo>
                <a:cubicBezTo>
                  <a:pt x="915" y="641"/>
                  <a:pt x="859" y="561"/>
                  <a:pt x="820" y="470"/>
                </a:cubicBezTo>
                <a:cubicBezTo>
                  <a:pt x="781" y="376"/>
                  <a:pt x="761" y="276"/>
                  <a:pt x="761" y="174"/>
                </a:cubicBezTo>
                <a:cubicBezTo>
                  <a:pt x="554" y="174"/>
                  <a:pt x="403" y="174"/>
                  <a:pt x="294" y="174"/>
                </a:cubicBezTo>
                <a:cubicBezTo>
                  <a:pt x="193" y="0"/>
                  <a:pt x="193" y="0"/>
                  <a:pt x="193" y="0"/>
                </a:cubicBezTo>
                <a:cubicBezTo>
                  <a:pt x="93" y="174"/>
                  <a:pt x="93" y="174"/>
                  <a:pt x="93" y="174"/>
                </a:cubicBezTo>
                <a:cubicBezTo>
                  <a:pt x="0" y="174"/>
                  <a:pt x="0" y="174"/>
                  <a:pt x="0" y="174"/>
                </a:cubicBezTo>
                <a:cubicBezTo>
                  <a:pt x="0" y="1011"/>
                  <a:pt x="682" y="1692"/>
                  <a:pt x="1521" y="1692"/>
                </a:cubicBezTo>
                <a:cubicBezTo>
                  <a:pt x="1521" y="1661"/>
                  <a:pt x="1521" y="1631"/>
                  <a:pt x="1521" y="1602"/>
                </a:cubicBezTo>
                <a:cubicBezTo>
                  <a:pt x="1350" y="1503"/>
                  <a:pt x="1350" y="1503"/>
                  <a:pt x="1350" y="1503"/>
                </a:cubicBezTo>
                <a:cubicBezTo>
                  <a:pt x="1521" y="1404"/>
                  <a:pt x="1521" y="1404"/>
                  <a:pt x="1521" y="1404"/>
                </a:cubicBezTo>
                <a:cubicBezTo>
                  <a:pt x="1521" y="934"/>
                  <a:pt x="1521" y="934"/>
                  <a:pt x="1521" y="93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22179" y="3554921"/>
            <a:ext cx="1299452" cy="1164582"/>
          </a:xfrm>
          <a:custGeom>
            <a:rect l="l" t="t" r="r" b="b"/>
            <a:pathLst>
              <a:path w="1695" h="1518">
                <a:moveTo>
                  <a:pt x="1602" y="0"/>
                </a:moveTo>
                <a:cubicBezTo>
                  <a:pt x="1502" y="171"/>
                  <a:pt x="1502" y="171"/>
                  <a:pt x="1502" y="171"/>
                </a:cubicBezTo>
                <a:cubicBezTo>
                  <a:pt x="1402" y="0"/>
                  <a:pt x="1402" y="0"/>
                  <a:pt x="1402" y="0"/>
                </a:cubicBezTo>
                <a:cubicBezTo>
                  <a:pt x="934" y="0"/>
                  <a:pt x="934" y="0"/>
                  <a:pt x="934" y="0"/>
                </a:cubicBezTo>
                <a:cubicBezTo>
                  <a:pt x="934" y="102"/>
                  <a:pt x="915" y="202"/>
                  <a:pt x="875" y="296"/>
                </a:cubicBezTo>
                <a:cubicBezTo>
                  <a:pt x="836" y="387"/>
                  <a:pt x="781" y="467"/>
                  <a:pt x="712" y="538"/>
                </a:cubicBezTo>
                <a:cubicBezTo>
                  <a:pt x="643" y="607"/>
                  <a:pt x="560" y="662"/>
                  <a:pt x="469" y="699"/>
                </a:cubicBezTo>
                <a:cubicBezTo>
                  <a:pt x="377" y="738"/>
                  <a:pt x="276" y="760"/>
                  <a:pt x="174" y="760"/>
                </a:cubicBezTo>
                <a:cubicBezTo>
                  <a:pt x="174" y="968"/>
                  <a:pt x="174" y="1119"/>
                  <a:pt x="174" y="1228"/>
                </a:cubicBezTo>
                <a:cubicBezTo>
                  <a:pt x="0" y="1329"/>
                  <a:pt x="0" y="1329"/>
                  <a:pt x="0" y="1329"/>
                </a:cubicBezTo>
                <a:cubicBezTo>
                  <a:pt x="174" y="1430"/>
                  <a:pt x="174" y="1430"/>
                  <a:pt x="174" y="1430"/>
                </a:cubicBezTo>
                <a:cubicBezTo>
                  <a:pt x="174" y="1518"/>
                  <a:pt x="174" y="1518"/>
                  <a:pt x="174" y="1518"/>
                </a:cubicBezTo>
                <a:cubicBezTo>
                  <a:pt x="1013" y="1518"/>
                  <a:pt x="1695" y="837"/>
                  <a:pt x="1695" y="0"/>
                </a:cubicBezTo>
                <a:cubicBezTo>
                  <a:pt x="1662" y="0"/>
                  <a:pt x="1631" y="0"/>
                  <a:pt x="1602"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03303" y="2297341"/>
            <a:ext cx="1299452" cy="1164582"/>
          </a:xfrm>
          <a:custGeom>
            <a:rect l="l" t="t" r="r" b="b"/>
            <a:pathLst>
              <a:path w="1695" h="1519">
                <a:moveTo>
                  <a:pt x="1695" y="188"/>
                </a:moveTo>
                <a:cubicBezTo>
                  <a:pt x="1521" y="87"/>
                  <a:pt x="1521" y="87"/>
                  <a:pt x="1521" y="87"/>
                </a:cubicBezTo>
                <a:cubicBezTo>
                  <a:pt x="1521" y="0"/>
                  <a:pt x="1521" y="0"/>
                  <a:pt x="1521" y="0"/>
                </a:cubicBezTo>
                <a:cubicBezTo>
                  <a:pt x="682" y="0"/>
                  <a:pt x="0" y="681"/>
                  <a:pt x="0" y="1519"/>
                </a:cubicBezTo>
                <a:cubicBezTo>
                  <a:pt x="33" y="1519"/>
                  <a:pt x="63" y="1519"/>
                  <a:pt x="93" y="1519"/>
                </a:cubicBezTo>
                <a:cubicBezTo>
                  <a:pt x="193" y="1345"/>
                  <a:pt x="193" y="1345"/>
                  <a:pt x="193" y="1345"/>
                </a:cubicBezTo>
                <a:cubicBezTo>
                  <a:pt x="294" y="1519"/>
                  <a:pt x="294" y="1519"/>
                  <a:pt x="294" y="1519"/>
                </a:cubicBezTo>
                <a:cubicBezTo>
                  <a:pt x="761" y="1519"/>
                  <a:pt x="761" y="1519"/>
                  <a:pt x="761" y="1519"/>
                </a:cubicBezTo>
                <a:cubicBezTo>
                  <a:pt x="761" y="1416"/>
                  <a:pt x="781" y="1316"/>
                  <a:pt x="820" y="1224"/>
                </a:cubicBezTo>
                <a:cubicBezTo>
                  <a:pt x="859" y="1133"/>
                  <a:pt x="915" y="1051"/>
                  <a:pt x="983" y="982"/>
                </a:cubicBezTo>
                <a:cubicBezTo>
                  <a:pt x="1054" y="911"/>
                  <a:pt x="1135" y="856"/>
                  <a:pt x="1226" y="819"/>
                </a:cubicBezTo>
                <a:cubicBezTo>
                  <a:pt x="1320" y="779"/>
                  <a:pt x="1419" y="760"/>
                  <a:pt x="1521" y="760"/>
                </a:cubicBezTo>
                <a:cubicBezTo>
                  <a:pt x="1521" y="551"/>
                  <a:pt x="1521" y="399"/>
                  <a:pt x="1521" y="290"/>
                </a:cubicBezTo>
                <a:lnTo>
                  <a:pt x="1695" y="1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60206" y="2302641"/>
            <a:ext cx="1166724" cy="1297311"/>
          </a:xfrm>
          <a:custGeom>
            <a:rect l="l" t="t" r="r" b="b"/>
            <a:pathLst>
              <a:path w="1521" h="1690">
                <a:moveTo>
                  <a:pt x="1428" y="1519"/>
                </a:moveTo>
                <a:cubicBezTo>
                  <a:pt x="1521" y="1519"/>
                  <a:pt x="1521" y="1519"/>
                  <a:pt x="1521" y="1519"/>
                </a:cubicBezTo>
                <a:cubicBezTo>
                  <a:pt x="1521" y="681"/>
                  <a:pt x="839" y="0"/>
                  <a:pt x="0" y="0"/>
                </a:cubicBezTo>
                <a:cubicBezTo>
                  <a:pt x="0" y="31"/>
                  <a:pt x="0" y="60"/>
                  <a:pt x="0" y="88"/>
                </a:cubicBezTo>
                <a:cubicBezTo>
                  <a:pt x="171" y="188"/>
                  <a:pt x="171" y="188"/>
                  <a:pt x="171" y="188"/>
                </a:cubicBezTo>
                <a:cubicBezTo>
                  <a:pt x="0" y="288"/>
                  <a:pt x="0" y="288"/>
                  <a:pt x="0" y="288"/>
                </a:cubicBezTo>
                <a:cubicBezTo>
                  <a:pt x="0" y="760"/>
                  <a:pt x="0" y="760"/>
                  <a:pt x="0" y="760"/>
                </a:cubicBezTo>
                <a:cubicBezTo>
                  <a:pt x="102" y="760"/>
                  <a:pt x="203" y="779"/>
                  <a:pt x="295" y="819"/>
                </a:cubicBezTo>
                <a:cubicBezTo>
                  <a:pt x="386" y="856"/>
                  <a:pt x="469" y="911"/>
                  <a:pt x="538" y="982"/>
                </a:cubicBezTo>
                <a:cubicBezTo>
                  <a:pt x="607" y="1051"/>
                  <a:pt x="662" y="1133"/>
                  <a:pt x="701" y="1224"/>
                </a:cubicBezTo>
                <a:cubicBezTo>
                  <a:pt x="741" y="1316"/>
                  <a:pt x="760" y="1416"/>
                  <a:pt x="760" y="1519"/>
                </a:cubicBezTo>
                <a:cubicBezTo>
                  <a:pt x="968" y="1519"/>
                  <a:pt x="1118" y="1519"/>
                  <a:pt x="1228" y="1519"/>
                </a:cubicBezTo>
                <a:cubicBezTo>
                  <a:pt x="1328" y="1690"/>
                  <a:pt x="1328" y="1690"/>
                  <a:pt x="1328" y="1690"/>
                </a:cubicBezTo>
                <a:lnTo>
                  <a:pt x="1428" y="1519"/>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4" name="Picture 14"/>
          <p:cNvPicPr>
            <a:picLocks noChangeAspect="1"/>
          </p:cNvPicPr>
          <p:nvPr/>
        </p:nvPicPr>
        <p:blipFill>
          <a:blip r:embed="rId2"/>
          <a:stretch>
            <a:fillRect/>
          </a:stretch>
        </p:blipFill>
        <p:spPr>
          <a:xfrm>
            <a:off x="5259849" y="2677031"/>
            <a:ext cx="345497" cy="338535"/>
          </a:xfrm>
          <a:prstGeom prst="rect">
            <a:avLst/>
          </a:prstGeom>
        </p:spPr>
      </p:pic>
      <p:pic>
        <p:nvPicPr>
          <p:cNvPr id="15" name="Picture 15"/>
          <p:cNvPicPr>
            <a:picLocks noChangeAspect="1"/>
          </p:cNvPicPr>
          <p:nvPr/>
        </p:nvPicPr>
        <p:blipFill>
          <a:blip r:embed="rId3"/>
          <a:stretch>
            <a:fillRect/>
          </a:stretch>
        </p:blipFill>
        <p:spPr>
          <a:xfrm>
            <a:off x="6647521" y="2713607"/>
            <a:ext cx="321283" cy="314810"/>
          </a:xfrm>
          <a:prstGeom prst="rect">
            <a:avLst/>
          </a:prstGeom>
        </p:spPr>
      </p:pic>
      <p:pic>
        <p:nvPicPr>
          <p:cNvPr id="16" name="Picture 16"/>
          <p:cNvPicPr>
            <a:picLocks noChangeAspect="1"/>
          </p:cNvPicPr>
          <p:nvPr/>
        </p:nvPicPr>
        <p:blipFill>
          <a:blip r:embed="rId4"/>
          <a:stretch>
            <a:fillRect/>
          </a:stretch>
        </p:blipFill>
        <p:spPr>
          <a:xfrm>
            <a:off x="5263001" y="3983451"/>
            <a:ext cx="353163" cy="346047"/>
          </a:xfrm>
          <a:prstGeom prst="rect">
            <a:avLst/>
          </a:prstGeom>
        </p:spPr>
      </p:pic>
      <p:pic>
        <p:nvPicPr>
          <p:cNvPr id="17" name="Picture 17"/>
          <p:cNvPicPr>
            <a:picLocks noChangeAspect="1"/>
          </p:cNvPicPr>
          <p:nvPr/>
        </p:nvPicPr>
        <p:blipFill>
          <a:blip r:embed="rId5"/>
          <a:stretch>
            <a:fillRect/>
          </a:stretch>
        </p:blipFill>
        <p:spPr>
          <a:xfrm>
            <a:off x="6608769" y="3983451"/>
            <a:ext cx="353163" cy="346047"/>
          </a:xfrm>
          <a:prstGeom prst="rect">
            <a:avLst/>
          </a:prstGeom>
        </p:spPr>
      </p:pic>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装修监管要求及标准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80" r="138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对于轻微违规行为，物业管理处可给予口头警告，要求业主或施工单位立即整改。</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口头警告</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对于较严重的违规行为，物业管理处应发出书面整改通知，明确整改要求和时限。</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书面整改通知</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对于严重违规行为或拒不整改的情况，物业管理处有权要求施工单位停工整改，直至符合要求为止。</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停工整改</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对于严重违规或造成损失的情况，物业管理处可按照装修协议约定扣除业主的装修保证金作为违约金或赔偿金。</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扣除装修保证金</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装修违规处理措施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物业小区巡查内容与方法</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17848" b="17848"/>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巡查公共区域的清洁、照明、通风情况，确保环境舒适、明亮。</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检查公共区域的消防设施、安全出口等，确保其完好有效，符合安全规范。</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留意公共区域是否有异常声响、异味等，及时排查并处理潜在问题。</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公共区域巡查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定期检查房屋结构，包括墙体、楼板、梁柱等，确保其无裂缝、无变形。</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留意房屋是否存在倾斜、沉降等现象，及时评估并采取措施进行加固。</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检查房屋外墙、屋顶等部位的防水、保温层是否完好，避免渗漏、保温效果不佳等问题。</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房屋结构安全巡查</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定期检查设备设施的维护保养记录，确保其按时进行保养、维修。</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留意设备设施是否存在安全隐患，如电线裸露、设备老化等，及时进行处理。</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25" r="952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巡查电梯、水泵、配电房等设备设施的运行情况，确保其正常运转，无异常声响。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设备设施运行状况巡查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https://d.book118.com/735200341003011114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2024-09-20T22:57:28.313</cp:lastPrinted>
  <dcterms:created xsi:type="dcterms:W3CDTF">2024-09-20T14:57:28Z</dcterms:created>
  <dcterms:modified xsi:type="dcterms:W3CDTF">2024-09-20T14:57:30Z</dcterms:modified>
</cp:coreProperties>
</file>