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72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15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AF6C0-E80C-45A3-A957-99CDA3CDA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CEE4A7-BB05-4040-80B0-20DE5ABA9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D14D4F-C854-4377-AAA2-6A9AAFA02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08F3BC-AFEA-435C-A173-5D5256F2B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54105B-F44E-43D0-851F-E0D5F1878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92560D-A8AF-4FFB-8E0C-CBE43A29C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174867-8B90-45E5-83FF-6655C2B27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0F192-3FDC-4D2F-B3D4-3AB8E8359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FD592-875C-47FB-97F6-05889A0FA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24906-151E-457A-B14F-3E6905322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AE951-D850-4ECD-8E67-8780B9AA4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0715" r:id="rId2"/>
    <p:sldLayoutId id="2147500716" r:id="rId3"/>
    <p:sldLayoutId id="2147500717" r:id="rId4"/>
    <p:sldLayoutId id="2147500718" r:id="rId5"/>
    <p:sldLayoutId id="2147500719" r:id="rId6"/>
    <p:sldLayoutId id="2147500720" r:id="rId7"/>
    <p:sldLayoutId id="2147500721" r:id="rId8"/>
    <p:sldLayoutId id="2147500722" r:id="rId9"/>
    <p:sldLayoutId id="2147500723" r:id="rId10"/>
    <p:sldLayoutId id="214750072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18" Type="http://schemas.openxmlformats.org/officeDocument/2006/relationships/tags" Target="../tags/tag140.xml" /><Relationship Id="rId19" Type="http://schemas.openxmlformats.org/officeDocument/2006/relationships/tags" Target="../tags/tag141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7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ags" Target="../tags/tag181.xml" /><Relationship Id="rId27" Type="http://schemas.openxmlformats.org/officeDocument/2006/relationships/tags" Target="../tags/tag182.xml" /><Relationship Id="rId28" Type="http://schemas.openxmlformats.org/officeDocument/2006/relationships/tags" Target="../tags/tag183.xml" /><Relationship Id="rId29" Type="http://schemas.openxmlformats.org/officeDocument/2006/relationships/tags" Target="../tags/tag184.xml" /><Relationship Id="rId3" Type="http://schemas.openxmlformats.org/officeDocument/2006/relationships/tags" Target="../tags/tag158.xml" /><Relationship Id="rId30" Type="http://schemas.openxmlformats.org/officeDocument/2006/relationships/tags" Target="../tags/tag185.xml" /><Relationship Id="rId31" Type="http://schemas.openxmlformats.org/officeDocument/2006/relationships/tags" Target="../tags/tag186.xml" /><Relationship Id="rId32" Type="http://schemas.openxmlformats.org/officeDocument/2006/relationships/tags" Target="../tags/tag187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20120331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三级口腔医院基本建设标准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医院规模与布局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医疗技术能力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医疗设备与设施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医院管理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医院服务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医院规模与布局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建筑面积要求</a:t>
            </a:r>
            <a:endParaRPr lang="zh-CN" altLang="en-US"/>
          </a:p>
        </p:txBody>
      </p:sp>
      <p:sp>
        <p:nvSpPr>
          <p:cNvPr id="1048930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医院总建筑面积应不低于3000平方米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门诊部、住院部、医技科室等应设有独立的建筑面积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门诊部、住院部、医技科室等应设有独立的建筑面积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医院应设有独立的停车场，建筑面积应不低于500平方米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科室设置与布局</a:t>
            </a:r>
            <a:endParaRPr lang="zh-CN" altLang="en-US"/>
          </a:p>
        </p:txBody>
      </p:sp>
      <p:sp>
        <p:nvSpPr>
          <p:cNvPr id="1048972" name="正文"/>
          <p:cNvSpPr txBox="1"/>
          <p:nvPr>
            <p:custDataLst>
              <p:tags r:id="rId2"/>
            </p:custDataLst>
          </p:nvPr>
        </p:nvSpPr>
        <p:spPr>
          <a:xfrm>
            <a:off x="3332475" y="1452880"/>
            <a:ext cx="5520701" cy="7298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科室设置：包括口腔科、口腔外科、口腔修复科、口腔正畸科等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3332475" y="2262207"/>
            <a:ext cx="5520701" cy="7298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布局原则：按照功能分区，如诊疗区、手术区、辅助区等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3332475" y="3071534"/>
            <a:ext cx="5520701" cy="7298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空间规划：根据科室需求，合理规划空间，如诊疗室、手术室、实验室等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5"/>
            </p:custDataLst>
          </p:nvPr>
        </p:nvSpPr>
        <p:spPr>
          <a:xfrm>
            <a:off x="3332475" y="3880862"/>
            <a:ext cx="5520701" cy="7298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设施配置：配备必要的医疗设备，如牙科椅、手术床、X光机等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6"/>
            </p:custDataLst>
          </p:nvPr>
        </p:nvSpPr>
        <p:spPr>
          <a:xfrm>
            <a:off x="3332475" y="4690189"/>
            <a:ext cx="5520701" cy="7298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环境设计：注重舒适性和私密性，如等候区、休息区、卫生间等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7"/>
            </p:custDataLst>
          </p:nvPr>
        </p:nvSpPr>
        <p:spPr>
          <a:xfrm>
            <a:off x="3332475" y="5499516"/>
            <a:ext cx="5520701" cy="7298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安全措施：确保医疗安全，如消防设施、急救设备等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医疗设备配置</a:t>
            </a:r>
            <a:endParaRPr lang="zh-CN" altLang="en-US"/>
          </a:p>
        </p:txBody>
      </p:sp>
      <p:sp>
        <p:nvSpPr>
          <p:cNvPr id="1049018" name="矩形 3"/>
          <p:cNvSpPr/>
          <p:nvPr>
            <p:custDataLst>
              <p:tags r:id="rId2"/>
            </p:custDataLst>
          </p:nvPr>
        </p:nvSpPr>
        <p:spPr>
          <a:xfrm>
            <a:off x="972637" y="1746347"/>
            <a:ext cx="4917998" cy="124156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矩形 13"/>
          <p:cNvSpPr/>
          <p:nvPr>
            <p:custDataLst>
              <p:tags r:id="rId3"/>
            </p:custDataLst>
          </p:nvPr>
        </p:nvSpPr>
        <p:spPr>
          <a:xfrm>
            <a:off x="608330" y="1746347"/>
            <a:ext cx="177664" cy="124156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文本框 4"/>
          <p:cNvSpPr txBox="1"/>
          <p:nvPr>
            <p:custDataLst>
              <p:tags r:id="rId4"/>
            </p:custDataLst>
          </p:nvPr>
        </p:nvSpPr>
        <p:spPr>
          <a:xfrm>
            <a:off x="1160564" y="1853459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口腔科设备：牙科椅、牙科X光机、牙科显微镜等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5"/>
            </p:custDataLst>
          </p:nvPr>
        </p:nvSpPr>
        <p:spPr>
          <a:xfrm>
            <a:off x="972637" y="3220253"/>
            <a:ext cx="4917998" cy="124156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矩形 5"/>
          <p:cNvSpPr/>
          <p:nvPr>
            <p:custDataLst>
              <p:tags r:id="rId6"/>
            </p:custDataLst>
          </p:nvPr>
        </p:nvSpPr>
        <p:spPr>
          <a:xfrm>
            <a:off x="608330" y="3220253"/>
            <a:ext cx="177664" cy="124156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文本框 41"/>
          <p:cNvSpPr txBox="1"/>
          <p:nvPr>
            <p:custDataLst>
              <p:tags r:id="rId7"/>
            </p:custDataLst>
          </p:nvPr>
        </p:nvSpPr>
        <p:spPr>
          <a:xfrm>
            <a:off x="1160564" y="3327365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口腔外科设备：手术床、手术器械、麻醉设备等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8"/>
            </p:custDataLst>
          </p:nvPr>
        </p:nvSpPr>
        <p:spPr>
          <a:xfrm>
            <a:off x="972637" y="4694159"/>
            <a:ext cx="4917998" cy="124156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矩形 17"/>
          <p:cNvSpPr/>
          <p:nvPr>
            <p:custDataLst>
              <p:tags r:id="rId9"/>
            </p:custDataLst>
          </p:nvPr>
        </p:nvSpPr>
        <p:spPr>
          <a:xfrm>
            <a:off x="608330" y="4694159"/>
            <a:ext cx="177664" cy="124156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文本框 19"/>
          <p:cNvSpPr txBox="1"/>
          <p:nvPr>
            <p:custDataLst>
              <p:tags r:id="rId10"/>
            </p:custDataLst>
          </p:nvPr>
        </p:nvSpPr>
        <p:spPr>
          <a:xfrm>
            <a:off x="1160564" y="4801270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口腔修复科设备：烤瓷炉、铸造机、打磨机等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1"/>
            </p:custDataLst>
          </p:nvPr>
        </p:nvSpPr>
        <p:spPr>
          <a:xfrm>
            <a:off x="6659169" y="1746347"/>
            <a:ext cx="4917998" cy="124156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矩形 26"/>
          <p:cNvSpPr/>
          <p:nvPr>
            <p:custDataLst>
              <p:tags r:id="rId12"/>
            </p:custDataLst>
          </p:nvPr>
        </p:nvSpPr>
        <p:spPr>
          <a:xfrm>
            <a:off x="6294862" y="1746347"/>
            <a:ext cx="177664" cy="124156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27"/>
          <p:cNvSpPr txBox="1"/>
          <p:nvPr>
            <p:custDataLst>
              <p:tags r:id="rId13"/>
            </p:custDataLst>
          </p:nvPr>
        </p:nvSpPr>
        <p:spPr>
          <a:xfrm>
            <a:off x="6847095" y="1853459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口腔正畸科设备：正畸椅、正畸器械、正畸材料等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64"/>
          <p:cNvSpPr/>
          <p:nvPr>
            <p:custDataLst>
              <p:tags r:id="rId14"/>
            </p:custDataLst>
          </p:nvPr>
        </p:nvSpPr>
        <p:spPr>
          <a:xfrm>
            <a:off x="6659169" y="3220253"/>
            <a:ext cx="4917998" cy="1241562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65"/>
          <p:cNvSpPr/>
          <p:nvPr>
            <p:custDataLst>
              <p:tags r:id="rId15"/>
            </p:custDataLst>
          </p:nvPr>
        </p:nvSpPr>
        <p:spPr>
          <a:xfrm>
            <a:off x="6294862" y="3220253"/>
            <a:ext cx="177664" cy="1241562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66"/>
          <p:cNvSpPr txBox="1"/>
          <p:nvPr>
            <p:custDataLst>
              <p:tags r:id="rId16"/>
            </p:custDataLst>
          </p:nvPr>
        </p:nvSpPr>
        <p:spPr>
          <a:xfrm>
            <a:off x="6847095" y="3327365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口腔预防科设备：口腔卫生教育设备、口腔保健用品等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67"/>
          <p:cNvSpPr/>
          <p:nvPr>
            <p:custDataLst>
              <p:tags r:id="rId17"/>
            </p:custDataLst>
          </p:nvPr>
        </p:nvSpPr>
        <p:spPr>
          <a:xfrm>
            <a:off x="6659169" y="4694159"/>
            <a:ext cx="4917998" cy="1241562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矩形 68"/>
          <p:cNvSpPr/>
          <p:nvPr>
            <p:custDataLst>
              <p:tags r:id="rId18"/>
            </p:custDataLst>
          </p:nvPr>
        </p:nvSpPr>
        <p:spPr>
          <a:xfrm>
            <a:off x="6294862" y="4694159"/>
            <a:ext cx="177664" cy="1241562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69"/>
          <p:cNvSpPr txBox="1"/>
          <p:nvPr>
            <p:custDataLst>
              <p:tags r:id="rId19"/>
            </p:custDataLst>
          </p:nvPr>
        </p:nvSpPr>
        <p:spPr>
          <a:xfrm>
            <a:off x="6847095" y="4801270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口腔影像科设备：口腔CT、口腔X光机、口腔内窥镜等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医院环境与设施</a:t>
            </a:r>
            <a:endParaRPr lang="zh-CN" altLang="en-US"/>
          </a:p>
        </p:txBody>
      </p:sp>
      <p:sp>
        <p:nvSpPr>
          <p:cNvPr id="104908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06536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医院规模：三级口腔医院应具备一定规模的医疗设施和设备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4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0369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布局设计：医院布局应合理，方便患者就诊和医护人员工作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7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设施设备：医院应配备先进的口腔医疗设备，如牙科椅、X光机等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10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环境要求：医院环境应整洁、舒适，符合卫生标准，为患者提供良好的就诊体验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3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医疗技术能力</a:t>
            </a:r>
            <a:endParaRPr lang="zh-CN" altLang="en-US"/>
          </a:p>
        </p:txBody>
      </p:sp>
      <p:sp>
        <p:nvSpPr>
          <p:cNvPr id="104914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诊疗科目与技术项目</a:t>
            </a:r>
            <a:endParaRPr lang="zh-CN" altLang="en-US"/>
          </a:p>
        </p:txBody>
      </p:sp>
      <p:cxnSp>
        <p:nvCxnSpPr>
          <p:cNvPr id="3145789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99935" y="2585777"/>
            <a:ext cx="3092" cy="116752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1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67397" y="3829984"/>
            <a:ext cx="618" cy="33455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3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13217" y="3276522"/>
            <a:ext cx="3710" cy="51264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5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85008" y="3768763"/>
            <a:ext cx="1855" cy="143281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21551" y="2412008"/>
            <a:ext cx="3710" cy="129738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9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79120" y="3815143"/>
            <a:ext cx="0" cy="54542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1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25557" y="3452764"/>
            <a:ext cx="3710" cy="26034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3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88692" y="3768763"/>
            <a:ext cx="3710" cy="109084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5" name="直接连接符 32"/>
          <p:cNvCxnSpPr/>
          <p:nvPr>
            <p:custDataLst>
              <p:tags r:id="rId10"/>
            </p:custDataLst>
          </p:nvPr>
        </p:nvCxnSpPr>
        <p:spPr>
          <a:xfrm>
            <a:off x="2841313" y="2804688"/>
            <a:ext cx="618" cy="90842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7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892698" y="3789170"/>
            <a:ext cx="618" cy="17933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82" name="正文"/>
          <p:cNvSpPr txBox="1"/>
          <p:nvPr>
            <p:custDataLst>
              <p:tags r:id="rId12"/>
            </p:custDataLst>
          </p:nvPr>
        </p:nvSpPr>
        <p:spPr>
          <a:xfrm>
            <a:off x="1965050" y="1841231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口腔外科：牙槽外科、口腔颌面外科、口腔种植等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13"/>
            </p:custDataLst>
          </p:nvPr>
        </p:nvSpPr>
        <p:spPr>
          <a:xfrm>
            <a:off x="3851149" y="2490544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口腔正畸：儿童正畸、成人正畸、隐形正畸等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14"/>
            </p:custDataLst>
          </p:nvPr>
        </p:nvSpPr>
        <p:spPr>
          <a:xfrm>
            <a:off x="5747143" y="1452880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口腔影像：X线片、CT、MRI等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15"/>
            </p:custDataLst>
          </p:nvPr>
        </p:nvSpPr>
        <p:spPr>
          <a:xfrm>
            <a:off x="7638808" y="2306881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口腔实验室：口腔微生物学、口腔生物化学等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16"/>
            </p:custDataLst>
          </p:nvPr>
        </p:nvSpPr>
        <p:spPr>
          <a:xfrm>
            <a:off x="9524908" y="1624793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口腔美容：牙齿美白、牙齿矫正、牙齿美容修复等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17"/>
            </p:custDataLst>
          </p:nvPr>
        </p:nvSpPr>
        <p:spPr>
          <a:xfrm>
            <a:off x="1016434" y="4223901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口腔内科：牙体牙髓病、牙周病、口腔黏膜病等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18"/>
            </p:custDataLst>
          </p:nvPr>
        </p:nvSpPr>
        <p:spPr>
          <a:xfrm>
            <a:off x="2914283" y="5100164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口腔修复：固定义齿、活动义齿、全口义齿等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19"/>
            </p:custDataLst>
          </p:nvPr>
        </p:nvSpPr>
        <p:spPr>
          <a:xfrm>
            <a:off x="4802857" y="4592463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口腔预防：口腔卫生宣教、口腔健康检查、口腔保健等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0"/>
            </p:custDataLst>
          </p:nvPr>
        </p:nvSpPr>
        <p:spPr>
          <a:xfrm>
            <a:off x="6709363" y="5435333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口腔病理：口腔组织病理学、口腔细胞病理学等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1"/>
            </p:custDataLst>
          </p:nvPr>
        </p:nvSpPr>
        <p:spPr>
          <a:xfrm>
            <a:off x="8591134" y="4407563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口腔急诊：急性牙痛、口腔外伤、口腔感染等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09" name="直接箭头连接符 183"/>
          <p:cNvCxnSpPr/>
          <p:nvPr>
            <p:custDataLst>
              <p:tags r:id="rId22"/>
            </p:custDataLst>
          </p:nvPr>
        </p:nvCxnSpPr>
        <p:spPr>
          <a:xfrm>
            <a:off x="755472" y="3771855"/>
            <a:ext cx="10675324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02" name="椭圆 23"/>
          <p:cNvSpPr/>
          <p:nvPr>
            <p:custDataLst>
              <p:tags r:id="rId23"/>
            </p:custDataLst>
          </p:nvPr>
        </p:nvSpPr>
        <p:spPr>
          <a:xfrm flipV="1">
            <a:off x="10336240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4" name="椭圆 21"/>
          <p:cNvSpPr/>
          <p:nvPr>
            <p:custDataLst>
              <p:tags r:id="rId24"/>
            </p:custDataLst>
          </p:nvPr>
        </p:nvSpPr>
        <p:spPr>
          <a:xfrm flipV="1">
            <a:off x="7520695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6" name="椭圆 22"/>
          <p:cNvSpPr/>
          <p:nvPr>
            <p:custDataLst>
              <p:tags r:id="rId25"/>
            </p:custDataLst>
          </p:nvPr>
        </p:nvSpPr>
        <p:spPr>
          <a:xfrm flipV="1">
            <a:off x="9402466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8" name="椭圆 20"/>
          <p:cNvSpPr/>
          <p:nvPr>
            <p:custDataLst>
              <p:tags r:id="rId26"/>
            </p:custDataLst>
          </p:nvPr>
        </p:nvSpPr>
        <p:spPr>
          <a:xfrm flipV="1">
            <a:off x="8450140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0" name="椭圆 13"/>
          <p:cNvSpPr/>
          <p:nvPr>
            <p:custDataLst>
              <p:tags r:id="rId27"/>
            </p:custDataLst>
          </p:nvPr>
        </p:nvSpPr>
        <p:spPr>
          <a:xfrm flipV="1">
            <a:off x="6558475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2" name="椭圆 14"/>
          <p:cNvSpPr/>
          <p:nvPr>
            <p:custDataLst>
              <p:tags r:id="rId28"/>
            </p:custDataLst>
          </p:nvPr>
        </p:nvSpPr>
        <p:spPr>
          <a:xfrm flipV="1">
            <a:off x="5614189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4" name="椭圆 15"/>
          <p:cNvSpPr/>
          <p:nvPr>
            <p:custDataLst>
              <p:tags r:id="rId29"/>
            </p:custDataLst>
          </p:nvPr>
        </p:nvSpPr>
        <p:spPr>
          <a:xfrm flipV="1">
            <a:off x="4662481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6" name="椭圆 17"/>
          <p:cNvSpPr/>
          <p:nvPr>
            <p:custDataLst>
              <p:tags r:id="rId30"/>
            </p:custDataLst>
          </p:nvPr>
        </p:nvSpPr>
        <p:spPr>
          <a:xfrm flipV="1">
            <a:off x="3725615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8" name="椭圆 18"/>
          <p:cNvSpPr/>
          <p:nvPr>
            <p:custDataLst>
              <p:tags r:id="rId31"/>
            </p:custDataLst>
          </p:nvPr>
        </p:nvSpPr>
        <p:spPr>
          <a:xfrm flipV="1">
            <a:off x="2776382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20" name="椭圆 19"/>
          <p:cNvSpPr/>
          <p:nvPr>
            <p:custDataLst>
              <p:tags r:id="rId32"/>
            </p:custDataLst>
          </p:nvPr>
        </p:nvSpPr>
        <p:spPr>
          <a:xfrm flipV="1">
            <a:off x="1827766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医疗团队与技术水平</a:t>
            </a:r>
            <a:endParaRPr lang="zh-CN" altLang="en-US"/>
          </a:p>
        </p:txBody>
      </p:sp>
      <p:sp>
        <p:nvSpPr>
          <p:cNvPr id="1049256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技术水平：具备先进的医疗技术和设备，如数字化口腔诊疗、3D打印技术等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医疗团队：具备高素质、高水平的医疗团队，包括医生、护士、技师等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培训与提升：定期进行医疗团队的培训和提升，提高技术水平和服务质量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科研与创新：积极开展口腔医学科研和临床创新，提高医疗技术水平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医疗质量与安全管理</a:t>
            </a:r>
            <a:endParaRPr lang="zh-CN" altLang="en-US"/>
          </a:p>
        </p:txBody>
      </p:sp>
      <p:sp>
        <p:nvSpPr>
          <p:cNvPr id="104930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06536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医疗质量：确保医疗技术、设备、人员等符合标准，保障患者安全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2"/>
          <p:cNvSpPr/>
          <p:nvPr>
            <p:custDataLst>
              <p:tags r:id="rId4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0369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安全管理：建立健全安全管理制度，加强医疗风险防范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3"/>
          <p:cNvSpPr/>
          <p:nvPr>
            <p:custDataLst>
              <p:tags r:id="rId7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培训与考核：定期对医护人员进行培训和考核，提高医疗技术水平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4"/>
          <p:cNvSpPr/>
          <p:nvPr>
            <p:custDataLst>
              <p:tags r:id="rId10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患者满意度：关注患者需求，提高医疗服务质量，提升患者满意度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5"/>
          <p:cNvSpPr/>
          <p:nvPr>
            <p:custDataLst>
              <p:tags r:id="rId13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临床教学与科研能力</a:t>
            </a:r>
            <a:endParaRPr lang="zh-CN" altLang="en-US"/>
          </a:p>
        </p:txBody>
      </p:sp>
      <p:sp>
        <p:nvSpPr>
          <p:cNvPr id="1049364" name="正文"/>
          <p:cNvSpPr txBox="1"/>
          <p:nvPr>
            <p:custDataLst>
              <p:tags r:id="rId2"/>
            </p:custDataLst>
          </p:nvPr>
        </p:nvSpPr>
        <p:spPr>
          <a:xfrm>
            <a:off x="2408334" y="1452880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临床教学：具备开展临床教学活动的能力，包括教学计划、教学大纲、教学设施等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3"/>
            </p:custDataLst>
          </p:nvPr>
        </p:nvSpPr>
        <p:spPr>
          <a:xfrm>
            <a:off x="2408334" y="2720311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科研能力：具备开展口腔医学科研活动的能力，包括科研项目、科研团队、科研设施等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4"/>
            </p:custDataLst>
          </p:nvPr>
        </p:nvSpPr>
        <p:spPr>
          <a:xfrm>
            <a:off x="2408334" y="3987743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科研成果：在口腔医学领域取得一定科研成果，包括论文、专利、奖项等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5"/>
            </p:custDataLst>
          </p:nvPr>
        </p:nvSpPr>
        <p:spPr>
          <a:xfrm>
            <a:off x="2408334" y="5255174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学术交流：积极参与国内外学术交流活动，包括参加学术会议、发表学术论文等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医疗设备与设施</a:t>
            </a:r>
            <a:endParaRPr lang="zh-CN" altLang="en-US"/>
          </a:p>
        </p:txBody>
      </p:sp>
      <p:sp>
        <p:nvSpPr>
          <p:cNvPr id="104940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https://d.book118.com/735201203311011124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56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ORE_SCHEMECOLOR_INDEX" val="5"/>
  <p:tag name="KSO_WM_UNIT_TYPE" val="m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ORE_SCHEMECOLOR_INDEX" val="5"/>
  <p:tag name="KSO_WM_UNIT_TYPE" val="m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ORE_SCHEMECOLOR_INDEX" val="5"/>
  <p:tag name="KSO_WM_UNIT_TYPE" val="m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ORE_SCHEMECOLOR_INDEX" val="5"/>
  <p:tag name="KSO_WM_UNIT_TYPE" val="m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ORE_SCHEMECOLOR_INDEX" val="5"/>
  <p:tag name="KSO_WM_UNIT_TYPE" val="m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ORE_SCHEMECOLOR_INDEX" val="5"/>
  <p:tag name="KSO_WM_UNIT_TYPE" val="m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ORE_SCHEMECOLOR_INDEX" val="5"/>
  <p:tag name="KSO_WM_UNIT_TYPE" val="m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ORE_SCHEMECOLOR_INDEX" val="5"/>
  <p:tag name="KSO_WM_UNIT_TYPE" val="m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ORE_SCHEMECOLOR_INDEX" val="5"/>
  <p:tag name="KSO_WM_UNIT_TYPE" val="m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ORE_SCHEMECOLOR_INDEX" val="5"/>
  <p:tag name="KSO_WM_UNIT_TYPE" val="m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TYPE" val="m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2"/>
  <p:tag name="KSO_WM_UNIT_INDEX" val="1_10_2"/>
  <p:tag name="KSO_WM_UNIT_LAYERLEVEL" val="1_1_1"/>
  <p:tag name="KSO_WM_UNIT_LINE_FORE_SCHEMECOLOR_INDEX" val="5"/>
  <p:tag name="KSO_WM_UNIT_TYPE" val="m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2"/>
  <p:tag name="KSO_WM_UNIT_INDEX" val="1_7_2"/>
  <p:tag name="KSO_WM_UNIT_LAYERLEVEL" val="1_1_1"/>
  <p:tag name="KSO_WM_UNIT_LINE_FORE_SCHEMECOLOR_INDEX" val="5"/>
  <p:tag name="KSO_WM_UNIT_TYPE" val="m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2"/>
  <p:tag name="KSO_WM_UNIT_INDEX" val="1_9_2"/>
  <p:tag name="KSO_WM_UNIT_LAYERLEVEL" val="1_1_1"/>
  <p:tag name="KSO_WM_UNIT_LINE_FORE_SCHEMECOLOR_INDEX" val="5"/>
  <p:tag name="KSO_WM_UNIT_TYPE" val="m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2"/>
  <p:tag name="KSO_WM_UNIT_INDEX" val="1_8_2"/>
  <p:tag name="KSO_WM_UNIT_LAYERLEVEL" val="1_1_1"/>
  <p:tag name="KSO_WM_UNIT_LINE_FORE_SCHEMECOLOR_INDEX" val="5"/>
  <p:tag name="KSO_WM_UNIT_TYPE" val="m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2"/>
  <p:tag name="KSO_WM_UNIT_INDEX" val="1_6_2"/>
  <p:tag name="KSO_WM_UNIT_LAYERLEVEL" val="1_1_1"/>
  <p:tag name="KSO_WM_UNIT_LINE_FORE_SCHEMECOLOR_INDEX" val="5"/>
  <p:tag name="KSO_WM_UNIT_TYPE" val="m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2"/>
  <p:tag name="KSO_WM_UNIT_INDEX" val="1_5_2"/>
  <p:tag name="KSO_WM_UNIT_LAYERLEVEL" val="1_1_1"/>
  <p:tag name="KSO_WM_UNIT_LINE_FORE_SCHEMECOLOR_INDEX" val="5"/>
  <p:tag name="KSO_WM_UNIT_TYPE" val="m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2"/>
  <p:tag name="KSO_WM_UNIT_INDEX" val="1_4_2"/>
  <p:tag name="KSO_WM_UNIT_LAYERLEVEL" val="1_1_1"/>
  <p:tag name="KSO_WM_UNIT_LINE_FORE_SCHEMECOLOR_INDEX" val="5"/>
  <p:tag name="KSO_WM_UNIT_TYPE" val="m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2"/>
  <p:tag name="KSO_WM_UNIT_INDEX" val="1_3_2"/>
  <p:tag name="KSO_WM_UNIT_LAYERLEVEL" val="1_1_1"/>
  <p:tag name="KSO_WM_UNIT_LINE_FORE_SCHEMECOLOR_INDEX" val="5"/>
  <p:tag name="KSO_WM_UNIT_TYPE" val="m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2"/>
  <p:tag name="KSO_WM_UNIT_INDEX" val="1_2_2"/>
  <p:tag name="KSO_WM_UNIT_LAYERLEVEL" val="1_1_1"/>
  <p:tag name="KSO_WM_UNIT_LINE_FORE_SCHEMECOLOR_INDEX" val="5"/>
  <p:tag name="KSO_WM_UNIT_TYPE" val="m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2"/>
  <p:tag name="KSO_WM_UNIT_INDEX" val="1_1_2"/>
  <p:tag name="KSO_WM_UNIT_LAYERLEVEL" val="1_1_1"/>
  <p:tag name="KSO_WM_UNIT_LINE_FORE_SCHEMECOLOR_INDEX" val="5"/>
  <p:tag name="KSO_WM_UNIT_TYPE" val="m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1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三级口腔医院基本建设标准</vt:lpstr>
      <vt:lpstr>目录</vt:lpstr>
      <vt:lpstr>添加章节标题</vt:lpstr>
      <vt:lpstr>医院规模与布局</vt:lpstr>
      <vt:lpstr>建筑面积要求</vt:lpstr>
      <vt:lpstr>科室设置与布局</vt:lpstr>
      <vt:lpstr>医疗设备配置</vt:lpstr>
      <vt:lpstr>医院环境与设施</vt:lpstr>
      <vt:lpstr>医疗技术能力</vt:lpstr>
      <vt:lpstr>诊疗科目与技术项目</vt:lpstr>
      <vt:lpstr>医疗团队与技术水平</vt:lpstr>
      <vt:lpstr>医疗质量与安全管理</vt:lpstr>
      <vt:lpstr>临床教学与科研能力</vt:lpstr>
      <vt:lpstr>医疗设备与设施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2024-09-29T04:59:26.187</cp:lastPrinted>
  <dcterms:created xsi:type="dcterms:W3CDTF">2024-09-28T20:59:26Z</dcterms:created>
  <dcterms:modified xsi:type="dcterms:W3CDTF">2024-09-28T20:59:28Z</dcterms:modified>
</cp:coreProperties>
</file>