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BEC79-D2DA-4E7B-8160-A9A83710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DFC6A-9C52-448A-8788-D48ABF124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FCC1B-ABFC-4D87-AE69-B898AE74A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6AA86-B330-41B5-8B37-B91C53D5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6CCBE-9D04-45D9-B1BC-8588A302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B535B-2A51-4AA1-BE86-A8143B2C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FFDA8-FD97-4429-88B7-55DDB965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2408B-1A04-4CFD-B48A-59BE1564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8FF66-D7DC-46A6-A410-E8DD944BB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82E79-E57C-42EE-95F3-735475B5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74924-E780-41D6-A2D6-DB19F60EF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101113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1142" y="1519170"/>
            <a:ext cx="5885815" cy="1801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535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7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婴幼童服装行业</a:t>
            </a:r>
            <a:r>
              <a:rPr sz="57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700"/>
          </a:p>
          <a:p>
            <a:pPr marL="23701" algn="l" rtl="0" eaLnBrk="0">
              <a:lnSpc>
                <a:spcPts val="8269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472398" y="1581004"/>
            <a:ext cx="2346325" cy="2552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3"/>
              </a:spcBef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销策略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105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  <a:endParaRPr lang="Microsoft YaHei" altLang="Microsoft YaHei" sz="24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1267798" y="956871"/>
            <a:ext cx="2896235" cy="2995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351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1500" spc="160">
                <a:ln w="317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1500" spc="140">
                <a:ln w="317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1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8569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4200" spc="-20">
                <a:solidFill>
                  <a:srgbClr val="F6F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</a:t>
            </a:r>
            <a:r>
              <a:rPr sz="4200" spc="0">
                <a:solidFill>
                  <a:srgbClr val="F6F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7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87D29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87D29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87D29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" name="textbox 23"/>
          <p:cNvSpPr/>
          <p:nvPr/>
        </p:nvSpPr>
        <p:spPr>
          <a:xfrm>
            <a:off x="7865319" y="1527228"/>
            <a:ext cx="3142614" cy="404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3795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47835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童服装行业是指为0-12岁儿童提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6121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服装产品的行业，包括婴儿装、幼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8026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儿装、童装等。</a:t>
            </a:r>
            <a:endParaRPr lang="Microsoft YaHei" altLang="Microsoft YaHei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510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66304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年龄段、性别、风格、品牌等因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9161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素，婴幼童服装可以分为多个类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" name="textbox 24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" name="picture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1401292" y="5082724"/>
            <a:ext cx="9357994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22034" algn="l" rtl="0" eaLnBrk="0">
              <a:lnSpc>
                <a:spcPct val="83000"/>
              </a:lnSpc>
            </a:pPr>
            <a:r>
              <a:rPr sz="1500" spc="-10">
                <a:solidFill>
                  <a:srgbClr val="2B584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随着消费者对儿童健</a:t>
            </a:r>
            <a:r>
              <a:rPr sz="1500" spc="0">
                <a:solidFill>
                  <a:srgbClr val="2B584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康和安全的关注度提高，以及对个性化、时尚化、品质化需求的增加，婴幼童服装行业将迎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120">
                <a:solidFill>
                  <a:srgbClr val="2B584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来更多发展机遇</a:t>
            </a:r>
            <a:r>
              <a:rPr sz="1500" spc="-90">
                <a:solidFill>
                  <a:srgbClr val="2B584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1413675" y="2388292"/>
            <a:ext cx="9357994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婴幼童服装市场规模庞大，近年来呈现稳步增长趋势。随着人口出生率的提高和消费升级，市场规模将继续</a:t>
            </a:r>
            <a:endParaRPr lang="Microsoft YaHei" altLang="Microsoft YaHei" sz="1500"/>
          </a:p>
          <a:p>
            <a:pPr marL="12890" algn="l" rtl="0" eaLnBrk="0">
              <a:lnSpc>
                <a:spcPts val="2686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9" name="picture 6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71" name="textbox 71"/>
          <p:cNvSpPr/>
          <p:nvPr/>
        </p:nvSpPr>
        <p:spPr>
          <a:xfrm>
            <a:off x="1403099" y="4348420"/>
            <a:ext cx="104457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000"/>
          </a:p>
        </p:txBody>
      </p:sp>
      <p:sp>
        <p:nvSpPr>
          <p:cNvPr id="72" name="textbox 72"/>
          <p:cNvSpPr/>
          <p:nvPr/>
        </p:nvSpPr>
        <p:spPr>
          <a:xfrm>
            <a:off x="1420407" y="1629604"/>
            <a:ext cx="1039494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picture 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5" name="textbox 7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7" name="textbox 7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78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9" name="picture 7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1093784" y="4737967"/>
            <a:ext cx="2169795" cy="890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5017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5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如Zara、  H&amp;M、  Nike、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Adidas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际知名品牌在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童服装市场占据一定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4775373" y="4735490"/>
            <a:ext cx="2118995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268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95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如安踏、李宁、  361度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牌也在积极布局婴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幼童服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装市场，并取得了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一定的市场份额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2" name="textbox 82"/>
          <p:cNvSpPr/>
          <p:nvPr/>
        </p:nvSpPr>
        <p:spPr>
          <a:xfrm>
            <a:off x="8477473" y="4735490"/>
            <a:ext cx="2443479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indent="8763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随着电商平台的兴起，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   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些新兴品牌如 Mini  Pe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ce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瑁恩瑁爱等也在迅速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起。</a:t>
            </a:r>
            <a:endParaRPr lang="Microsoft YaHei" altLang="Microsoft YaHei" sz="1500"/>
          </a:p>
        </p:txBody>
      </p:sp>
      <p:sp>
        <p:nvSpPr>
          <p:cNvPr id="83" name="textbox 83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行业主要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4" name="textbox 104"/>
          <p:cNvSpPr/>
          <p:nvPr/>
        </p:nvSpPr>
        <p:spPr>
          <a:xfrm>
            <a:off x="8475387" y="3893458"/>
            <a:ext cx="1053464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2000"/>
          </a:p>
        </p:txBody>
      </p:sp>
      <p:sp>
        <p:nvSpPr>
          <p:cNvPr id="105" name="textbox 105"/>
          <p:cNvSpPr/>
          <p:nvPr/>
        </p:nvSpPr>
        <p:spPr>
          <a:xfrm>
            <a:off x="1106090" y="3893458"/>
            <a:ext cx="104013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endParaRPr lang="Microsoft YaHei" altLang="Microsoft YaHei" sz="2000"/>
          </a:p>
        </p:txBody>
      </p:sp>
      <p:sp>
        <p:nvSpPr>
          <p:cNvPr id="106" name="textbox 106"/>
          <p:cNvSpPr/>
          <p:nvPr/>
        </p:nvSpPr>
        <p:spPr>
          <a:xfrm>
            <a:off x="4787298" y="3893458"/>
            <a:ext cx="104013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endParaRPr lang="Microsoft YaHei" altLang="Microsoft YaHei" sz="2000"/>
          </a:p>
        </p:txBody>
      </p:sp>
      <p:sp>
        <p:nvSpPr>
          <p:cNvPr id="107" name="textbox 107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0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83BB7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10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59AE9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12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59AE9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1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41856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1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59994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1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41856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0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83BB7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1267798" y="962738"/>
            <a:ext cx="2896235" cy="299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500" spc="160">
                <a:ln w="317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1500" spc="140">
                <a:ln w="317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1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9061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4200" spc="-30">
                <a:solidFill>
                  <a:srgbClr val="F6F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</a:t>
            </a:r>
            <a:r>
              <a:rPr sz="4200" spc="-10">
                <a:solidFill>
                  <a:srgbClr val="F6F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8" name="group 2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2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textbox 127"/>
            <p:cNvSpPr/>
            <p:nvPr/>
          </p:nvSpPr>
          <p:spPr>
            <a:xfrm>
              <a:off x="371648" y="385528"/>
              <a:ext cx="2690495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213"/>
                </a:lnSpc>
              </a:pPr>
              <a:endParaRPr lang="Arial" altLang="Arial" sz="100"/>
            </a:p>
            <a:p>
              <a:pPr marL="83354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价格合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在购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买婴幼童服装时，消费者对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有一定的敏感度，追求性价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比高的产品，尤其在疫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期间，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消费者对价格更加敏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28" name="picture 12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0" name="group 3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2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83BB7A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textbox 130"/>
            <p:cNvSpPr/>
            <p:nvPr/>
          </p:nvSpPr>
          <p:spPr>
            <a:xfrm>
              <a:off x="372028" y="386414"/>
              <a:ext cx="2690495" cy="19189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271"/>
                </a:lnSpc>
              </a:pPr>
              <a:endParaRPr lang="Arial" altLang="Arial" sz="100"/>
            </a:p>
            <a:p>
              <a:pPr marL="846446" algn="l" rtl="0" eaLnBrk="0">
                <a:lnSpc>
                  <a:spcPct val="91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品质安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对婴幼童服装的品质和安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要求较高，注重选择品牌信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誉好、质量可靠的产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31" name="picture 13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2" name="group 3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32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83BB7A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textbox 133"/>
            <p:cNvSpPr/>
            <p:nvPr/>
          </p:nvSpPr>
          <p:spPr>
            <a:xfrm>
              <a:off x="372029" y="385824"/>
              <a:ext cx="3034664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70"/>
                </a:lnSpc>
              </a:pPr>
              <a:endParaRPr lang="Arial" altLang="Arial" sz="100"/>
            </a:p>
            <a:p>
              <a:pPr marL="847331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时尚潮流</a:t>
              </a:r>
              <a:endParaRPr lang="Microsoft YaHei" altLang="Microsoft YaHei" sz="23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1844" algn="l" rtl="0" eaLnBrk="0">
                <a:lnSpc>
                  <a:spcPct val="91000"/>
                </a:lnSpc>
                <a:spcBef>
                  <a:spcPts val="453"/>
                </a:spcBef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随着年轻家长消费观念的转变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endParaRPr lang="Microsoft YaHei" altLang="Microsoft YaHei" sz="1500"/>
            </a:p>
            <a:p>
              <a:pPr marL="12700" algn="l" rtl="0" eaLnBrk="0">
                <a:lnSpc>
                  <a:spcPct val="83000"/>
                </a:lnSpc>
                <a:spcBef>
                  <a:spcPts val="105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婴幼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童服装的时尚性和潮流元素</a:t>
              </a:r>
              <a:endParaRPr lang="Microsoft YaHei" altLang="Microsoft YaHei" sz="1500"/>
            </a:p>
            <a:p>
              <a:pPr marL="14033" indent="-190" algn="l" rtl="0" eaLnBrk="0">
                <a:lnSpc>
                  <a:spcPct val="154000"/>
                </a:lnSpc>
                <a:spcBef>
                  <a:spcPts val="8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受到关注，消费者更倾向   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于选择款式新颖、设计独特的服装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34" name="picture 13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35" name="textbox 13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求分析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7" name="textbox 157"/>
          <p:cNvSpPr/>
          <p:nvPr/>
        </p:nvSpPr>
        <p:spPr>
          <a:xfrm>
            <a:off x="5762748" y="1489628"/>
            <a:ext cx="5548629" cy="4346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96"/>
              </a:lnSpc>
            </a:pPr>
            <a:endParaRPr lang="Arial" altLang="Arial" sz="100"/>
          </a:p>
          <a:p>
            <a:pPr marL="28216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marL="23558" indent="1142" algn="l" rtl="0" eaLnBrk="0">
              <a:lnSpc>
                <a:spcPct val="122000"/>
              </a:lnSpc>
              <a:spcBef>
                <a:spcPts val="108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国内婴幼童服装市场上品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牌众多，竞争激烈，各大品牌通过提升产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品质量、设计创新、营销推广等方式提高市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场份额。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5519" algn="l" rtl="0" eaLnBrk="0">
              <a:lnSpc>
                <a:spcPct val="93000"/>
              </a:lnSpc>
              <a:spcBef>
                <a:spcPts val="69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marL="15176" indent="-1142" algn="l" rtl="0" eaLnBrk="0">
              <a:lnSpc>
                <a:spcPct val="122000"/>
              </a:lnSpc>
              <a:spcBef>
                <a:spcPts val="108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道和线下渠道各有优劣，品牌商们纷纷布局线上线下全渠道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营销，以提高销售效率和用户体验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928" algn="l" rtl="0" eaLnBrk="0">
              <a:lnSpc>
                <a:spcPct val="92000"/>
              </a:lnSpc>
              <a:spcBef>
                <a:spcPts val="699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algn="l" rtl="0" eaLnBrk="0">
              <a:lnSpc>
                <a:spcPct val="7894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格方面，一些品牌通过降低价格、促销活动等方式抢占市场份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额，但高品质、高附加值的品牌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具有竞争优势。</a:t>
            </a:r>
            <a:endParaRPr lang="Microsoft YaHei" altLang="Microsoft YaHei" sz="15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158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F6F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59AE9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textbox 16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69C8A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184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6" name="group 46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89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B584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F6F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textbox 193"/>
          <p:cNvSpPr/>
          <p:nvPr/>
        </p:nvSpPr>
        <p:spPr>
          <a:xfrm>
            <a:off x="984559" y="2491329"/>
            <a:ext cx="3279140" cy="1147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8729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随着消费者对个性化需求的增加，婴幼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endParaRPr lang="Microsoft YaHei" altLang="Microsoft YaHei" sz="1300"/>
          </a:p>
        </p:txBody>
      </p:sp>
      <p:sp>
        <p:nvSpPr>
          <p:cNvPr id="194" name="textbox 194"/>
          <p:cNvSpPr/>
          <p:nvPr/>
        </p:nvSpPr>
        <p:spPr>
          <a:xfrm>
            <a:off x="8254708" y="4631759"/>
            <a:ext cx="328104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2"/>
              </a:lnSpc>
            </a:pPr>
            <a:endParaRPr lang="Arial" altLang="Arial" sz="100"/>
          </a:p>
          <a:p>
            <a:pPr marL="21101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随着消费者对环保意识的提高，婴幼童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</a:t>
            </a:r>
            <a:endParaRPr lang="Microsoft YaHei" altLang="Microsoft YaHei" sz="1300"/>
          </a:p>
          <a:p>
            <a:pPr marL="13386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行业将更加注重绿色环保的生产方式和材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选择，推动行业可持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发展。</a:t>
            </a:r>
            <a:endParaRPr lang="Microsoft YaHei" altLang="Microsoft YaHei" sz="1300"/>
          </a:p>
        </p:txBody>
      </p:sp>
      <p:sp>
        <p:nvSpPr>
          <p:cNvPr id="195" name="textbox 195"/>
          <p:cNvSpPr/>
          <p:nvPr/>
        </p:nvSpPr>
        <p:spPr>
          <a:xfrm>
            <a:off x="7108305" y="2249588"/>
            <a:ext cx="379666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24186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引入智能化生产设备和信息化管理系统，提高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效率和产品质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量，满足市场快速变化的需求。</a:t>
            </a:r>
            <a:endParaRPr lang="Microsoft YaHei" altLang="Microsoft YaHei" sz="1300"/>
          </a:p>
        </p:txBody>
      </p:sp>
      <p:sp>
        <p:nvSpPr>
          <p:cNvPr id="196" name="textbox 196"/>
          <p:cNvSpPr/>
          <p:nvPr/>
        </p:nvSpPr>
        <p:spPr>
          <a:xfrm>
            <a:off x="982359" y="3734936"/>
            <a:ext cx="328104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装的定制化服务将逐渐兴起，满足消费者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endParaRPr lang="Microsoft YaHei" altLang="Microsoft YaHei" sz="1300"/>
          </a:p>
          <a:p>
            <a:pPr marL="13728" algn="l" rtl="0" eaLnBrk="0">
              <a:lnSpc>
                <a:spcPts val="2424"/>
              </a:lnSpc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服装的特殊需求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7" name="textbox 197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8" name="textbox 218"/>
          <p:cNvSpPr/>
          <p:nvPr/>
        </p:nvSpPr>
        <p:spPr>
          <a:xfrm>
            <a:off x="7113647" y="1402386"/>
            <a:ext cx="1496060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1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endParaRPr lang="Microsoft YaHei" altLang="Microsoft YaHei" sz="2300"/>
          </a:p>
        </p:txBody>
      </p:sp>
      <p:sp>
        <p:nvSpPr>
          <p:cNvPr id="219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DEEFE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F6FF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textbox 221"/>
          <p:cNvSpPr/>
          <p:nvPr/>
        </p:nvSpPr>
        <p:spPr>
          <a:xfrm>
            <a:off x="8243706" y="3696810"/>
            <a:ext cx="1203325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endParaRPr lang="Microsoft YaHei" altLang="Microsoft YaHei" sz="2300"/>
          </a:p>
        </p:txBody>
      </p:sp>
      <p:sp>
        <p:nvSpPr>
          <p:cNvPr id="222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3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9" name="textbox 229"/>
          <p:cNvSpPr/>
          <p:nvPr/>
        </p:nvSpPr>
        <p:spPr>
          <a:xfrm>
            <a:off x="1267798" y="962738"/>
            <a:ext cx="2896235" cy="299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500" spc="160">
                <a:ln w="317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1500" spc="140">
                <a:ln w="317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1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9061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4200" spc="-20">
                <a:solidFill>
                  <a:srgbClr val="F6F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4200" spc="-10">
                <a:solidFill>
                  <a:srgbClr val="F6F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4200" spc="0">
                <a:solidFill>
                  <a:srgbClr val="F6F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https://d.book118.com/735210111322011122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2024-09-26T12:41:06.058</cp:lastPrinted>
  <dcterms:created xsi:type="dcterms:W3CDTF">2024-09-26T04:41:06Z</dcterms:created>
  <dcterms:modified xsi:type="dcterms:W3CDTF">2024-09-26T04:41:07Z</dcterms:modified>
</cp:coreProperties>
</file>