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2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99581-AD51-43D3-9925-C374059FC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6BE58-7782-4370-B17C-CB09B279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090A0-D6F1-44B2-B81E-B356FC181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8B43C-3C5E-449E-B4C8-F648DD9B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3738E5-AF9E-485A-9ED6-B00A26E5E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179AE-5A9F-4310-80C7-136CFF3E0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6A114-C193-431D-956F-5925F19F2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36CD0-278A-44F6-9F4A-AACCA0BF2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78014-DF53-43B7-BB48-9ED3973E6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E616D-7DC5-4238-AAB0-2B21C786A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036AD-F2D8-4608-9BFB-2BE377E5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717" r:id="rId2"/>
    <p:sldLayoutId id="2147485718" r:id="rId3"/>
    <p:sldLayoutId id="2147485719" r:id="rId4"/>
    <p:sldLayoutId id="2147485720" r:id="rId5"/>
    <p:sldLayoutId id="2147485721" r:id="rId6"/>
    <p:sldLayoutId id="2147485722" r:id="rId7"/>
    <p:sldLayoutId id="2147485723" r:id="rId8"/>
    <p:sldLayoutId id="2147485724" r:id="rId9"/>
    <p:sldLayoutId id="2147485725" r:id="rId10"/>
    <p:sldLayoutId id="21474857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211220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动物的行为适应性进化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动物行为的适应性进化概述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动物行为适应性进化的表现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动物行为适应性进化的影响因素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动物行为适应性进化的研究价值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动物行为适应性进化的未来展望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动物行为的适应性进化概述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什么是适应性进化</a:t>
            </a:r>
            <a:endParaRPr lang="zh-CN" altLang="en-US"/>
          </a:p>
        </p:txBody>
      </p:sp>
      <p:sp>
        <p:nvSpPr>
          <p:cNvPr id="1048846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适应性进化是指动物在面对环境变化时，通过自然选择和基因变异，逐渐适应环境并获得生存优势的过程。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52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4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适应性进化是物种进化的重要方式之一，它使得动物能够在不同的环境中生存繁衍，并且提高其竞争力。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58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适应性进化通常需要漫长的进化时间和大量的基因变异，但在某些情况下，动物也可以通过快速进化来适应环境变化。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864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适应性进化是生物多样性的重要来源之一，它使得地球上的生物种类更加丰富多样。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动物行为适应性进化的意义</a:t>
            </a:r>
            <a:endParaRPr lang="zh-CN" altLang="en-US"/>
          </a:p>
        </p:txBody>
      </p:sp>
      <p:sp>
        <p:nvSpPr>
          <p:cNvPr id="10489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生存繁衍：适应环境变化，提高生存概率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生态平衡：维持生物多样性，促进生态系统的稳定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科学研究：为进化生物学、生态学等领域提供重要研究价值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物种延续：保持基因多样性，促进物种演化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动物行为适应性进化的研究方法</a:t>
            </a:r>
            <a:endParaRPr lang="zh-CN" altLang="en-US"/>
          </a:p>
        </p:txBody>
      </p:sp>
      <p:sp>
        <p:nvSpPr>
          <p:cNvPr id="104897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观察法：通过观察动物在自然环境中的行为表现，了解其适应性的特点和机制。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实验法：通过实验手段对动物行为进行控制和干预，探究行为与环境之间的关系及其进化意义。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比较法：通过对不同物种或种群的行为进行比较，探究其适应性的差异和进化过程。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模拟法：通过模拟自然环境或生物间的相互作用，探究动物行为的适应性和进化机制。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动物行为适应性进化的表现</a:t>
            </a:r>
            <a:endParaRPr lang="zh-CN" altLang="en-US"/>
          </a:p>
        </p:txBody>
      </p:sp>
      <p:sp>
        <p:nvSpPr>
          <p:cNvPr id="10490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捕食行为的适应性进化</a:t>
            </a:r>
            <a:endParaRPr lang="zh-CN" altLang="en-US"/>
          </a:p>
        </p:txBody>
      </p:sp>
      <p:sp>
        <p:nvSpPr>
          <p:cNvPr id="1049064" name="Freeform 27"/>
          <p:cNvSpPr/>
          <p:nvPr>
            <p:custDataLst>
              <p:tags r:id="rId2"/>
            </p:custDataLst>
          </p:nvPr>
        </p:nvSpPr>
        <p:spPr bwMode="auto">
          <a:xfrm>
            <a:off x="1524000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32"/>
          <p:cNvSpPr/>
          <p:nvPr>
            <p:custDataLst>
              <p:tags r:id="rId3"/>
            </p:custDataLst>
          </p:nvPr>
        </p:nvSpPr>
        <p:spPr>
          <a:xfrm flipH="1">
            <a:off x="1640511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524000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1761659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捕食技巧：动物通过进化发展出更高效的捕食技巧，如快速捕捉、精准咬合力等。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6"/>
            </p:custDataLst>
          </p:nvPr>
        </p:nvSpPr>
        <p:spPr>
          <a:xfrm>
            <a:off x="1586603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Freeform 27"/>
          <p:cNvSpPr/>
          <p:nvPr>
            <p:custDataLst>
              <p:tags r:id="rId7"/>
            </p:custDataLst>
          </p:nvPr>
        </p:nvSpPr>
        <p:spPr bwMode="auto">
          <a:xfrm>
            <a:off x="4091874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矩形: 圆角 38"/>
          <p:cNvSpPr/>
          <p:nvPr>
            <p:custDataLst>
              <p:tags r:id="rId8"/>
            </p:custDataLst>
          </p:nvPr>
        </p:nvSpPr>
        <p:spPr>
          <a:xfrm flipH="1">
            <a:off x="4208385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4091874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0" name="正文"/>
          <p:cNvSpPr txBox="1"/>
          <p:nvPr>
            <p:custDataLst>
              <p:tags r:id="rId10"/>
            </p:custDataLst>
          </p:nvPr>
        </p:nvSpPr>
        <p:spPr>
          <a:xfrm>
            <a:off x="4329533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协作捕食：一些动物通过进化发展出协作捕食的行为，以提高捕食成功率。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11"/>
            </p:custDataLst>
          </p:nvPr>
        </p:nvSpPr>
        <p:spPr>
          <a:xfrm>
            <a:off x="4154477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Freeform 27"/>
          <p:cNvSpPr/>
          <p:nvPr>
            <p:custDataLst>
              <p:tags r:id="rId12"/>
            </p:custDataLst>
          </p:nvPr>
        </p:nvSpPr>
        <p:spPr bwMode="auto">
          <a:xfrm>
            <a:off x="6659749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矩形: 圆角 68"/>
          <p:cNvSpPr/>
          <p:nvPr>
            <p:custDataLst>
              <p:tags r:id="rId13"/>
            </p:custDataLst>
          </p:nvPr>
        </p:nvSpPr>
        <p:spPr>
          <a:xfrm flipH="1">
            <a:off x="6776260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659749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0" name="正文"/>
          <p:cNvSpPr txBox="1"/>
          <p:nvPr>
            <p:custDataLst>
              <p:tags r:id="rId15"/>
            </p:custDataLst>
          </p:nvPr>
        </p:nvSpPr>
        <p:spPr>
          <a:xfrm>
            <a:off x="6897408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预测捕食机会：一些动物通过进化发展出预测捕食机会的能力，以优化捕食策略。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16"/>
            </p:custDataLst>
          </p:nvPr>
        </p:nvSpPr>
        <p:spPr>
          <a:xfrm>
            <a:off x="6722352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Freeform 27"/>
          <p:cNvSpPr/>
          <p:nvPr>
            <p:custDataLst>
              <p:tags r:id="rId17"/>
            </p:custDataLst>
          </p:nvPr>
        </p:nvSpPr>
        <p:spPr bwMode="auto">
          <a:xfrm>
            <a:off x="9227623" y="5697775"/>
            <a:ext cx="170097" cy="15634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矩形: 圆角 74"/>
          <p:cNvSpPr/>
          <p:nvPr>
            <p:custDataLst>
              <p:tags r:id="rId18"/>
            </p:custDataLst>
          </p:nvPr>
        </p:nvSpPr>
        <p:spPr>
          <a:xfrm flipH="1">
            <a:off x="9344714" y="1605986"/>
            <a:ext cx="2008977" cy="4329746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227623" y="4970887"/>
            <a:ext cx="1986908" cy="822342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0" name="正文"/>
          <p:cNvSpPr txBox="1"/>
          <p:nvPr>
            <p:custDataLst>
              <p:tags r:id="rId20"/>
            </p:custDataLst>
          </p:nvPr>
        </p:nvSpPr>
        <p:spPr>
          <a:xfrm>
            <a:off x="9465282" y="1687718"/>
            <a:ext cx="1766864" cy="326543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捕食与繁殖：动物在进化过程中，捕食行为与繁殖策略相互关联，以最大化生存和繁衍后代的机会。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21"/>
            </p:custDataLst>
          </p:nvPr>
        </p:nvSpPr>
        <p:spPr>
          <a:xfrm>
            <a:off x="9290806" y="5015521"/>
            <a:ext cx="1899585" cy="599312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防御行为的适应性进化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伪装：动物通过与环境相似的颜色或斑纹，降低被捕食者发现的风险。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逃逸行为：动物在感知到危险时，会迅速逃离或躲藏，以避免被捕食者捕获。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群体防御：动物通过群体聚集、相互协作的方式，共同抵御捕食者的攻击。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拟态：动物模仿有毒或危险的生物，使捕食者误以为它们有毒或危险。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繁殖行为的适应性进化</a:t>
            </a:r>
            <a:endParaRPr lang="zh-CN" altLang="en-US"/>
          </a:p>
        </p:txBody>
      </p:sp>
      <p:sp>
        <p:nvSpPr>
          <p:cNvPr id="1049216" name="圆角矩形 5"/>
          <p:cNvSpPr/>
          <p:nvPr>
            <p:custDataLst>
              <p:tags r:id="rId2"/>
            </p:custDataLst>
          </p:nvPr>
        </p:nvSpPr>
        <p:spPr>
          <a:xfrm>
            <a:off x="154505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圆角矩形 3"/>
          <p:cNvSpPr/>
          <p:nvPr>
            <p:custDataLst>
              <p:tags r:id="rId3"/>
            </p:custDataLst>
          </p:nvPr>
        </p:nvSpPr>
        <p:spPr>
          <a:xfrm>
            <a:off x="1524000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5"/>
          <p:cNvSpPr txBox="1"/>
          <p:nvPr>
            <p:custDataLst>
              <p:tags r:id="rId4"/>
            </p:custDataLst>
          </p:nvPr>
        </p:nvSpPr>
        <p:spPr>
          <a:xfrm>
            <a:off x="1682169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雄性求偶行为：动物通过展示鲜艳的色彩、独特的舞蹈等方式吸引雌性，提高繁殖成功率。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6"/>
          <p:cNvSpPr/>
          <p:nvPr>
            <p:custDataLst>
              <p:tags r:id="rId5"/>
            </p:custDataLst>
          </p:nvPr>
        </p:nvSpPr>
        <p:spPr>
          <a:xfrm>
            <a:off x="1687858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6"/>
            </p:custDataLst>
          </p:nvPr>
        </p:nvSpPr>
        <p:spPr>
          <a:xfrm>
            <a:off x="4053565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圆角矩形 13"/>
          <p:cNvSpPr/>
          <p:nvPr>
            <p:custDataLst>
              <p:tags r:id="rId7"/>
            </p:custDataLst>
          </p:nvPr>
        </p:nvSpPr>
        <p:spPr>
          <a:xfrm>
            <a:off x="4027393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圆角矩形 15"/>
          <p:cNvSpPr/>
          <p:nvPr>
            <p:custDataLst>
              <p:tags r:id="rId8"/>
            </p:custDataLst>
          </p:nvPr>
        </p:nvSpPr>
        <p:spPr>
          <a:xfrm>
            <a:off x="4236199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30" name="文本框 10"/>
          <p:cNvSpPr txBox="1"/>
          <p:nvPr>
            <p:custDataLst>
              <p:tags r:id="rId9"/>
            </p:custDataLst>
          </p:nvPr>
        </p:nvSpPr>
        <p:spPr>
          <a:xfrm>
            <a:off x="4186700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 fontScale="8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雌性选择行为：雌性动物通过观察和比较雄性的求偶行为，选择健康和基因优良的雄性进行交配，以优化后代基因。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10"/>
            </p:custDataLst>
          </p:nvPr>
        </p:nvSpPr>
        <p:spPr>
          <a:xfrm>
            <a:off x="6556958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圆角矩形 3"/>
          <p:cNvSpPr/>
          <p:nvPr>
            <p:custDataLst>
              <p:tags r:id="rId11"/>
            </p:custDataLst>
          </p:nvPr>
        </p:nvSpPr>
        <p:spPr>
          <a:xfrm>
            <a:off x="6535906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23"/>
          <p:cNvSpPr txBox="1"/>
          <p:nvPr>
            <p:custDataLst>
              <p:tags r:id="rId12"/>
            </p:custDataLst>
          </p:nvPr>
        </p:nvSpPr>
        <p:spPr>
          <a:xfrm>
            <a:off x="6694075" y="1985341"/>
            <a:ext cx="1971422" cy="2761698"/>
          </a:xfrm>
          <a:prstGeom prst="rect">
            <a:avLst/>
          </a:prstGeom>
          <a:noFill/>
        </p:spPr>
        <p:txBody>
          <a:bodyPr wrap="square" rtlCol="0" anchor="t" anchorCtr="0">
            <a:normAutofit fontScale="8434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领地保护行为：动物为了保护繁殖资源和领地，会采取攻击和驱赶入侵者的行为，以确保后代的生存环境。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6"/>
          <p:cNvSpPr/>
          <p:nvPr>
            <p:custDataLst>
              <p:tags r:id="rId13"/>
            </p:custDataLst>
          </p:nvPr>
        </p:nvSpPr>
        <p:spPr>
          <a:xfrm>
            <a:off x="6699765" y="4908621"/>
            <a:ext cx="616176" cy="61674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0" name="圆角矩形 12"/>
          <p:cNvSpPr/>
          <p:nvPr>
            <p:custDataLst>
              <p:tags r:id="rId14"/>
            </p:custDataLst>
          </p:nvPr>
        </p:nvSpPr>
        <p:spPr>
          <a:xfrm>
            <a:off x="9065471" y="1691761"/>
            <a:ext cx="2288329" cy="420001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圆角矩形 13"/>
          <p:cNvSpPr/>
          <p:nvPr>
            <p:custDataLst>
              <p:tags r:id="rId15"/>
            </p:custDataLst>
          </p:nvPr>
        </p:nvSpPr>
        <p:spPr>
          <a:xfrm>
            <a:off x="9039299" y="1650228"/>
            <a:ext cx="2288329" cy="420001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圆角矩形 15"/>
          <p:cNvSpPr/>
          <p:nvPr>
            <p:custDataLst>
              <p:tags r:id="rId16"/>
            </p:custDataLst>
          </p:nvPr>
        </p:nvSpPr>
        <p:spPr>
          <a:xfrm>
            <a:off x="9248105" y="4913173"/>
            <a:ext cx="616176" cy="61674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66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6" name="文本框 32"/>
          <p:cNvSpPr txBox="1"/>
          <p:nvPr>
            <p:custDataLst>
              <p:tags r:id="rId17"/>
            </p:custDataLst>
          </p:nvPr>
        </p:nvSpPr>
        <p:spPr>
          <a:xfrm>
            <a:off x="9198606" y="1989893"/>
            <a:ext cx="1970284" cy="276169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亲子关系行为：动物在繁殖后，会采取一系列的育雏和抚幼行为，以确保后代的成长和生存。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社群行为的适应性进化</a:t>
            </a:r>
            <a:endParaRPr lang="zh-CN" altLang="en-US"/>
          </a:p>
        </p:txBody>
      </p:sp>
      <p:sp>
        <p:nvSpPr>
          <p:cNvPr id="1049282" name="任意多边形 35"/>
          <p:cNvSpPr/>
          <p:nvPr>
            <p:custDataLst>
              <p:tags r:id="rId2"/>
            </p:custDataLst>
          </p:nvPr>
        </p:nvSpPr>
        <p:spPr>
          <a:xfrm>
            <a:off x="1524000" y="1639730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4" name="任意多边形 39"/>
          <p:cNvSpPr/>
          <p:nvPr>
            <p:custDataLst>
              <p:tags r:id="rId3"/>
            </p:custDataLst>
          </p:nvPr>
        </p:nvSpPr>
        <p:spPr>
          <a:xfrm>
            <a:off x="1598572" y="1720563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768379" y="1920939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6" name="正文"/>
          <p:cNvSpPr txBox="1"/>
          <p:nvPr>
            <p:custDataLst>
              <p:tags r:id="rId5"/>
            </p:custDataLst>
          </p:nvPr>
        </p:nvSpPr>
        <p:spPr>
          <a:xfrm>
            <a:off x="3004618" y="1707471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社群行为：动物在群体中的相互协作和分工，以提高生存和繁殖成功率。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804071" y="1704055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0" name="任意多边形 45"/>
          <p:cNvSpPr/>
          <p:nvPr>
            <p:custDataLst>
              <p:tags r:id="rId7"/>
            </p:custDataLst>
          </p:nvPr>
        </p:nvSpPr>
        <p:spPr>
          <a:xfrm>
            <a:off x="1524000" y="2748628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2" name="任意多边形 46"/>
          <p:cNvSpPr/>
          <p:nvPr>
            <p:custDataLst>
              <p:tags r:id="rId8"/>
            </p:custDataLst>
          </p:nvPr>
        </p:nvSpPr>
        <p:spPr>
          <a:xfrm>
            <a:off x="1598572" y="2829461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768379" y="3029837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4" name="正文"/>
          <p:cNvSpPr txBox="1"/>
          <p:nvPr>
            <p:custDataLst>
              <p:tags r:id="rId10"/>
            </p:custDataLst>
          </p:nvPr>
        </p:nvSpPr>
        <p:spPr>
          <a:xfrm>
            <a:off x="3004618" y="2816369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适应性进化：通过自然选择，使动物在面对环境变化时能够更好地适应并生存下来。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804071" y="2812953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8" name="任意多边形 51"/>
          <p:cNvSpPr/>
          <p:nvPr>
            <p:custDataLst>
              <p:tags r:id="rId12"/>
            </p:custDataLst>
          </p:nvPr>
        </p:nvSpPr>
        <p:spPr>
          <a:xfrm>
            <a:off x="1524000" y="3857526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任意多边形 52"/>
          <p:cNvSpPr/>
          <p:nvPr>
            <p:custDataLst>
              <p:tags r:id="rId13"/>
            </p:custDataLst>
          </p:nvPr>
        </p:nvSpPr>
        <p:spPr>
          <a:xfrm>
            <a:off x="1598572" y="3938359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768379" y="4138735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15"/>
            </p:custDataLst>
          </p:nvPr>
        </p:nvSpPr>
        <p:spPr>
          <a:xfrm>
            <a:off x="3004618" y="3925267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表现：如蜜蜂的蜂巢结构、狼的狩猎行为、猴子的等级制度等。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804071" y="3921851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6" name="任意多边形 57"/>
          <p:cNvSpPr/>
          <p:nvPr>
            <p:custDataLst>
              <p:tags r:id="rId17"/>
            </p:custDataLst>
          </p:nvPr>
        </p:nvSpPr>
        <p:spPr>
          <a:xfrm>
            <a:off x="1524000" y="4966424"/>
            <a:ext cx="9830369" cy="93584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8" name="任意多边形 58"/>
          <p:cNvSpPr/>
          <p:nvPr>
            <p:custDataLst>
              <p:tags r:id="rId18"/>
            </p:custDataLst>
          </p:nvPr>
        </p:nvSpPr>
        <p:spPr>
          <a:xfrm>
            <a:off x="1598572" y="5047257"/>
            <a:ext cx="9681795" cy="774749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768379" y="5247633"/>
            <a:ext cx="0" cy="38709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20"/>
            </p:custDataLst>
          </p:nvPr>
        </p:nvSpPr>
        <p:spPr>
          <a:xfrm>
            <a:off x="3004618" y="5034165"/>
            <a:ext cx="8074235" cy="78784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意义：社群行为适应性进化有助于动物更好地适应环境，提高生存和繁殖成功率，对整个物种的繁衍具有重要意义。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804071" y="5030749"/>
            <a:ext cx="806627" cy="80719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动物行为适应性进化的影响因素</a:t>
            </a:r>
            <a:endParaRPr lang="zh-CN" altLang="en-US"/>
          </a:p>
        </p:txBody>
      </p:sp>
      <p:sp>
        <p:nvSpPr>
          <p:cNvPr id="10493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自然环境的影响</a:t>
            </a:r>
            <a:endParaRPr lang="zh-CN" altLang="en-US"/>
          </a:p>
        </p:txBody>
      </p:sp>
      <p:sp>
        <p:nvSpPr>
          <p:cNvPr id="104937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气候变化：动物为了适应气候变化，会改变行为以维持生存。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地理环境：不同地区的动物会因为地理环境的不同而进化出不同的行为适应性。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天敌和竞争者：动物为了躲避天敌和竞争者，会进化出不同的行为适应性。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资源分布：动物为了获取食物和栖息地，会进化出相应的行为适应性。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https://d.book118.com/735221122040011104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6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+中文正文</vt:lpstr>
      <vt:lpstr>Office Theme</vt:lpstr>
      <vt:lpstr>动物的行为适应性进化</vt:lpstr>
      <vt:lpstr>目录</vt:lpstr>
      <vt:lpstr>动物行为的适应性进化概述</vt:lpstr>
      <vt:lpstr>什么是适应性进化</vt:lpstr>
      <vt:lpstr>动物行为适应性进化的意义</vt:lpstr>
      <vt:lpstr>动物行为适应性进化的研究方法</vt:lpstr>
      <vt:lpstr>动物行为适应性进化的表现</vt:lpstr>
      <vt:lpstr>捕食行为的适应性进化</vt:lpstr>
      <vt:lpstr>防御行为的适应性进化</vt:lpstr>
      <vt:lpstr>繁殖行为的适应性进化</vt:lpstr>
      <vt:lpstr>社群行为的适应性进化</vt:lpstr>
      <vt:lpstr>动物行为适应性进化的影响因素</vt:lpstr>
      <vt:lpstr>自然环境的影响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2024-09-13T20:37:31.043</cp:lastPrinted>
  <dcterms:created xsi:type="dcterms:W3CDTF">2024-09-13T12:37:31Z</dcterms:created>
  <dcterms:modified xsi:type="dcterms:W3CDTF">2024-09-13T12:37:33Z</dcterms:modified>
</cp:coreProperties>
</file>