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74A02E-7784-41A3-8B6E-FAE0EA330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5BA95E-B155-4176-90C0-16E6F17AA0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B7BA511-CBAA-464B-8F41-FE5F89B81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7172C7-5FFC-47BD-B394-E87714103A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BC1CF6-8C89-42CC-B026-11E78FA6CA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2EA332-7A82-4B85-AA31-471364C2A67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451D455-2B7D-4A80-8A3F-B53433E8E4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21BA4C-4D75-4271-AD37-CA508F3E83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9FB5D1D-B4BE-49D5-811B-E79DCFECF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0F6FB8-973C-4CCD-AF35-4A60496159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9EFB7C-ECF1-40C6-BB30-64CBCA7BAB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241330231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电子烟知识培训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电子烟简介</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电子烟的工作原理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电子烟的优点与缺点</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如何正确使用电子烟</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电子烟的安全问题</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电子烟的市场与未来发展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电子烟简介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474591" y="3601169"/>
            <a:ext cx="492347" cy="492347"/>
            <a:chOff x="1474591" y="3601169"/>
            <a:chExt cx="492347" cy="492347"/>
          </a:xfrm>
        </p:grpSpPr>
        <p:sp>
          <p:nvSpPr>
            <p:cNvPr id="6" name="AutoShape 6"/>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2372036" y="2275003"/>
            <a:ext cx="2139982" cy="2139982"/>
            <a:chOff x="2372036" y="2275003"/>
            <a:chExt cx="2139982" cy="2139982"/>
          </a:xfrm>
        </p:grpSpPr>
        <p:sp>
          <p:nvSpPr>
            <p:cNvPr id="8" name="Freeform 8"/>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274244" y="3123014"/>
            <a:ext cx="330613" cy="588550"/>
            <a:chOff x="3274244" y="3123014"/>
            <a:chExt cx="330613" cy="588550"/>
          </a:xfrm>
        </p:grpSpPr>
        <p:sp>
          <p:nvSpPr>
            <p:cNvPr id="10" name="Freeform 10"/>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370066" y="3021001"/>
            <a:ext cx="145256" cy="300799"/>
            <a:chOff x="3370066" y="3021001"/>
            <a:chExt cx="145256" cy="300799"/>
          </a:xfrm>
        </p:grpSpPr>
        <p:sp>
          <p:nvSpPr>
            <p:cNvPr id="12" name="Freeform 12"/>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3195854" y="2092028"/>
            <a:ext cx="492347" cy="492347"/>
            <a:chOff x="3195854" y="2092028"/>
            <a:chExt cx="492347" cy="492347"/>
          </a:xfrm>
        </p:grpSpPr>
        <p:sp>
          <p:nvSpPr>
            <p:cNvPr id="63" name="AutoShape 63"/>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4" name="Group 64"/>
          <p:cNvGrpSpPr/>
          <p:nvPr/>
        </p:nvGrpSpPr>
        <p:grpSpPr>
          <a:xfrm>
            <a:off x="3543612" y="3414098"/>
            <a:ext cx="2139982" cy="2139982"/>
            <a:chOff x="3543612" y="3414098"/>
            <a:chExt cx="2139982" cy="2139982"/>
          </a:xfrm>
        </p:grpSpPr>
        <p:sp>
          <p:nvSpPr>
            <p:cNvPr id="65" name="Freeform 65"/>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Freeform 66"/>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7" name="Group 67"/>
          <p:cNvGrpSpPr/>
          <p:nvPr/>
        </p:nvGrpSpPr>
        <p:grpSpPr>
          <a:xfrm>
            <a:off x="4948930" y="3611741"/>
            <a:ext cx="492347" cy="492347"/>
            <a:chOff x="4948930" y="3611741"/>
            <a:chExt cx="492347" cy="492347"/>
          </a:xfrm>
        </p:grpSpPr>
        <p:sp>
          <p:nvSpPr>
            <p:cNvPr id="68" name="AutoShape 68"/>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69" name="AutoShape 69"/>
          <p:cNvSpPr/>
          <p:nvPr/>
        </p:nvSpPr>
        <p:spPr>
          <a:xfrm>
            <a:off x="1428725" y="3672826"/>
            <a:ext cx="599097" cy="3307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70" name="AutoShape 70"/>
          <p:cNvSpPr/>
          <p:nvPr/>
        </p:nvSpPr>
        <p:spPr>
          <a:xfrm>
            <a:off x="3138709" y="2155516"/>
            <a:ext cx="599097" cy="2779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71" name="AutoShape 71"/>
          <p:cNvSpPr/>
          <p:nvPr/>
        </p:nvSpPr>
        <p:spPr>
          <a:xfrm>
            <a:off x="4890841" y="3681858"/>
            <a:ext cx="599097" cy="24839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72" name="Group 72"/>
          <p:cNvGrpSpPr/>
          <p:nvPr/>
        </p:nvGrpSpPr>
        <p:grpSpPr>
          <a:xfrm>
            <a:off x="6649402" y="2138986"/>
            <a:ext cx="587026" cy="585597"/>
            <a:chOff x="6649402" y="2138986"/>
            <a:chExt cx="587026" cy="585597"/>
          </a:xfrm>
        </p:grpSpPr>
        <p:sp>
          <p:nvSpPr>
            <p:cNvPr id="73" name="AutoShape 73"/>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5" name="Group 75"/>
          <p:cNvGrpSpPr/>
          <p:nvPr/>
        </p:nvGrpSpPr>
        <p:grpSpPr>
          <a:xfrm>
            <a:off x="6649402" y="3402766"/>
            <a:ext cx="587026" cy="585597"/>
            <a:chOff x="6649402" y="3402766"/>
            <a:chExt cx="587026" cy="585597"/>
          </a:xfrm>
        </p:grpSpPr>
        <p:sp>
          <p:nvSpPr>
            <p:cNvPr id="76" name="AutoShape 76"/>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7" name="Group 77"/>
          <p:cNvGrpSpPr/>
          <p:nvPr/>
        </p:nvGrpSpPr>
        <p:grpSpPr>
          <a:xfrm>
            <a:off x="6833234" y="3535589"/>
            <a:ext cx="224504" cy="467677"/>
            <a:chOff x="6833234" y="3535589"/>
            <a:chExt cx="224504" cy="467677"/>
          </a:xfrm>
        </p:grpSpPr>
        <p:sp>
          <p:nvSpPr>
            <p:cNvPr id="78" name="Freeform 78"/>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Freeform 79"/>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Freeform 80"/>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Freeform 81"/>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Freeform 82"/>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Freeform 83"/>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Freeform 86"/>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Freeform 87"/>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Freeform 88"/>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Freeform 89"/>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Freeform 90"/>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Freeform 91"/>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Freeform 92"/>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Freeform 93"/>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Freeform 96"/>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Freeform 97"/>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AutoShape 112"/>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AutoShape 115"/>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AutoShape 124"/>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AutoShape 127"/>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9" name="Group 129"/>
          <p:cNvGrpSpPr/>
          <p:nvPr/>
        </p:nvGrpSpPr>
        <p:grpSpPr>
          <a:xfrm>
            <a:off x="6649402" y="4666547"/>
            <a:ext cx="587026" cy="585502"/>
            <a:chOff x="6649402" y="4666547"/>
            <a:chExt cx="587026" cy="585502"/>
          </a:xfrm>
        </p:grpSpPr>
        <p:sp>
          <p:nvSpPr>
            <p:cNvPr id="130" name="AutoShape 130"/>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Freeform 131"/>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2" name="TextBox 132"/>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电子烟是一种通过电子加热技术将液态烟油转化为气态烟雾的装置。</a:t>
            </a:r>
          </a:p>
        </p:txBody>
      </p:sp>
      <p:sp>
        <p:nvSpPr>
          <p:cNvPr id="133" name="TextBox 133"/>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电子烟不含烟草，因此不会产生烟草烟雾。</a:t>
            </a:r>
          </a:p>
        </p:txBody>
      </p:sp>
      <p:sp>
        <p:nvSpPr>
          <p:cNvPr id="134" name="TextBox 134"/>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电子烟通常由电子烟杆、雾化器和烟油组成。</a:t>
            </a:r>
          </a:p>
        </p:txBody>
      </p:sp>
      <p:grpSp>
        <p:nvGrpSpPr>
          <p:cNvPr id="135" name="Group 135"/>
          <p:cNvGrpSpPr/>
          <p:nvPr/>
        </p:nvGrpSpPr>
        <p:grpSpPr>
          <a:xfrm>
            <a:off x="454963" y="93878"/>
            <a:ext cx="10641129" cy="914400"/>
            <a:chOff x="454963" y="93878"/>
            <a:chExt cx="10641129" cy="914400"/>
          </a:xfrm>
        </p:grpSpPr>
        <p:sp>
          <p:nvSpPr>
            <p:cNvPr id="136" name="AutoShape 13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AutoShape 14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AutoShape 14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AutoShape 14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2" name="AutoShape 15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3" name="AutoShape 15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AutoShape 15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AutoShape 15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6" name="TextBox 15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电子烟的定义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按工作原理</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按用途</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按外观</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电子烟可分为电阻丝加热型和感应加热型。</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电子烟可分为戒烟型、替烟型和娱乐型。</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电子烟可分为普通型、时尚型和隐蔽型。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电子烟的种类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838147" y="1287233"/>
            <a:ext cx="2035112" cy="2035112"/>
            <a:chOff x="3838147" y="1287233"/>
            <a:chExt cx="2035112" cy="2035112"/>
          </a:xfrm>
        </p:grpSpPr>
        <p:sp>
          <p:nvSpPr>
            <p:cNvPr id="6" name="AutoShape 6"/>
            <p:cNvSpPr/>
            <p:nvPr/>
          </p:nvSpPr>
          <p:spPr>
            <a:xfrm flipH="1">
              <a:off x="3838147" y="1287233"/>
              <a:ext cx="2035112" cy="2035112"/>
            </a:xfrm>
            <a:prstGeom prst="ellipse">
              <a:avLst/>
            </a:prstGeom>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556617" y="1941220"/>
            <a:ext cx="595503" cy="1060133"/>
            <a:chOff x="4556617" y="1941220"/>
            <a:chExt cx="595503" cy="1060133"/>
          </a:xfrm>
        </p:grpSpPr>
        <p:sp>
          <p:nvSpPr>
            <p:cNvPr id="8" name="Freeform 8"/>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729210" y="1757387"/>
            <a:ext cx="261747" cy="541878"/>
            <a:chOff x="4729210" y="1757387"/>
            <a:chExt cx="261747" cy="541878"/>
          </a:xfrm>
        </p:grpSpPr>
        <p:sp>
          <p:nvSpPr>
            <p:cNvPr id="10" name="Freeform 10"/>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6479524" y="1287233"/>
            <a:ext cx="2035112" cy="2035112"/>
            <a:chOff x="6479524" y="1287233"/>
            <a:chExt cx="2035112" cy="2035112"/>
          </a:xfrm>
        </p:grpSpPr>
        <p:sp>
          <p:nvSpPr>
            <p:cNvPr id="61" name="AutoShape 61"/>
            <p:cNvSpPr/>
            <p:nvPr/>
          </p:nvSpPr>
          <p:spPr>
            <a:xfrm flipH="1">
              <a:off x="6479524" y="1287233"/>
              <a:ext cx="2035112" cy="2035112"/>
            </a:xfrm>
            <a:prstGeom prst="ellipse">
              <a:avLst/>
            </a:prstGeom>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Freeform 62"/>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3" name="Group 63"/>
          <p:cNvGrpSpPr/>
          <p:nvPr/>
        </p:nvGrpSpPr>
        <p:grpSpPr>
          <a:xfrm>
            <a:off x="9103948" y="1287329"/>
            <a:ext cx="2035112" cy="2035112"/>
            <a:chOff x="9103948" y="1287329"/>
            <a:chExt cx="2035112" cy="2035112"/>
          </a:xfrm>
        </p:grpSpPr>
        <p:sp>
          <p:nvSpPr>
            <p:cNvPr id="64" name="AutoShape 64"/>
            <p:cNvSpPr/>
            <p:nvPr/>
          </p:nvSpPr>
          <p:spPr>
            <a:xfrm flipH="1">
              <a:off x="9103948" y="1287329"/>
              <a:ext cx="2035112" cy="2035112"/>
            </a:xfrm>
            <a:prstGeom prst="ellipse">
              <a:avLst/>
            </a:prstGeom>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5" name="Freeform 65"/>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1061323" y="2678169"/>
            <a:ext cx="653320" cy="651796"/>
            <a:chOff x="1061323" y="2678169"/>
            <a:chExt cx="653320" cy="651796"/>
          </a:xfrm>
        </p:grpSpPr>
        <p:sp>
          <p:nvSpPr>
            <p:cNvPr id="67" name="AutoShape 67"/>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8" name="Group 68"/>
          <p:cNvGrpSpPr/>
          <p:nvPr/>
        </p:nvGrpSpPr>
        <p:grpSpPr>
          <a:xfrm>
            <a:off x="3695557" y="2678169"/>
            <a:ext cx="653320" cy="651796"/>
            <a:chOff x="3695557" y="2678169"/>
            <a:chExt cx="653320" cy="651796"/>
          </a:xfrm>
        </p:grpSpPr>
        <p:sp>
          <p:nvSpPr>
            <p:cNvPr id="69" name="AutoShape 69"/>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0" name="Group 70"/>
          <p:cNvGrpSpPr/>
          <p:nvPr/>
        </p:nvGrpSpPr>
        <p:grpSpPr>
          <a:xfrm>
            <a:off x="6337221" y="2678169"/>
            <a:ext cx="653320" cy="651796"/>
            <a:chOff x="6337221" y="2678169"/>
            <a:chExt cx="653320" cy="651796"/>
          </a:xfrm>
        </p:grpSpPr>
        <p:sp>
          <p:nvSpPr>
            <p:cNvPr id="71" name="AutoShape 71"/>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8962406" y="2678169"/>
            <a:ext cx="651796" cy="651796"/>
            <a:chOff x="8962406" y="2678169"/>
            <a:chExt cx="651796" cy="651796"/>
          </a:xfrm>
        </p:grpSpPr>
        <p:sp>
          <p:nvSpPr>
            <p:cNvPr id="73" name="AutoShape 73"/>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4" name="TextBox 74"/>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75" name="TextBox 75"/>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6" name="TextBox 76"/>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7" name="TextBox 77"/>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8" name="TextBox 78"/>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2003年</a:t>
            </a:r>
          </a:p>
        </p:txBody>
      </p:sp>
      <p:sp>
        <p:nvSpPr>
          <p:cNvPr id="79" name="TextBox 79"/>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2004年</a:t>
            </a:r>
          </a:p>
        </p:txBody>
      </p:sp>
      <p:sp>
        <p:nvSpPr>
          <p:cNvPr id="80" name="TextBox 80"/>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2010年</a:t>
            </a:r>
          </a:p>
        </p:txBody>
      </p:sp>
      <p:sp>
        <p:nvSpPr>
          <p:cNvPr id="81" name="TextBox 81"/>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2018年</a:t>
            </a:r>
          </a:p>
        </p:txBody>
      </p:sp>
      <p:grpSp>
        <p:nvGrpSpPr>
          <p:cNvPr id="82" name="Group 82"/>
          <p:cNvGrpSpPr/>
          <p:nvPr/>
        </p:nvGrpSpPr>
        <p:grpSpPr>
          <a:xfrm>
            <a:off x="454963" y="93878"/>
            <a:ext cx="10641129" cy="914400"/>
            <a:chOff x="454963" y="93878"/>
            <a:chExt cx="10641129" cy="914400"/>
          </a:xfrm>
        </p:grpSpPr>
        <p:sp>
          <p:nvSpPr>
            <p:cNvPr id="83" name="AutoShape 8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AutoShape 9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AutoShape 10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TextBox 10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电子烟的发展历程</a:t>
              </a:r>
            </a:p>
          </p:txBody>
        </p:sp>
      </p:grpSp>
      <p:sp>
        <p:nvSpPr>
          <p:cNvPr id="104" name="TextBox 104"/>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全球电子烟市场开始迅速增长，各国政府开始对电子烟进行监管。</a:t>
            </a:r>
          </a:p>
        </p:txBody>
      </p:sp>
      <p:sp>
        <p:nvSpPr>
          <p:cNvPr id="105" name="TextBox 105"/>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如烟公司推出第一代电子烟产品，并获得专利。</a:t>
            </a:r>
          </a:p>
        </p:txBody>
      </p:sp>
      <p:sp>
        <p:nvSpPr>
          <p:cNvPr id="106" name="TextBox 106"/>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中国药剂师韩力发明了第一款电子烟产品，名为“如烟”。</a:t>
            </a:r>
          </a:p>
        </p:txBody>
      </p:sp>
      <p:sp>
        <p:nvSpPr>
          <p:cNvPr id="107" name="TextBox 107"/>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美国食品药品监督管理局（FDA）批准了首个电子烟上市申请。</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电子烟的工作原理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368" r="253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24" r="32524"/>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电子烟的加热原理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加热过程中，电子烟的电热丝温度需要控制在一定范围内，以保证烟油的充分蒸发和烟雾的质量。</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电子烟通过电热丝加热烟油，使其蒸发成气体。</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电子烟的烟雾形成</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烟油蒸发后形成烟雾，通过电子烟的吸嘴吸入。</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烟雾中含有尼古丁、香味物质和其他化学成分，这些成分对人体健康的影响需要进一步研究和评估。</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805582" y="2081786"/>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433527" y="1751433"/>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电子烟的口感体验因人而异，与烟油成分、品牌和个人习惯等因素有关。</a:t>
            </a:r>
          </a:p>
        </p:txBody>
      </p:sp>
      <p:sp>
        <p:nvSpPr>
          <p:cNvPr id="5" name="TextBox 5"/>
          <p:cNvSpPr txBox="1"/>
          <p:nvPr/>
        </p:nvSpPr>
        <p:spPr>
          <a:xfrm>
            <a:off x="6433527" y="4146638"/>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一些用户认为电子烟口感接近传统香烟，而另一些用户则认为电子烟口感较为单一或没有传统香烟的口感丰富。</a:t>
            </a:r>
          </a:p>
        </p:txBody>
      </p:sp>
      <p:sp>
        <p:nvSpPr>
          <p:cNvPr id="6" name="Freeform 6"/>
          <p:cNvSpPr/>
          <p:nvPr/>
        </p:nvSpPr>
        <p:spPr>
          <a:xfrm>
            <a:off x="1012384" y="231038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122011" y="231038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611221" y="2317815"/>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93891" y="218846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电子烟的口感体验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电子烟的优点与缺点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健康风险较低</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方便携带和使用</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无异味</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戒烟辅助工具</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电子烟的优点</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相对于传统烟草，电子烟产生的烟雾不含焦油、一氧化碳等有害物质，对身体的危害相对较小。</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电子烟体积小，易于携带，且使用方便，只需充电即可。</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电子烟产生的烟雾没有刺鼻的气味，对周围人的影响较小。</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电子烟可以作为戒烟的辅助工具，帮助吸烟者逐渐减少对尼古丁的依赖。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成瘾性</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对青少年有吸引力</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长期健康影响未知</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安全隐患</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电子烟的缺点</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798" r="167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3708" r="13708"/>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虽然电子烟中的尼古丁含量较低，但仍有可能导致使用者产生依赖性。</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电子烟的口味和外观设计可能吸引青少年尝试，导致他们成为新的吸烟者。</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目前对电子烟的长期健康影响研究还不够充分，无法确定其长期影响。</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一些电子烟产品存在电池爆炸等安全隐患。</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https://d.book118.com/735241330231011044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2024-09-07T03:54:36.525</cp:lastPrinted>
  <dcterms:created xsi:type="dcterms:W3CDTF">2024-09-06T19:54:36Z</dcterms:created>
  <dcterms:modified xsi:type="dcterms:W3CDTF">2024-09-06T19:54:38Z</dcterms:modified>
</cp:coreProperties>
</file>