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432982-E6E4-43D3-85A7-AD88068D6F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C19658-1FF7-4E68-BE53-CF8C2C9C92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0A7C0D-BB2F-4B3A-BB2B-4839200B00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44F37F-895E-4DC8-A7F6-87322D8483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7EF80A-8612-4F6D-BDB8-16FE58C1CA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AADA870-18D0-4811-A66B-3AD7C673C9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ACFE51F-6BA9-4721-83D9-1A0C9AD5C9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4006AB-C8D0-4F0D-A5A1-6011F517DE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878930-3B47-429D-8185-6C1AC3BE4E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BB4EE6-19E9-4378-8F1B-601A3E6AE3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39A4DC-C5F6-4071-9BCD-7A35057910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5244020122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:XXX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手卫生护理科普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手卫生的重要性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手卫生的基本原则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手卫生在日常生活中的应用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手卫生的挑战和解决方案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手卫生的科学研究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手卫生的宣传和教育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手卫生的重要性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预防感染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保护家人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促进健康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保持手卫生可以减少细菌和病毒的传播，从而降低感染的风险，如感冒、腹泻等。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通过保持手卫生，可以减少将病菌传染给家人的可能性。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良好的手卫生习惯有助于维护个人健康，提高生活质量。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手卫生对个人健康的影响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手卫生对公共卫生和疾病传播的影响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手卫生是防控传染病传播的重要手段之一，如流感、新冠病毒等。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保持手卫生可以降低病菌在环境中的传播，从而减少疾病的传播。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个人良好的手卫生习惯有助于维护公共卫生，降低疾病爆发风险。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防控传染病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减少病菌传播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维护公共卫生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降低感染率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提高医疗质量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节约医疗资源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手卫生对医疗保健系统的影响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通过减少患者之间的交叉感染，可以降低并发症和感染复发率，提高医疗质量。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降低感染率可以减少患者的住院时间和医疗费用，节约医疗资源。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医护人员保持手卫生可以降低患者之间的交叉感染率。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手卫生的基本原则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使用肥皂和水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揉搓20秒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冲洗干净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干燥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正确洗手的方法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用流动的水彻底冲洗双手，避免肥皂残留。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按照六步洗手法，揉搓双手至少20秒，确保每个部位都得到充分清洁。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用流动的水将手彻底打湿，涂抹肥皂并充分揉搓，确保覆盖手的所有部位，包括指缝和指甲下。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用干净的毛巾或纸巾擦干双手，或使用烘干机。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接触患者前后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接触患者体液、血液、伤口等之后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接触公共物品和表面之后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进餐和制备食物之前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手卫生的时机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在接触患者之前和之后，务必洗手以减少交叉感染的风险。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当接触可能含有病毒、细菌的体液、血液、伤口等之后，必须立即洗手。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在接触公共物品和表面，如门把手、电话、电脑键盘等之后，应洗手以减少细菌传播。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在进餐和制备食物之前，洗手可以确保食品安全。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洗手液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一次性纸巾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烘干机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手部消毒液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手卫生用品的选择和使用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25986" r="2598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130" r="16130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4416" b="144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98" r="16598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选择温和、不伤手的洗手液，避免使用含有酒精或其他刺激性成分的产品。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使用一次性纸巾擦拭手部，避免交叉感染。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在洗手后使用烘干机可以减少手部接触污染物的机会。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在无法洗手的情况下，可以使用手部消毒液进行清洁和消毒。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手卫生在日常生活中的应用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821847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家庭成员应养成勤洗手的习惯，特别是在处理食物、喂食婴幼儿以及处理垃圾等可能接触病原体的活动后。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家庭成员之间应避免共用毛巾和洗手间设施，以降低交叉感染的风险。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家长应教导孩子正确的洗手方法，包括用肥皂和水充分清洗手部，特别是在上厕所、吃饭和玩耍之前。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在家庭中的手卫生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414098"/>
            <a:ext cx="2139982" cy="2139982"/>
            <a:chOff x="1207034" y="3414098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62026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474591" y="3601169"/>
            <a:ext cx="492347" cy="492347"/>
            <a:chOff x="1474591" y="3601169"/>
            <a:chExt cx="492347" cy="492347"/>
          </a:xfrm>
        </p:grpSpPr>
        <p:sp>
          <p:nvSpPr>
            <p:cNvPr id="6" name="AutoShape 6"/>
            <p:cNvSpPr/>
            <p:nvPr/>
          </p:nvSpPr>
          <p:spPr>
            <a:xfrm rot="2700000">
              <a:off x="1474591" y="3601169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2372036" y="2275003"/>
            <a:ext cx="2139982" cy="2139982"/>
            <a:chOff x="2372036" y="2275003"/>
            <a:chExt cx="2139982" cy="2139982"/>
          </a:xfrm>
        </p:grpSpPr>
        <p:sp>
          <p:nvSpPr>
            <p:cNvPr id="8" name="Freeform 8"/>
            <p:cNvSpPr/>
            <p:nvPr/>
          </p:nvSpPr>
          <p:spPr>
            <a:xfrm rot="2700000">
              <a:off x="2372036" y="2275003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74244" y="3123014"/>
            <a:ext cx="330613" cy="588550"/>
            <a:chOff x="3274244" y="3123014"/>
            <a:chExt cx="330613" cy="588550"/>
          </a:xfrm>
        </p:grpSpPr>
        <p:sp>
          <p:nvSpPr>
            <p:cNvPr id="10" name="Freeform 10"/>
            <p:cNvSpPr/>
            <p:nvPr/>
          </p:nvSpPr>
          <p:spPr>
            <a:xfrm>
              <a:off x="3274244" y="3123014"/>
              <a:ext cx="330613" cy="588550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370066" y="3021001"/>
            <a:ext cx="145256" cy="300799"/>
            <a:chOff x="3370066" y="3021001"/>
            <a:chExt cx="145256" cy="300799"/>
          </a:xfrm>
        </p:grpSpPr>
        <p:sp>
          <p:nvSpPr>
            <p:cNvPr id="12" name="Freeform 12"/>
            <p:cNvSpPr/>
            <p:nvPr/>
          </p:nvSpPr>
          <p:spPr>
            <a:xfrm>
              <a:off x="3446361" y="3211596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87319" y="3131586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46361" y="3173877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492557" y="3173877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474365" y="3060339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481699" y="3096915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372352" y="3211596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390545" y="3096915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76352" y="3173877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421882" y="3021001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446361" y="3021001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13309" y="3047099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399784" y="3060339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382639" y="3131586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446361" y="3245220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03023" y="3131586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14929" y="3060339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399117" y="3173877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46361" y="3131586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446361" y="3060339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446361" y="3096915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409309" y="3096915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94450" y="3282843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396831" y="3211596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395117" y="3245220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370066" y="3245220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98844" y="324522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3496558" y="3211596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12643" y="3051672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65125" y="3051672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305167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405404" y="3087676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2079" y="3087676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087676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9784" y="3123014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78365" y="3123014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12301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4450" y="3165305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3985" y="3165305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16530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90545" y="3202929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87985" y="3202929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202929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8830" y="3236647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0938" y="3236647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23664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3387211" y="3274271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3492557" y="3274271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3439027" y="327427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3439027" y="331322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3195854" y="2092028"/>
            <a:ext cx="492347" cy="492347"/>
            <a:chOff x="3195854" y="2092028"/>
            <a:chExt cx="492347" cy="492347"/>
          </a:xfrm>
        </p:grpSpPr>
        <p:sp>
          <p:nvSpPr>
            <p:cNvPr id="63" name="AutoShape 63"/>
            <p:cNvSpPr/>
            <p:nvPr/>
          </p:nvSpPr>
          <p:spPr>
            <a:xfrm rot="2700000">
              <a:off x="3195854" y="2092028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4" name="Group 64"/>
          <p:cNvGrpSpPr/>
          <p:nvPr/>
        </p:nvGrpSpPr>
        <p:grpSpPr>
          <a:xfrm>
            <a:off x="3543612" y="3414098"/>
            <a:ext cx="2139982" cy="2139982"/>
            <a:chOff x="3543612" y="3414098"/>
            <a:chExt cx="2139982" cy="2139982"/>
          </a:xfrm>
        </p:grpSpPr>
        <p:sp>
          <p:nvSpPr>
            <p:cNvPr id="65" name="Freeform 65"/>
            <p:cNvSpPr/>
            <p:nvPr/>
          </p:nvSpPr>
          <p:spPr>
            <a:xfrm rot="13500000">
              <a:off x="3543612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>
              <a:off x="4422579" y="4332117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7" name="Group 67"/>
          <p:cNvGrpSpPr/>
          <p:nvPr/>
        </p:nvGrpSpPr>
        <p:grpSpPr>
          <a:xfrm>
            <a:off x="4948930" y="3611741"/>
            <a:ext cx="492347" cy="492347"/>
            <a:chOff x="4948930" y="3611741"/>
            <a:chExt cx="492347" cy="492347"/>
          </a:xfrm>
        </p:grpSpPr>
        <p:sp>
          <p:nvSpPr>
            <p:cNvPr id="68" name="AutoShape 68"/>
            <p:cNvSpPr/>
            <p:nvPr/>
          </p:nvSpPr>
          <p:spPr>
            <a:xfrm rot="2700000">
              <a:off x="4948930" y="3611741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9" name="AutoShape 69"/>
          <p:cNvSpPr/>
          <p:nvPr/>
        </p:nvSpPr>
        <p:spPr>
          <a:xfrm>
            <a:off x="1428725" y="3672826"/>
            <a:ext cx="599097" cy="3307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70" name="AutoShape 70"/>
          <p:cNvSpPr/>
          <p:nvPr/>
        </p:nvSpPr>
        <p:spPr>
          <a:xfrm>
            <a:off x="3138709" y="2155516"/>
            <a:ext cx="599097" cy="277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71" name="AutoShape 71"/>
          <p:cNvSpPr/>
          <p:nvPr/>
        </p:nvSpPr>
        <p:spPr>
          <a:xfrm>
            <a:off x="4890841" y="3681858"/>
            <a:ext cx="599097" cy="24839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grpSp>
        <p:nvGrpSpPr>
          <p:cNvPr id="72" name="Group 72"/>
          <p:cNvGrpSpPr/>
          <p:nvPr/>
        </p:nvGrpSpPr>
        <p:grpSpPr>
          <a:xfrm>
            <a:off x="6649402" y="2138986"/>
            <a:ext cx="587026" cy="585597"/>
            <a:chOff x="6649402" y="2138986"/>
            <a:chExt cx="587026" cy="585597"/>
          </a:xfrm>
        </p:grpSpPr>
        <p:sp>
          <p:nvSpPr>
            <p:cNvPr id="73" name="AutoShape 73"/>
            <p:cNvSpPr/>
            <p:nvPr/>
          </p:nvSpPr>
          <p:spPr>
            <a:xfrm>
              <a:off x="6649402" y="2138986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731888" y="2359775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5" name="Group 75"/>
          <p:cNvGrpSpPr/>
          <p:nvPr/>
        </p:nvGrpSpPr>
        <p:grpSpPr>
          <a:xfrm>
            <a:off x="6649402" y="3402766"/>
            <a:ext cx="587026" cy="585597"/>
            <a:chOff x="6649402" y="3402766"/>
            <a:chExt cx="587026" cy="585597"/>
          </a:xfrm>
        </p:grpSpPr>
        <p:sp>
          <p:nvSpPr>
            <p:cNvPr id="76" name="AutoShape 76"/>
            <p:cNvSpPr/>
            <p:nvPr/>
          </p:nvSpPr>
          <p:spPr>
            <a:xfrm>
              <a:off x="6649402" y="3402766"/>
              <a:ext cx="587026" cy="585597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7" name="Group 77"/>
          <p:cNvGrpSpPr/>
          <p:nvPr/>
        </p:nvGrpSpPr>
        <p:grpSpPr>
          <a:xfrm>
            <a:off x="6833234" y="3535589"/>
            <a:ext cx="224504" cy="467677"/>
            <a:chOff x="6833234" y="3535589"/>
            <a:chExt cx="224504" cy="467677"/>
          </a:xfrm>
        </p:grpSpPr>
        <p:sp>
          <p:nvSpPr>
            <p:cNvPr id="78" name="Freeform 78"/>
            <p:cNvSpPr/>
            <p:nvPr/>
          </p:nvSpPr>
          <p:spPr>
            <a:xfrm>
              <a:off x="6833234" y="3604645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>
              <a:off x="6950105" y="366465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6977919" y="361055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6950105" y="363912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6981538" y="363912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6969155" y="356216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6974109" y="358702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6899909" y="366465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>
              <a:off x="6912196" y="358702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Freeform 87"/>
            <p:cNvSpPr/>
            <p:nvPr/>
          </p:nvSpPr>
          <p:spPr>
            <a:xfrm>
              <a:off x="6902576" y="363912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Freeform 88"/>
            <p:cNvSpPr/>
            <p:nvPr/>
          </p:nvSpPr>
          <p:spPr>
            <a:xfrm>
              <a:off x="6933532" y="353558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>
              <a:off x="6950105" y="353558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6927722" y="355321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18483" y="356216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6906862" y="361055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6950105" y="368741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6920769" y="361055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6928770" y="356216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>
              <a:off x="6918006" y="363912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Freeform 97"/>
            <p:cNvSpPr/>
            <p:nvPr/>
          </p:nvSpPr>
          <p:spPr>
            <a:xfrm>
              <a:off x="6950105" y="361055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Freeform 98"/>
            <p:cNvSpPr/>
            <p:nvPr/>
          </p:nvSpPr>
          <p:spPr>
            <a:xfrm>
              <a:off x="6950105" y="356216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950105" y="358702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6924960" y="358702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6914863" y="371294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6916482" y="366465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Freeform 103"/>
            <p:cNvSpPr/>
            <p:nvPr/>
          </p:nvSpPr>
          <p:spPr>
            <a:xfrm>
              <a:off x="6915340" y="368741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898289" y="368741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85729" y="368741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Freeform 106"/>
            <p:cNvSpPr/>
            <p:nvPr/>
          </p:nvSpPr>
          <p:spPr>
            <a:xfrm>
              <a:off x="6984205" y="366465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27246" y="355635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62869" y="355635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>
              <a:off x="6945153" y="355635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922293" y="358073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67632" y="358073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>
              <a:off x="6945153" y="358073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18483" y="3604645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71918" y="3604645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>
              <a:off x="6945153" y="3604645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4863" y="363331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75728" y="363331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6945153" y="363331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2196" y="365884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78395" y="365884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6945153" y="365884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Freeform 122"/>
            <p:cNvSpPr/>
            <p:nvPr/>
          </p:nvSpPr>
          <p:spPr>
            <a:xfrm>
              <a:off x="6911053" y="3681607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Freeform 123"/>
            <p:cNvSpPr/>
            <p:nvPr/>
          </p:nvSpPr>
          <p:spPr>
            <a:xfrm>
              <a:off x="6980395" y="3681607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>
              <a:off x="6945153" y="3681607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910006" y="370713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Freeform 126"/>
            <p:cNvSpPr/>
            <p:nvPr/>
          </p:nvSpPr>
          <p:spPr>
            <a:xfrm>
              <a:off x="6981538" y="370713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AutoShape 127"/>
            <p:cNvSpPr/>
            <p:nvPr/>
          </p:nvSpPr>
          <p:spPr>
            <a:xfrm>
              <a:off x="6945153" y="370713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>
              <a:off x="6945153" y="373351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9" name="Group 129"/>
          <p:cNvGrpSpPr/>
          <p:nvPr/>
        </p:nvGrpSpPr>
        <p:grpSpPr>
          <a:xfrm>
            <a:off x="6649402" y="4666547"/>
            <a:ext cx="587026" cy="585502"/>
            <a:chOff x="6649402" y="4666547"/>
            <a:chExt cx="587026" cy="585502"/>
          </a:xfrm>
        </p:grpSpPr>
        <p:sp>
          <p:nvSpPr>
            <p:cNvPr id="130" name="AutoShape 130"/>
            <p:cNvSpPr/>
            <p:nvPr/>
          </p:nvSpPr>
          <p:spPr>
            <a:xfrm>
              <a:off x="6649402" y="4666547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6793896" y="4847236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2" name="TextBox 132"/>
          <p:cNvSpPr txBox="1"/>
          <p:nvPr/>
        </p:nvSpPr>
        <p:spPr>
          <a:xfrm>
            <a:off x="7288006" y="2140272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学校应提供充足的洗手设施，特别是在卫生间、食堂和游乐场等公共区域。</a:t>
            </a:r>
          </a:p>
        </p:txBody>
      </p:sp>
      <p:sp>
        <p:nvSpPr>
          <p:cNvPr id="133" name="TextBox 133"/>
          <p:cNvSpPr txBox="1"/>
          <p:nvPr/>
        </p:nvSpPr>
        <p:spPr>
          <a:xfrm>
            <a:off x="7288006" y="338780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老师应定期教导学生正确的洗手方法，并强调勤洗手的重要性，以帮助学生养成良好的卫生习惯。</a:t>
            </a:r>
          </a:p>
        </p:txBody>
      </p:sp>
      <p:sp>
        <p:nvSpPr>
          <p:cNvPr id="134" name="TextBox 134"/>
          <p:cNvSpPr txBox="1"/>
          <p:nvPr/>
        </p:nvSpPr>
        <p:spPr>
          <a:xfrm>
            <a:off x="7288006" y="4658974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学校应定期清洁和消毒表面物体，以减少病原体的传播。</a:t>
            </a:r>
          </a:p>
        </p:txBody>
      </p:sp>
      <p:grpSp>
        <p:nvGrpSpPr>
          <p:cNvPr id="135" name="Group 13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6" name="AutoShape 13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AutoShape 15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AutoShape 15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AutoShape 15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AutoShape 15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6" name="TextBox 15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在学校中的手卫生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https://d.book118.com/735244020122011042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2024-09-03T12:01:12.497</cp:lastPrinted>
  <dcterms:created xsi:type="dcterms:W3CDTF">2024-09-03T04:01:12Z</dcterms:created>
  <dcterms:modified xsi:type="dcterms:W3CDTF">2024-09-03T04:01:14Z</dcterms:modified>
</cp:coreProperties>
</file>