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949EF1-E825-4F26-B798-271DAC82B4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6C70C3-A962-4876-9342-38A21546C2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55C173-30F3-45EC-899C-4F0D5549C2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C86377-747E-4304-B442-B051A8F6E2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A4F6516-174A-421D-ACB1-D39971B2BF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FB7CD09-F40D-4B45-8959-03B3A64337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C221FE-29F0-4752-A887-D8535016E7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9B5D89-2001-49C7-AF47-2ABD9D2BD5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7C02DC-ED07-47EC-BA64-EAD1B27EAD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00860E-55A8-4116-A038-6E768FAFAA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710CD9-40B2-470A-B4B6-A810C228F5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 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file:///D:\qq&#25991;&#20214;\712321467\Image\C2C\Image2\%7b75232B38-A165-1FB7-499C-2E1C792CACB5%7d.png" TargetMode="External" /><Relationship Id="rId13" Type="http://schemas.openxmlformats.org/officeDocument/2006/relationships/image" Target="../media/image1.png" /><Relationship Id="rId14" Type="http://schemas.openxmlformats.org/officeDocument/2006/relationships/image" Target="../media/image2.jpeg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1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7" name="图片 1073743875" descr="学科网 zxxk.com" title=""/>
          <p:cNvPicPr>
            <a:picLocks noChangeAspect="1"/>
          </p:cNvPicPr>
          <p:nvPr/>
        </p:nvPicPr>
        <p:blipFill>
          <a:blip r:embed="rId13" r:link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5311213324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altLang="zh-CN">
                <a:sym typeface="+mn-ea"/>
              </a:rPr>
              <a:t>have/has</a:t>
            </a:r>
            <a:r>
              <a:rPr lang="zh-CN" altLang="en-US">
                <a:sym typeface="+mn-ea"/>
              </a:rPr>
              <a:t>与</a:t>
            </a:r>
            <a:r>
              <a:rPr lang="en-US" altLang="zh-CN">
                <a:sym typeface="+mn-ea"/>
              </a:rPr>
              <a:t>there be</a:t>
            </a:r>
            <a:r>
              <a:rPr lang="zh-CN" altLang="en-US">
                <a:sym typeface="+mn-ea"/>
              </a:rPr>
              <a:t>区别</a:t>
            </a:r>
            <a:endParaRPr lang="zh-CN" altLang="en-US"/>
          </a:p>
        </p:txBody>
      </p:sp>
      <p:sp>
        <p:nvSpPr>
          <p:cNvPr id="3" name="副标题 2" title="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zh-CN" altLang="en-US"/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H="1">
            <a:off x="10502900" y="121666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 title="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3" name="内容占位符 2" title="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altLang="zh-CN">
                <a:solidFill>
                  <a:srgbClr val="FF0000"/>
                </a:solidFill>
              </a:rPr>
              <a:t>have/has</a:t>
            </a:r>
            <a:r>
              <a:rPr lang="zh-CN" altLang="en-US">
                <a:solidFill>
                  <a:srgbClr val="FF0000"/>
                </a:solidFill>
              </a:rPr>
              <a:t>表示某人</a:t>
            </a:r>
            <a:r>
              <a:rPr lang="en-US" altLang="zh-CN">
                <a:solidFill>
                  <a:srgbClr val="FF0000"/>
                </a:solidFill>
              </a:rPr>
              <a:t>/</a:t>
            </a:r>
            <a:r>
              <a:rPr lang="zh-CN" altLang="en-US">
                <a:solidFill>
                  <a:srgbClr val="FF0000"/>
                </a:solidFill>
              </a:rPr>
              <a:t>某物</a:t>
            </a:r>
            <a:r>
              <a:rPr lang="en-US" altLang="zh-CN">
                <a:solidFill>
                  <a:srgbClr val="FF0000"/>
                </a:solidFill>
              </a:rPr>
              <a:t>“</a:t>
            </a:r>
            <a:r>
              <a:rPr lang="zh-CN" altLang="en-US">
                <a:solidFill>
                  <a:srgbClr val="FF0000"/>
                </a:solidFill>
                <a:sym typeface="+mn-ea"/>
              </a:rPr>
              <a:t>拥有</a:t>
            </a:r>
            <a:r>
              <a:rPr lang="en-US" altLang="zh-CN">
                <a:solidFill>
                  <a:srgbClr val="FF0000"/>
                </a:solidFill>
              </a:rPr>
              <a:t>”</a:t>
            </a:r>
            <a:r>
              <a:rPr lang="zh-CN" altLang="en-US">
                <a:solidFill>
                  <a:srgbClr val="FF0000"/>
                </a:solidFill>
              </a:rPr>
              <a:t>什么东西，强调</a:t>
            </a:r>
            <a:r>
              <a:rPr lang="en-US" altLang="zh-CN">
                <a:solidFill>
                  <a:srgbClr val="FF0000"/>
                </a:solidFill>
              </a:rPr>
              <a:t>“</a:t>
            </a:r>
            <a:r>
              <a:rPr lang="zh-CN" altLang="en-US">
                <a:solidFill>
                  <a:srgbClr val="FF0000"/>
                </a:solidFill>
              </a:rPr>
              <a:t>所属关系</a:t>
            </a:r>
            <a:r>
              <a:rPr lang="en-US" altLang="zh-CN">
                <a:solidFill>
                  <a:srgbClr val="FF0000"/>
                </a:solidFill>
              </a:rPr>
              <a:t>”</a:t>
            </a:r>
            <a:r>
              <a:rPr lang="zh-CN" altLang="en-US">
                <a:solidFill>
                  <a:srgbClr val="FF0000"/>
                </a:solidFill>
              </a:rPr>
              <a:t>，而且某人某物作为句子的主语。如：</a:t>
            </a:r>
            <a:endParaRPr lang="zh-CN" altLang="en-US">
              <a:solidFill>
                <a:srgbClr val="FF0000"/>
              </a:solidFill>
            </a:endParaRPr>
          </a:p>
          <a:p>
            <a:r>
              <a:rPr lang="en-US" altLang="zh-CN"/>
              <a:t>I have a daughter.</a:t>
            </a:r>
            <a:endParaRPr lang="en-US" altLang="zh-CN"/>
          </a:p>
          <a:p>
            <a:r>
              <a:rPr lang="en-US" altLang="zh-CN"/>
              <a:t>He has a luckey dog.</a:t>
            </a:r>
            <a:endParaRPr lang="en-US" altLang="zh-CN"/>
          </a:p>
          <a:p>
            <a:r>
              <a:rPr lang="en-US" altLang="zh-CN">
                <a:solidFill>
                  <a:srgbClr val="FF0000"/>
                </a:solidFill>
              </a:rPr>
              <a:t>there be</a:t>
            </a:r>
            <a:r>
              <a:rPr lang="zh-CN" altLang="en-US">
                <a:solidFill>
                  <a:srgbClr val="FF0000"/>
                </a:solidFill>
              </a:rPr>
              <a:t>意为</a:t>
            </a:r>
            <a:r>
              <a:rPr lang="en-US" altLang="zh-CN">
                <a:solidFill>
                  <a:srgbClr val="FF0000"/>
                </a:solidFill>
              </a:rPr>
              <a:t>“</a:t>
            </a:r>
            <a:r>
              <a:rPr lang="zh-CN" altLang="en-US">
                <a:solidFill>
                  <a:srgbClr val="FF0000"/>
                </a:solidFill>
              </a:rPr>
              <a:t>存在</a:t>
            </a:r>
            <a:r>
              <a:rPr lang="en-US" altLang="zh-CN">
                <a:solidFill>
                  <a:srgbClr val="FF0000"/>
                </a:solidFill>
              </a:rPr>
              <a:t>”</a:t>
            </a:r>
            <a:r>
              <a:rPr lang="zh-CN" altLang="en-US">
                <a:solidFill>
                  <a:srgbClr val="FF0000"/>
                </a:solidFill>
              </a:rPr>
              <a:t>，强调</a:t>
            </a:r>
            <a:r>
              <a:rPr lang="en-US" altLang="zh-CN">
                <a:solidFill>
                  <a:srgbClr val="FF0000"/>
                </a:solidFill>
              </a:rPr>
              <a:t>“</a:t>
            </a:r>
            <a:r>
              <a:rPr lang="zh-CN" altLang="en-US">
                <a:solidFill>
                  <a:srgbClr val="FF0000"/>
                </a:solidFill>
              </a:rPr>
              <a:t>某地有某物</a:t>
            </a:r>
            <a:r>
              <a:rPr lang="en-US" altLang="zh-CN">
                <a:solidFill>
                  <a:srgbClr val="FF0000"/>
                </a:solidFill>
              </a:rPr>
              <a:t>”</a:t>
            </a:r>
            <a:r>
              <a:rPr lang="zh-CN" altLang="en-US">
                <a:solidFill>
                  <a:srgbClr val="FF0000"/>
                </a:solidFill>
              </a:rPr>
              <a:t>，不表示所属关系。</a:t>
            </a:r>
            <a:r>
              <a:rPr lang="zh-CN" altLang="en-US"/>
              <a:t>如：</a:t>
            </a:r>
            <a:endParaRPr lang="zh-CN" altLang="en-US"/>
          </a:p>
          <a:p>
            <a:r>
              <a:rPr lang="en-US" altLang="zh-CN"/>
              <a:t>There is a shop near here.</a:t>
            </a:r>
            <a:endParaRPr lang="zh-CN" altLang="en-US"/>
          </a:p>
          <a:p>
            <a:r>
              <a:rPr lang="zh-CN" altLang="en-US">
                <a:solidFill>
                  <a:srgbClr val="FF0000"/>
                </a:solidFill>
              </a:rPr>
              <a:t>注：</a:t>
            </a:r>
            <a:r>
              <a:rPr lang="en-US" altLang="zh-CN">
                <a:solidFill>
                  <a:srgbClr val="FF0000"/>
                </a:solidFill>
              </a:rPr>
              <a:t>there be</a:t>
            </a:r>
            <a:r>
              <a:rPr lang="zh-CN" altLang="en-US">
                <a:solidFill>
                  <a:srgbClr val="FF0000"/>
                </a:solidFill>
              </a:rPr>
              <a:t>与</a:t>
            </a:r>
            <a:r>
              <a:rPr lang="en-US" altLang="zh-CN">
                <a:solidFill>
                  <a:srgbClr val="FF0000"/>
                </a:solidFill>
              </a:rPr>
              <a:t>have/has</a:t>
            </a:r>
            <a:r>
              <a:rPr lang="zh-CN" altLang="en-US">
                <a:solidFill>
                  <a:srgbClr val="FF0000"/>
                </a:solidFill>
              </a:rPr>
              <a:t>不能同时使用。</a:t>
            </a:r>
            <a:endParaRPr lang="zh-CN" altLang="en-US">
              <a:solidFill>
                <a:srgbClr val="FF0000"/>
              </a:solidFill>
            </a:endParaRPr>
          </a:p>
          <a:p>
            <a:r>
              <a:rPr lang="en-US" altLang="zh-CN"/>
              <a:t>There has a ball in the box.</a:t>
            </a:r>
            <a:endParaRPr lang="en-US" altLang="zh-CN"/>
          </a:p>
          <a:p>
            <a:r>
              <a:rPr lang="en-US" altLang="zh-CN"/>
              <a:t>There is a ball in the box.</a:t>
            </a:r>
            <a:endParaRPr lang="zh-CN" altLang="en-US"/>
          </a:p>
          <a:p>
            <a:endParaRPr lang="en-US" altLang="zh-CN"/>
          </a:p>
          <a:p>
            <a:endParaRPr lang="zh-CN" altLang="en-US"/>
          </a:p>
        </p:txBody>
      </p:sp>
      <p:sp>
        <p:nvSpPr>
          <p:cNvPr id="4" name="文本框 3" title=""/>
          <p:cNvSpPr txBox="1"/>
          <p:nvPr/>
        </p:nvSpPr>
        <p:spPr>
          <a:xfrm>
            <a:off x="4999355" y="4971415"/>
            <a:ext cx="135826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solidFill>
                  <a:srgbClr val="FF0000"/>
                </a:solidFill>
              </a:rPr>
              <a:t>(</a:t>
            </a:r>
            <a:r>
              <a:rPr lang="zh-CN" altLang="en-US">
                <a:solidFill>
                  <a:srgbClr val="FF0000"/>
                </a:solidFill>
                <a:sym typeface="+mn-ea"/>
              </a:rPr>
              <a:t>错</a:t>
            </a:r>
            <a:r>
              <a:rPr lang="en-US" altLang="zh-CN">
                <a:solidFill>
                  <a:srgbClr val="FF0000"/>
                </a:solidFill>
              </a:rPr>
              <a:t>)</a:t>
            </a:r>
            <a:endParaRPr lang="en-US" altLang="zh-CN">
              <a:solidFill>
                <a:srgbClr val="FF0000"/>
              </a:solidFill>
            </a:endParaRPr>
          </a:p>
        </p:txBody>
      </p:sp>
      <p:sp>
        <p:nvSpPr>
          <p:cNvPr id="5" name="文本框 4" title=""/>
          <p:cNvSpPr txBox="1"/>
          <p:nvPr/>
        </p:nvSpPr>
        <p:spPr>
          <a:xfrm>
            <a:off x="4793615" y="5466080"/>
            <a:ext cx="79248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solidFill>
                  <a:srgbClr val="FF0000"/>
                </a:solidFill>
              </a:rPr>
              <a:t>(</a:t>
            </a:r>
            <a:r>
              <a:rPr lang="zh-CN" altLang="en-US">
                <a:solidFill>
                  <a:srgbClr val="FF0000"/>
                </a:solidFill>
              </a:rPr>
              <a:t>对</a:t>
            </a:r>
            <a:r>
              <a:rPr lang="en-US" altLang="zh-CN">
                <a:solidFill>
                  <a:srgbClr val="FF0000"/>
                </a:solidFill>
              </a:rPr>
              <a:t>)</a:t>
            </a:r>
            <a:endParaRPr lang="en-US" altLang="zh-CN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 title="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3" name="内容占位符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zh-CN"/>
              <a:t>1._______a dog on the farm. It_____big eyes.</a:t>
            </a:r>
            <a:endParaRPr lang="en-US" altLang="zh-CN"/>
          </a:p>
          <a:p>
            <a:r>
              <a:rPr lang="en-US" altLang="zh-CN"/>
              <a:t>A. There is, have     B. Have, has      C. There is, has</a:t>
            </a:r>
            <a:endParaRPr lang="en-US" altLang="zh-CN"/>
          </a:p>
          <a:p>
            <a:r>
              <a:rPr lang="zh-CN" altLang="en-US">
                <a:solidFill>
                  <a:srgbClr val="FF0000"/>
                </a:solidFill>
              </a:rPr>
              <a:t>解析：第一个空指的是某地有某物，用</a:t>
            </a:r>
            <a:r>
              <a:rPr lang="en-US" altLang="zh-CN">
                <a:solidFill>
                  <a:srgbClr val="FF0000"/>
                </a:solidFill>
              </a:rPr>
              <a:t>there be</a:t>
            </a:r>
            <a:r>
              <a:rPr lang="zh-CN" altLang="en-US">
                <a:solidFill>
                  <a:srgbClr val="FF0000"/>
                </a:solidFill>
              </a:rPr>
              <a:t>，第二个空指的是某人有某物，而且主语是第三人称单数</a:t>
            </a:r>
            <a:r>
              <a:rPr lang="en-US" altLang="zh-CN">
                <a:solidFill>
                  <a:srgbClr val="FF0000"/>
                </a:solidFill>
              </a:rPr>
              <a:t>it,</a:t>
            </a:r>
            <a:r>
              <a:rPr lang="zh-CN" altLang="en-US">
                <a:solidFill>
                  <a:srgbClr val="FF0000"/>
                </a:solidFill>
              </a:rPr>
              <a:t>所以第二个空用</a:t>
            </a:r>
            <a:r>
              <a:rPr lang="en-US" altLang="zh-CN">
                <a:solidFill>
                  <a:srgbClr val="FF0000"/>
                </a:solidFill>
              </a:rPr>
              <a:t>has</a:t>
            </a:r>
            <a:r>
              <a:rPr lang="zh-CN" altLang="en-US">
                <a:solidFill>
                  <a:srgbClr val="FF0000"/>
                </a:solidFill>
              </a:rPr>
              <a:t>。</a:t>
            </a:r>
            <a:endParaRPr lang="zh-CN" altLang="en-US">
              <a:solidFill>
                <a:srgbClr val="FF0000"/>
              </a:solidFill>
            </a:endParaRPr>
          </a:p>
          <a:p>
            <a:r>
              <a:rPr lang="zh-CN" altLang="en-US">
                <a:solidFill>
                  <a:srgbClr val="FF0000"/>
                </a:solidFill>
                <a:sym typeface="+mn-ea"/>
              </a:rPr>
              <a:t>答案：</a:t>
            </a:r>
            <a:r>
              <a:rPr lang="en-US" altLang="zh-CN">
                <a:solidFill>
                  <a:srgbClr val="FF0000"/>
                </a:solidFill>
                <a:sym typeface="+mn-ea"/>
              </a:rPr>
              <a:t>C</a:t>
            </a:r>
            <a:endParaRPr lang="en-US" altLang="zh-CN">
              <a:solidFill>
                <a:srgbClr val="FF0000"/>
              </a:solidFill>
            </a:endParaRPr>
          </a:p>
          <a:p>
            <a:r>
              <a:rPr lang="zh-CN" altLang="en-US">
                <a:solidFill>
                  <a:srgbClr val="FF0000"/>
                </a:solidFill>
              </a:rPr>
              <a:t>中文翻译：在农场上有一只狗。它有大眼睛。</a:t>
            </a:r>
            <a:endParaRPr lang="en-US" altLang="zh-CN">
              <a:solidFill>
                <a:srgbClr val="FF0000"/>
              </a:solidFill>
            </a:endParaRPr>
          </a:p>
          <a:p>
            <a:endParaRPr lang="en-US" altLang="zh-CN">
              <a:solidFill>
                <a:srgbClr val="FF0000"/>
              </a:solidFill>
            </a:endParaRPr>
          </a:p>
          <a:p>
            <a:endParaRPr lang="en-US" altLang="zh-CN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 title="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zh-CN"/>
              <a:t>there be</a:t>
            </a:r>
            <a:r>
              <a:rPr lang="zh-CN" altLang="en-US"/>
              <a:t>用法</a:t>
            </a:r>
            <a:endParaRPr lang="zh-CN" altLang="en-US"/>
          </a:p>
        </p:txBody>
      </p:sp>
      <p:sp>
        <p:nvSpPr>
          <p:cNvPr id="3" name="内容占位符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CN" altLang="en-US">
                <a:solidFill>
                  <a:srgbClr val="FF0000"/>
                </a:solidFill>
              </a:rPr>
              <a:t>主语为单数名词</a:t>
            </a:r>
            <a:r>
              <a:rPr lang="en-US" altLang="zh-CN">
                <a:solidFill>
                  <a:srgbClr val="FF0000"/>
                </a:solidFill>
              </a:rPr>
              <a:t>/</a:t>
            </a:r>
            <a:r>
              <a:rPr lang="zh-CN" altLang="en-US">
                <a:solidFill>
                  <a:srgbClr val="FF0000"/>
                </a:solidFill>
              </a:rPr>
              <a:t>不可数名词用</a:t>
            </a:r>
            <a:r>
              <a:rPr lang="en-US" altLang="zh-CN">
                <a:solidFill>
                  <a:srgbClr val="FF0000"/>
                </a:solidFill>
              </a:rPr>
              <a:t>is</a:t>
            </a:r>
            <a:r>
              <a:rPr lang="zh-CN" altLang="en-US">
                <a:solidFill>
                  <a:srgbClr val="FF0000"/>
                </a:solidFill>
              </a:rPr>
              <a:t>，主语为复数名词用</a:t>
            </a:r>
            <a:r>
              <a:rPr lang="en-US" altLang="zh-CN">
                <a:solidFill>
                  <a:srgbClr val="FF0000"/>
                </a:solidFill>
              </a:rPr>
              <a:t>are</a:t>
            </a:r>
            <a:r>
              <a:rPr lang="zh-CN" altLang="en-US">
                <a:solidFill>
                  <a:srgbClr val="FF0000"/>
                </a:solidFill>
              </a:rPr>
              <a:t>。如：</a:t>
            </a:r>
            <a:endParaRPr lang="zh-CN" altLang="en-US">
              <a:solidFill>
                <a:srgbClr val="FF0000"/>
              </a:solidFill>
            </a:endParaRPr>
          </a:p>
          <a:p>
            <a:r>
              <a:rPr lang="en-US" altLang="zh-CN"/>
              <a:t>There is an apple on the desk.</a:t>
            </a:r>
            <a:endParaRPr lang="en-US" altLang="zh-CN"/>
          </a:p>
          <a:p>
            <a:r>
              <a:rPr lang="en-US" altLang="zh-CN"/>
              <a:t>There is some bread on the desk.</a:t>
            </a:r>
            <a:endParaRPr lang="en-US" altLang="zh-CN"/>
          </a:p>
          <a:p>
            <a:r>
              <a:rPr lang="en-US" altLang="zh-CN"/>
              <a:t>There are some apples on the desk.</a:t>
            </a:r>
            <a:endParaRPr lang="zh-CN" altLang="en-US"/>
          </a:p>
          <a:p>
            <a:r>
              <a:rPr lang="zh-CN" altLang="en-US">
                <a:solidFill>
                  <a:srgbClr val="FF0000"/>
                </a:solidFill>
              </a:rPr>
              <a:t>主语就近原则，即离</a:t>
            </a:r>
            <a:r>
              <a:rPr lang="en-US" altLang="zh-CN">
                <a:solidFill>
                  <a:srgbClr val="FF0000"/>
                </a:solidFill>
              </a:rPr>
              <a:t>be</a:t>
            </a:r>
            <a:r>
              <a:rPr lang="zh-CN" altLang="en-US">
                <a:solidFill>
                  <a:srgbClr val="FF0000"/>
                </a:solidFill>
              </a:rPr>
              <a:t>动词最近的名词决定</a:t>
            </a:r>
            <a:r>
              <a:rPr lang="en-US" altLang="zh-CN">
                <a:solidFill>
                  <a:srgbClr val="FF0000"/>
                </a:solidFill>
              </a:rPr>
              <a:t>be</a:t>
            </a:r>
            <a:r>
              <a:rPr lang="zh-CN" altLang="en-US">
                <a:solidFill>
                  <a:srgbClr val="FF0000"/>
                </a:solidFill>
              </a:rPr>
              <a:t>动词的使用，若是单数名词则使用</a:t>
            </a:r>
            <a:r>
              <a:rPr lang="en-US" altLang="zh-CN">
                <a:solidFill>
                  <a:srgbClr val="FF0000"/>
                </a:solidFill>
              </a:rPr>
              <a:t>is</a:t>
            </a:r>
            <a:r>
              <a:rPr lang="zh-CN" altLang="en-US">
                <a:solidFill>
                  <a:srgbClr val="FF0000"/>
                </a:solidFill>
              </a:rPr>
              <a:t>，若是复数名词则使用</a:t>
            </a:r>
            <a:r>
              <a:rPr lang="en-US" altLang="zh-CN">
                <a:solidFill>
                  <a:srgbClr val="FF0000"/>
                </a:solidFill>
              </a:rPr>
              <a:t>are</a:t>
            </a:r>
            <a:r>
              <a:rPr lang="zh-CN" altLang="en-US">
                <a:solidFill>
                  <a:srgbClr val="FF0000"/>
                </a:solidFill>
              </a:rPr>
              <a:t>。如：</a:t>
            </a:r>
            <a:endParaRPr lang="zh-CN" altLang="en-US">
              <a:solidFill>
                <a:srgbClr val="FF0000"/>
              </a:solidFill>
            </a:endParaRPr>
          </a:p>
          <a:p>
            <a:r>
              <a:rPr lang="en-US" altLang="zh-CN"/>
              <a:t>There is an apple and three pears on the desk.</a:t>
            </a:r>
            <a:endParaRPr lang="en-US" altLang="zh-CN"/>
          </a:p>
          <a:p>
            <a:r>
              <a:rPr lang="en-US" altLang="zh-CN"/>
              <a:t>There are three pears and an apple on the desk.</a:t>
            </a:r>
            <a:endParaRPr lang="zh-CN" altLang="en-US"/>
          </a:p>
          <a:p>
            <a:endParaRPr lang="zh-CN" altLang="en-US"/>
          </a:p>
          <a:p>
            <a:endParaRPr lang="zh-CN" altLang="en-US"/>
          </a:p>
          <a:p>
            <a:endParaRPr lang="en-US" altLang="zh-CN"/>
          </a:p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 title="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zh-CN"/>
              <a:t>there be </a:t>
            </a:r>
            <a:r>
              <a:rPr lang="zh-CN" altLang="en-US"/>
              <a:t>练习：用</a:t>
            </a:r>
            <a:r>
              <a:rPr lang="en-US" altLang="zh-CN"/>
              <a:t>is, are </a:t>
            </a:r>
            <a:r>
              <a:rPr lang="zh-CN" altLang="en-US"/>
              <a:t>填空</a:t>
            </a:r>
            <a:endParaRPr lang="zh-CN" altLang="en-US"/>
          </a:p>
        </p:txBody>
      </p:sp>
      <p:sp>
        <p:nvSpPr>
          <p:cNvPr id="3" name="内容占位符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zh-CN">
                <a:solidFill>
                  <a:schemeClr val="tx1"/>
                </a:solidFill>
              </a:rPr>
              <a:t>1.There______many apples in the box.</a:t>
            </a:r>
            <a:endParaRPr lang="en-US" altLang="zh-CN">
              <a:solidFill>
                <a:schemeClr val="tx1"/>
              </a:solidFill>
            </a:endParaRPr>
          </a:p>
          <a:p>
            <a:r>
              <a:rPr lang="en-US" altLang="zh-CN">
                <a:solidFill>
                  <a:schemeClr val="tx1"/>
                </a:solidFill>
              </a:rPr>
              <a:t>2. There______a big apple on the box.</a:t>
            </a:r>
            <a:endParaRPr lang="en-US" altLang="zh-CN">
              <a:solidFill>
                <a:schemeClr val="tx1"/>
              </a:solidFill>
            </a:endParaRPr>
          </a:p>
          <a:p>
            <a:r>
              <a:rPr lang="en-US" altLang="zh-CN">
                <a:solidFill>
                  <a:schemeClr val="tx1"/>
                </a:solidFill>
              </a:rPr>
              <a:t>3.There______some ladies under the big tree.</a:t>
            </a:r>
            <a:endParaRPr lang="en-US" altLang="zh-CN">
              <a:solidFill>
                <a:schemeClr val="tx1"/>
              </a:solidFill>
            </a:endParaRPr>
          </a:p>
          <a:p>
            <a:r>
              <a:rPr lang="en-US" altLang="zh-CN">
                <a:solidFill>
                  <a:schemeClr val="tx1"/>
                </a:solidFill>
              </a:rPr>
              <a:t>4.There_______a picture and two books on the desk.</a:t>
            </a:r>
            <a:endParaRPr lang="en-US" altLang="zh-CN">
              <a:solidFill>
                <a:schemeClr val="tx1"/>
              </a:solidFill>
            </a:endParaRPr>
          </a:p>
          <a:p>
            <a:r>
              <a:rPr lang="en-US" altLang="zh-CN">
                <a:solidFill>
                  <a:schemeClr val="tx1"/>
                </a:solidFill>
              </a:rPr>
              <a:t>5.There ______some rice in the bowl.</a:t>
            </a:r>
            <a:endParaRPr lang="en-US" altLang="zh-CN">
              <a:solidFill>
                <a:schemeClr val="tx1"/>
              </a:solidFill>
            </a:endParaRPr>
          </a:p>
          <a:p>
            <a:r>
              <a:rPr lang="en-US" altLang="zh-CN">
                <a:solidFill>
                  <a:schemeClr val="tx1"/>
                </a:solidFill>
              </a:rPr>
              <a:t>6.There_____two bottles of water on the desk.</a:t>
            </a:r>
            <a:endParaRPr lang="en-US" altLang="zh-CN">
              <a:solidFill>
                <a:schemeClr val="tx1"/>
              </a:solidFill>
            </a:endParaRPr>
          </a:p>
          <a:p>
            <a:endParaRPr lang="en-US" altLang="zh-CN">
              <a:solidFill>
                <a:schemeClr val="tx1"/>
              </a:solidFill>
            </a:endParaRPr>
          </a:p>
        </p:txBody>
      </p:sp>
      <p:sp>
        <p:nvSpPr>
          <p:cNvPr id="4" name="文本框 3" title=""/>
          <p:cNvSpPr txBox="1"/>
          <p:nvPr/>
        </p:nvSpPr>
        <p:spPr>
          <a:xfrm>
            <a:off x="2232025" y="1825625"/>
            <a:ext cx="104965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>
                <a:solidFill>
                  <a:srgbClr val="FF0000"/>
                </a:solidFill>
              </a:rPr>
              <a:t>are</a:t>
            </a:r>
            <a:endParaRPr lang="en-US" altLang="zh-CN" sz="2400">
              <a:solidFill>
                <a:srgbClr val="FF0000"/>
              </a:solidFill>
            </a:endParaRPr>
          </a:p>
        </p:txBody>
      </p:sp>
      <p:sp>
        <p:nvSpPr>
          <p:cNvPr id="5" name="文本框 4" title=""/>
          <p:cNvSpPr txBox="1"/>
          <p:nvPr/>
        </p:nvSpPr>
        <p:spPr>
          <a:xfrm>
            <a:off x="2417445" y="2286000"/>
            <a:ext cx="85407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>
                <a:solidFill>
                  <a:srgbClr val="FF0000"/>
                </a:solidFill>
              </a:rPr>
              <a:t>is</a:t>
            </a:r>
            <a:endParaRPr lang="en-US" altLang="zh-CN" sz="2400">
              <a:solidFill>
                <a:srgbClr val="FF0000"/>
              </a:solidFill>
            </a:endParaRPr>
          </a:p>
        </p:txBody>
      </p:sp>
      <p:sp>
        <p:nvSpPr>
          <p:cNvPr id="6" name="文本框 5" title=""/>
          <p:cNvSpPr txBox="1"/>
          <p:nvPr/>
        </p:nvSpPr>
        <p:spPr>
          <a:xfrm>
            <a:off x="2324735" y="2842260"/>
            <a:ext cx="93662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>
                <a:solidFill>
                  <a:srgbClr val="FF0000"/>
                </a:solidFill>
              </a:rPr>
              <a:t>are</a:t>
            </a:r>
            <a:endParaRPr lang="en-US" altLang="zh-CN" sz="2400">
              <a:solidFill>
                <a:srgbClr val="FF0000"/>
              </a:solidFill>
            </a:endParaRPr>
          </a:p>
        </p:txBody>
      </p:sp>
      <p:sp>
        <p:nvSpPr>
          <p:cNvPr id="7" name="文本框 6" title=""/>
          <p:cNvSpPr txBox="1"/>
          <p:nvPr/>
        </p:nvSpPr>
        <p:spPr>
          <a:xfrm>
            <a:off x="2263140" y="3341370"/>
            <a:ext cx="106997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>
                <a:solidFill>
                  <a:srgbClr val="FF0000"/>
                </a:solidFill>
              </a:rPr>
              <a:t>is</a:t>
            </a:r>
            <a:endParaRPr lang="en-US" altLang="zh-CN" sz="2400">
              <a:solidFill>
                <a:srgbClr val="FF0000"/>
              </a:solidFill>
            </a:endParaRPr>
          </a:p>
        </p:txBody>
      </p:sp>
      <p:sp>
        <p:nvSpPr>
          <p:cNvPr id="8" name="文本框 7" title=""/>
          <p:cNvSpPr txBox="1"/>
          <p:nvPr/>
        </p:nvSpPr>
        <p:spPr>
          <a:xfrm>
            <a:off x="2273935" y="3858895"/>
            <a:ext cx="98742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>
                <a:solidFill>
                  <a:srgbClr val="FF0000"/>
                </a:solidFill>
              </a:rPr>
              <a:t>is</a:t>
            </a:r>
            <a:endParaRPr lang="en-US" altLang="zh-CN" sz="2400">
              <a:solidFill>
                <a:srgbClr val="FF0000"/>
              </a:solidFill>
            </a:endParaRPr>
          </a:p>
        </p:txBody>
      </p:sp>
      <p:sp>
        <p:nvSpPr>
          <p:cNvPr id="9" name="文本框 8" title=""/>
          <p:cNvSpPr txBox="1"/>
          <p:nvPr/>
        </p:nvSpPr>
        <p:spPr>
          <a:xfrm>
            <a:off x="2263140" y="4453890"/>
            <a:ext cx="70993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>
                <a:solidFill>
                  <a:srgbClr val="FF0000"/>
                </a:solidFill>
              </a:rPr>
              <a:t>are</a:t>
            </a:r>
            <a:endParaRPr lang="en-US" altLang="zh-CN" sz="240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 title="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zh-CN"/>
              <a:t>there be</a:t>
            </a:r>
            <a:r>
              <a:rPr lang="zh-CN" altLang="en-US"/>
              <a:t>的</a:t>
            </a:r>
            <a:r>
              <a:rPr lang="en-US" altLang="zh-CN"/>
              <a:t> </a:t>
            </a:r>
            <a:r>
              <a:rPr lang="zh-CN" altLang="en-US"/>
              <a:t>句型</a:t>
            </a:r>
            <a:endParaRPr lang="zh-CN" altLang="en-US"/>
          </a:p>
        </p:txBody>
      </p:sp>
      <p:sp>
        <p:nvSpPr>
          <p:cNvPr id="3" name="内容占位符 2" title=""/>
          <p:cNvSpPr>
            <a:spLocks noGrp="1"/>
          </p:cNvSpPr>
          <p:nvPr>
            <p:ph idx="1"/>
          </p:nvPr>
        </p:nvSpPr>
        <p:spPr/>
        <p:txBody>
          <a:bodyPr>
            <a:normAutofit fontScale="60000"/>
          </a:bodyPr>
          <a:lstStyle/>
          <a:p>
            <a:r>
              <a:rPr lang="en-US" altLang="zh-CN">
                <a:solidFill>
                  <a:srgbClr val="FF0000"/>
                </a:solidFill>
              </a:rPr>
              <a:t>(1)</a:t>
            </a:r>
            <a:r>
              <a:rPr lang="zh-CN" altLang="en-US">
                <a:solidFill>
                  <a:srgbClr val="FF0000"/>
                </a:solidFill>
              </a:rPr>
              <a:t>肯定句：</a:t>
            </a:r>
            <a:r>
              <a:rPr lang="en-US" altLang="zh-CN">
                <a:solidFill>
                  <a:srgbClr val="FF0000"/>
                </a:solidFill>
              </a:rPr>
              <a:t>There be+</a:t>
            </a:r>
            <a:r>
              <a:rPr lang="zh-CN" altLang="en-US">
                <a:solidFill>
                  <a:srgbClr val="FF0000"/>
                </a:solidFill>
              </a:rPr>
              <a:t>主语</a:t>
            </a:r>
            <a:r>
              <a:rPr lang="en-US" altLang="zh-CN">
                <a:solidFill>
                  <a:srgbClr val="FF0000"/>
                </a:solidFill>
              </a:rPr>
              <a:t>+</a:t>
            </a:r>
            <a:r>
              <a:rPr lang="zh-CN" altLang="en-US">
                <a:solidFill>
                  <a:srgbClr val="FF0000"/>
                </a:solidFill>
              </a:rPr>
              <a:t>其他。</a:t>
            </a:r>
            <a:endParaRPr lang="zh-CN" altLang="en-US">
              <a:solidFill>
                <a:srgbClr val="FF0000"/>
              </a:solidFill>
            </a:endParaRPr>
          </a:p>
          <a:p>
            <a:r>
              <a:rPr lang="en-US" altLang="zh-CN">
                <a:solidFill>
                  <a:schemeClr val="tx1"/>
                </a:solidFill>
              </a:rPr>
              <a:t>There is a pen and two books in the desk.</a:t>
            </a:r>
            <a:endParaRPr lang="en-US" altLang="zh-CN">
              <a:solidFill>
                <a:schemeClr val="tx1"/>
              </a:solidFill>
            </a:endParaRPr>
          </a:p>
          <a:p>
            <a:r>
              <a:rPr lang="en-US" altLang="zh-CN">
                <a:solidFill>
                  <a:srgbClr val="FF0000"/>
                </a:solidFill>
              </a:rPr>
              <a:t>(2)</a:t>
            </a:r>
            <a:r>
              <a:rPr lang="zh-CN" altLang="en-US">
                <a:solidFill>
                  <a:srgbClr val="FF0000"/>
                </a:solidFill>
              </a:rPr>
              <a:t>否定句：</a:t>
            </a:r>
            <a:r>
              <a:rPr lang="en-US" altLang="zh-CN">
                <a:solidFill>
                  <a:srgbClr val="FF0000"/>
                </a:solidFill>
              </a:rPr>
              <a:t>There be+not+</a:t>
            </a:r>
            <a:r>
              <a:rPr lang="zh-CN" altLang="en-US">
                <a:solidFill>
                  <a:srgbClr val="FF0000"/>
                </a:solidFill>
              </a:rPr>
              <a:t>主语</a:t>
            </a:r>
            <a:r>
              <a:rPr lang="en-US" altLang="zh-CN">
                <a:solidFill>
                  <a:srgbClr val="FF0000"/>
                </a:solidFill>
              </a:rPr>
              <a:t>+</a:t>
            </a:r>
            <a:r>
              <a:rPr lang="zh-CN" altLang="en-US">
                <a:solidFill>
                  <a:srgbClr val="FF0000"/>
                </a:solidFill>
              </a:rPr>
              <a:t>其他。</a:t>
            </a:r>
            <a:endParaRPr lang="zh-CN" altLang="en-US">
              <a:solidFill>
                <a:srgbClr val="FF0000"/>
              </a:solidFill>
            </a:endParaRPr>
          </a:p>
          <a:p>
            <a:r>
              <a:rPr lang="en-US" altLang="zh-CN">
                <a:solidFill>
                  <a:schemeClr val="tx1"/>
                </a:solidFill>
              </a:rPr>
              <a:t>There is not water in your bottle.</a:t>
            </a:r>
            <a:endParaRPr lang="en-US" altLang="zh-CN">
              <a:solidFill>
                <a:schemeClr val="tx1"/>
              </a:solidFill>
            </a:endParaRPr>
          </a:p>
          <a:p>
            <a:r>
              <a:rPr lang="en-US" altLang="zh-CN">
                <a:solidFill>
                  <a:srgbClr val="FF0000"/>
                </a:solidFill>
              </a:rPr>
              <a:t>(3)</a:t>
            </a:r>
            <a:r>
              <a:rPr lang="zh-CN" altLang="en-US">
                <a:solidFill>
                  <a:srgbClr val="FF0000"/>
                </a:solidFill>
              </a:rPr>
              <a:t>一般疑问句：</a:t>
            </a:r>
            <a:r>
              <a:rPr lang="en-US" altLang="zh-CN">
                <a:solidFill>
                  <a:srgbClr val="FF0000"/>
                </a:solidFill>
              </a:rPr>
              <a:t>Be+there+</a:t>
            </a:r>
            <a:r>
              <a:rPr lang="zh-CN" altLang="en-US">
                <a:solidFill>
                  <a:srgbClr val="FF0000"/>
                </a:solidFill>
              </a:rPr>
              <a:t>主语</a:t>
            </a:r>
            <a:r>
              <a:rPr lang="en-US" altLang="zh-CN">
                <a:solidFill>
                  <a:srgbClr val="FF0000"/>
                </a:solidFill>
              </a:rPr>
              <a:t>+</a:t>
            </a:r>
            <a:r>
              <a:rPr lang="zh-CN" altLang="en-US">
                <a:solidFill>
                  <a:srgbClr val="FF0000"/>
                </a:solidFill>
              </a:rPr>
              <a:t>其他。</a:t>
            </a:r>
            <a:endParaRPr lang="zh-CN" altLang="en-US">
              <a:solidFill>
                <a:srgbClr val="FF0000"/>
              </a:solidFill>
            </a:endParaRPr>
          </a:p>
          <a:p>
            <a:r>
              <a:rPr lang="zh-CN" altLang="en-US">
                <a:solidFill>
                  <a:srgbClr val="FF0000"/>
                </a:solidFill>
              </a:rPr>
              <a:t>肯定回答：</a:t>
            </a:r>
            <a:r>
              <a:rPr lang="en-US" altLang="zh-CN">
                <a:solidFill>
                  <a:srgbClr val="FF0000"/>
                </a:solidFill>
              </a:rPr>
              <a:t>Yes, there is/are.</a:t>
            </a:r>
            <a:endParaRPr lang="en-US" altLang="zh-CN">
              <a:solidFill>
                <a:srgbClr val="FF0000"/>
              </a:solidFill>
            </a:endParaRPr>
          </a:p>
          <a:p>
            <a:r>
              <a:rPr lang="zh-CN" altLang="en-US">
                <a:solidFill>
                  <a:srgbClr val="FF0000"/>
                </a:solidFill>
              </a:rPr>
              <a:t>否定回答：</a:t>
            </a:r>
            <a:r>
              <a:rPr lang="en-US" altLang="zh-CN">
                <a:solidFill>
                  <a:srgbClr val="FF0000"/>
                </a:solidFill>
              </a:rPr>
              <a:t>No, there isn’t/aren’t.</a:t>
            </a:r>
            <a:endParaRPr lang="zh-CN" altLang="en-US">
              <a:solidFill>
                <a:srgbClr val="FF0000"/>
              </a:solidFill>
            </a:endParaRPr>
          </a:p>
          <a:p>
            <a:r>
              <a:rPr lang="en-US" altLang="zh-CN">
                <a:solidFill>
                  <a:schemeClr val="tx1"/>
                </a:solidFill>
              </a:rPr>
              <a:t>Are there any books in your bag?</a:t>
            </a:r>
            <a:endParaRPr lang="en-US" altLang="zh-CN">
              <a:solidFill>
                <a:schemeClr val="tx1"/>
              </a:solidFill>
            </a:endParaRPr>
          </a:p>
          <a:p>
            <a:r>
              <a:rPr lang="en-US" altLang="zh-CN">
                <a:solidFill>
                  <a:schemeClr val="tx1"/>
                </a:solidFill>
              </a:rPr>
              <a:t>Yes, there are./No, there aren’t.</a:t>
            </a:r>
            <a:endParaRPr lang="en-US" altLang="zh-CN">
              <a:solidFill>
                <a:schemeClr val="tx1"/>
              </a:solidFill>
            </a:endParaRPr>
          </a:p>
          <a:p>
            <a:r>
              <a:rPr lang="en-US" altLang="zh-CN">
                <a:solidFill>
                  <a:srgbClr val="FF0000"/>
                </a:solidFill>
              </a:rPr>
              <a:t>(4)</a:t>
            </a:r>
            <a:r>
              <a:rPr lang="zh-CN" altLang="en-US">
                <a:solidFill>
                  <a:srgbClr val="FF0000"/>
                </a:solidFill>
              </a:rPr>
              <a:t>特殊疑问句：特殊疑问词</a:t>
            </a:r>
            <a:r>
              <a:rPr lang="en-US" altLang="zh-CN">
                <a:solidFill>
                  <a:srgbClr val="FF0000"/>
                </a:solidFill>
              </a:rPr>
              <a:t>+be+there+</a:t>
            </a:r>
            <a:r>
              <a:rPr lang="zh-CN" altLang="en-US">
                <a:solidFill>
                  <a:srgbClr val="FF0000"/>
                </a:solidFill>
              </a:rPr>
              <a:t>其他？</a:t>
            </a:r>
            <a:endParaRPr lang="zh-CN" altLang="en-US">
              <a:solidFill>
                <a:srgbClr val="FF0000"/>
              </a:solidFill>
            </a:endParaRPr>
          </a:p>
          <a:p>
            <a:r>
              <a:rPr lang="en-US" altLang="zh-CN">
                <a:solidFill>
                  <a:schemeClr val="tx1"/>
                </a:solidFill>
              </a:rPr>
              <a:t>---How many students are there in your school?</a:t>
            </a:r>
            <a:endParaRPr lang="en-US" altLang="zh-CN">
              <a:solidFill>
                <a:schemeClr val="tx1"/>
              </a:solidFill>
            </a:endParaRPr>
          </a:p>
          <a:p>
            <a:r>
              <a:rPr lang="en-US" altLang="zh-CN">
                <a:solidFill>
                  <a:schemeClr val="tx1"/>
                </a:solidFill>
              </a:rPr>
              <a:t>---There are 2,000.</a:t>
            </a:r>
            <a:endParaRPr lang="en-US" altLang="zh-CN">
              <a:solidFill>
                <a:schemeClr val="tx1"/>
              </a:solidFill>
            </a:endParaRPr>
          </a:p>
          <a:p>
            <a:endParaRPr lang="en-US" altLang="zh-CN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 title="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zh-CN"/>
              <a:t>there be</a:t>
            </a:r>
            <a:r>
              <a:rPr lang="zh-CN" altLang="en-US"/>
              <a:t>的</a:t>
            </a:r>
            <a:r>
              <a:rPr lang="en-US" altLang="zh-CN"/>
              <a:t> </a:t>
            </a:r>
            <a:r>
              <a:rPr lang="zh-CN" altLang="en-US"/>
              <a:t>句型</a:t>
            </a:r>
            <a:endParaRPr lang="zh-CN" altLang="en-US"/>
          </a:p>
        </p:txBody>
      </p:sp>
      <p:sp>
        <p:nvSpPr>
          <p:cNvPr id="3" name="内容占位符 2" title="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altLang="zh-CN">
                <a:solidFill>
                  <a:srgbClr val="FF0000"/>
                </a:solidFill>
              </a:rPr>
              <a:t>(5)There be+</a:t>
            </a:r>
            <a:r>
              <a:rPr lang="zh-CN" altLang="en-US">
                <a:solidFill>
                  <a:srgbClr val="FF0000"/>
                </a:solidFill>
              </a:rPr>
              <a:t>名词</a:t>
            </a:r>
            <a:r>
              <a:rPr lang="en-US" altLang="zh-CN">
                <a:solidFill>
                  <a:srgbClr val="FF0000"/>
                </a:solidFill>
              </a:rPr>
              <a:t>+doing:</a:t>
            </a:r>
            <a:r>
              <a:rPr lang="zh-CN" altLang="en-US">
                <a:solidFill>
                  <a:srgbClr val="FF0000"/>
                </a:solidFill>
              </a:rPr>
              <a:t>有</a:t>
            </a:r>
            <a:r>
              <a:rPr lang="en-US" altLang="zh-CN">
                <a:solidFill>
                  <a:srgbClr val="FF0000"/>
                </a:solidFill>
              </a:rPr>
              <a:t>......</a:t>
            </a:r>
            <a:r>
              <a:rPr lang="zh-CN" altLang="en-US">
                <a:solidFill>
                  <a:srgbClr val="FF0000"/>
                </a:solidFill>
              </a:rPr>
              <a:t>正在做某事</a:t>
            </a:r>
            <a:endParaRPr lang="zh-CN" altLang="en-US">
              <a:solidFill>
                <a:srgbClr val="FF0000"/>
              </a:solidFill>
            </a:endParaRPr>
          </a:p>
          <a:p>
            <a:r>
              <a:rPr lang="en-US" altLang="zh-CN">
                <a:solidFill>
                  <a:schemeClr val="tx1"/>
                </a:solidFill>
              </a:rPr>
              <a:t>There is someone waiting for him.</a:t>
            </a:r>
            <a:r>
              <a:rPr lang="zh-CN" altLang="en-US">
                <a:solidFill>
                  <a:schemeClr val="tx1"/>
                </a:solidFill>
              </a:rPr>
              <a:t>有个人在等他。</a:t>
            </a:r>
            <a:endParaRPr lang="zh-CN" altLang="en-US">
              <a:solidFill>
                <a:schemeClr val="tx1"/>
              </a:solidFill>
            </a:endParaRPr>
          </a:p>
          <a:p>
            <a:r>
              <a:rPr lang="en-US" altLang="zh-CN">
                <a:solidFill>
                  <a:srgbClr val="FF0000"/>
                </a:solidFill>
              </a:rPr>
              <a:t>(6)There be+</a:t>
            </a:r>
            <a:r>
              <a:rPr lang="zh-CN" altLang="en-US">
                <a:solidFill>
                  <a:srgbClr val="FF0000"/>
                </a:solidFill>
              </a:rPr>
              <a:t>名词</a:t>
            </a:r>
            <a:r>
              <a:rPr lang="en-US" altLang="zh-CN">
                <a:solidFill>
                  <a:srgbClr val="FF0000"/>
                </a:solidFill>
              </a:rPr>
              <a:t>+to do</a:t>
            </a:r>
            <a:r>
              <a:rPr lang="zh-CN" altLang="en-US">
                <a:solidFill>
                  <a:srgbClr val="FF0000"/>
                </a:solidFill>
              </a:rPr>
              <a:t>：有</a:t>
            </a:r>
            <a:r>
              <a:rPr lang="en-US" altLang="zh-CN">
                <a:solidFill>
                  <a:srgbClr val="FF0000"/>
                </a:solidFill>
              </a:rPr>
              <a:t>...</a:t>
            </a:r>
            <a:r>
              <a:rPr lang="zh-CN" altLang="en-US">
                <a:solidFill>
                  <a:srgbClr val="FF0000"/>
                </a:solidFill>
              </a:rPr>
              <a:t>要去做</a:t>
            </a:r>
            <a:r>
              <a:rPr lang="en-US" altLang="zh-CN">
                <a:solidFill>
                  <a:srgbClr val="FF0000"/>
                </a:solidFill>
              </a:rPr>
              <a:t>...</a:t>
            </a:r>
            <a:endParaRPr lang="en-US" altLang="zh-CN">
              <a:solidFill>
                <a:srgbClr val="FF0000"/>
              </a:solidFill>
            </a:endParaRPr>
          </a:p>
          <a:p>
            <a:r>
              <a:rPr lang="en-US" altLang="zh-CN">
                <a:solidFill>
                  <a:schemeClr val="tx1"/>
                </a:solidFill>
              </a:rPr>
              <a:t>There is a large crowd to see him off.</a:t>
            </a:r>
            <a:r>
              <a:rPr lang="zh-CN" altLang="en-US">
                <a:solidFill>
                  <a:schemeClr val="tx1"/>
                </a:solidFill>
              </a:rPr>
              <a:t>有一大群人要去给他送行。</a:t>
            </a:r>
            <a:endParaRPr lang="en-US" altLang="zh-CN">
              <a:solidFill>
                <a:schemeClr val="tx1"/>
              </a:solidFill>
            </a:endParaRPr>
          </a:p>
          <a:p>
            <a:endParaRPr lang="en-US" altLang="zh-CN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 title="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zh-CN"/>
              <a:t>some</a:t>
            </a:r>
            <a:r>
              <a:rPr lang="zh-CN" altLang="en-US"/>
              <a:t>与</a:t>
            </a:r>
            <a:r>
              <a:rPr lang="en-US" altLang="zh-CN"/>
              <a:t>any</a:t>
            </a:r>
            <a:r>
              <a:rPr lang="zh-CN" altLang="en-US"/>
              <a:t>在</a:t>
            </a:r>
            <a:r>
              <a:rPr lang="en-US" altLang="zh-CN"/>
              <a:t>there be</a:t>
            </a:r>
            <a:r>
              <a:rPr lang="zh-CN" altLang="en-US"/>
              <a:t>中的运用</a:t>
            </a:r>
            <a:endParaRPr lang="zh-CN" altLang="en-US"/>
          </a:p>
        </p:txBody>
      </p:sp>
      <p:sp>
        <p:nvSpPr>
          <p:cNvPr id="3" name="内容占位符 2" title="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altLang="zh-CN">
                <a:solidFill>
                  <a:srgbClr val="FF0000"/>
                </a:solidFill>
              </a:rPr>
              <a:t>some</a:t>
            </a:r>
            <a:r>
              <a:rPr lang="zh-CN" altLang="en-US">
                <a:solidFill>
                  <a:srgbClr val="FF0000"/>
                </a:solidFill>
              </a:rPr>
              <a:t>用于肯定句，</a:t>
            </a:r>
            <a:r>
              <a:rPr lang="en-US" altLang="zh-CN">
                <a:solidFill>
                  <a:srgbClr val="FF0000"/>
                </a:solidFill>
              </a:rPr>
              <a:t>any</a:t>
            </a:r>
            <a:r>
              <a:rPr lang="zh-CN" altLang="en-US">
                <a:solidFill>
                  <a:srgbClr val="FF0000"/>
                </a:solidFill>
              </a:rPr>
              <a:t>用于否定句和疑问句，如：</a:t>
            </a:r>
            <a:endParaRPr lang="zh-CN" altLang="en-US">
              <a:solidFill>
                <a:srgbClr val="FF0000"/>
              </a:solidFill>
            </a:endParaRPr>
          </a:p>
          <a:p>
            <a:r>
              <a:rPr lang="en-US" altLang="zh-CN">
                <a:solidFill>
                  <a:schemeClr val="tx1"/>
                </a:solidFill>
              </a:rPr>
              <a:t>There are </a:t>
            </a:r>
            <a:r>
              <a:rPr lang="en-US" altLang="zh-CN">
                <a:solidFill>
                  <a:srgbClr val="FF0000"/>
                </a:solidFill>
              </a:rPr>
              <a:t>some</a:t>
            </a:r>
            <a:r>
              <a:rPr lang="en-US" altLang="zh-CN">
                <a:solidFill>
                  <a:schemeClr val="tx1"/>
                </a:solidFill>
              </a:rPr>
              <a:t> apples on the desk.</a:t>
            </a:r>
            <a:r>
              <a:rPr lang="zh-CN" altLang="en-US">
                <a:solidFill>
                  <a:schemeClr val="tx1"/>
                </a:solidFill>
              </a:rPr>
              <a:t>桌子上有一些苹果。</a:t>
            </a:r>
            <a:endParaRPr lang="en-US" altLang="zh-CN">
              <a:solidFill>
                <a:schemeClr val="tx1"/>
              </a:solidFill>
            </a:endParaRPr>
          </a:p>
          <a:p>
            <a:r>
              <a:rPr lang="en-US" altLang="zh-CN">
                <a:solidFill>
                  <a:schemeClr val="tx1"/>
                </a:solidFill>
              </a:rPr>
              <a:t>There aren’t </a:t>
            </a:r>
            <a:r>
              <a:rPr lang="en-US" altLang="zh-CN">
                <a:solidFill>
                  <a:srgbClr val="FF0000"/>
                </a:solidFill>
              </a:rPr>
              <a:t>any</a:t>
            </a:r>
            <a:r>
              <a:rPr lang="en-US" altLang="zh-CN">
                <a:solidFill>
                  <a:schemeClr val="tx1"/>
                </a:solidFill>
              </a:rPr>
              <a:t> apples on the desk.</a:t>
            </a:r>
            <a:r>
              <a:rPr lang="zh-CN" altLang="en-US">
                <a:solidFill>
                  <a:schemeClr val="tx1"/>
                </a:solidFill>
              </a:rPr>
              <a:t>桌子上没有苹果。</a:t>
            </a:r>
            <a:endParaRPr lang="en-US" altLang="zh-CN">
              <a:solidFill>
                <a:schemeClr val="tx1"/>
              </a:solidFill>
            </a:endParaRPr>
          </a:p>
          <a:p>
            <a:r>
              <a:rPr lang="en-US" altLang="zh-CN">
                <a:solidFill>
                  <a:schemeClr val="tx1"/>
                </a:solidFill>
              </a:rPr>
              <a:t>Are there </a:t>
            </a:r>
            <a:r>
              <a:rPr lang="en-US" altLang="zh-CN">
                <a:solidFill>
                  <a:srgbClr val="FF0000"/>
                </a:solidFill>
              </a:rPr>
              <a:t>any</a:t>
            </a:r>
            <a:r>
              <a:rPr lang="en-US" altLang="zh-CN">
                <a:solidFill>
                  <a:schemeClr val="tx1"/>
                </a:solidFill>
              </a:rPr>
              <a:t> apples on the desk?</a:t>
            </a:r>
            <a:r>
              <a:rPr lang="zh-CN" altLang="en-US">
                <a:solidFill>
                  <a:schemeClr val="tx1"/>
                </a:solidFill>
              </a:rPr>
              <a:t>桌子上有苹果吗？</a:t>
            </a:r>
            <a:endParaRPr lang="en-US" altLang="zh-CN">
              <a:solidFill>
                <a:schemeClr val="tx1"/>
              </a:solidFill>
            </a:endParaRPr>
          </a:p>
          <a:p>
            <a:endParaRPr lang="zh-CN" altLang="en-US">
              <a:solidFill>
                <a:schemeClr val="tx1"/>
              </a:solidFill>
            </a:endParaRPr>
          </a:p>
          <a:p>
            <a:endParaRPr lang="zh-CN" altLang="en-US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 title="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用</a:t>
            </a:r>
            <a:r>
              <a:rPr lang="en-US" altLang="zh-CN"/>
              <a:t>some</a:t>
            </a:r>
            <a:r>
              <a:rPr lang="zh-CN" altLang="en-US"/>
              <a:t>、</a:t>
            </a:r>
            <a:r>
              <a:rPr lang="en-US" altLang="zh-CN"/>
              <a:t>any</a:t>
            </a:r>
            <a:r>
              <a:rPr lang="zh-CN" altLang="en-US"/>
              <a:t>填空</a:t>
            </a:r>
            <a:endParaRPr lang="zh-CN" altLang="en-US"/>
          </a:p>
        </p:txBody>
      </p:sp>
      <p:sp>
        <p:nvSpPr>
          <p:cNvPr id="3" name="内容占位符 2" title="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zh-CN" altLang="en-US">
                <a:solidFill>
                  <a:schemeClr val="tx1"/>
                </a:solidFill>
              </a:rPr>
              <a:t>1. There</a:t>
            </a:r>
            <a:r>
              <a:rPr lang="en-US" altLang="zh-CN">
                <a:solidFill>
                  <a:schemeClr val="tx1"/>
                </a:solidFill>
              </a:rPr>
              <a:t>’</a:t>
            </a:r>
            <a:r>
              <a:rPr lang="zh-CN" altLang="en-US">
                <a:solidFill>
                  <a:schemeClr val="tx1"/>
                </a:solidFill>
              </a:rPr>
              <a:t>s</a:t>
            </a:r>
            <a:r>
              <a:rPr lang="en-US" altLang="zh-CN">
                <a:solidFill>
                  <a:schemeClr val="tx1"/>
                </a:solidFill>
              </a:rPr>
              <a:t>_____</a:t>
            </a:r>
            <a:r>
              <a:rPr lang="zh-CN" altLang="en-US">
                <a:solidFill>
                  <a:schemeClr val="tx1"/>
                </a:solidFill>
              </a:rPr>
              <a:t> water in the cup. </a:t>
            </a:r>
            <a:endParaRPr lang="zh-CN" altLang="en-US">
              <a:solidFill>
                <a:schemeClr val="tx1"/>
              </a:solidFill>
            </a:endParaRPr>
          </a:p>
          <a:p>
            <a:r>
              <a:rPr lang="zh-CN" altLang="en-US">
                <a:solidFill>
                  <a:schemeClr val="tx1"/>
                </a:solidFill>
              </a:rPr>
              <a:t>2. Is there</a:t>
            </a:r>
            <a:r>
              <a:rPr lang="en-US" altLang="zh-CN">
                <a:solidFill>
                  <a:schemeClr val="tx1"/>
                </a:solidFill>
              </a:rPr>
              <a:t>_______</a:t>
            </a:r>
            <a:r>
              <a:rPr lang="zh-CN" altLang="en-US">
                <a:solidFill>
                  <a:schemeClr val="tx1"/>
                </a:solidFill>
              </a:rPr>
              <a:t> bread here ? </a:t>
            </a:r>
            <a:endParaRPr lang="zh-CN" altLang="en-US">
              <a:solidFill>
                <a:schemeClr val="tx1"/>
              </a:solidFill>
            </a:endParaRPr>
          </a:p>
          <a:p>
            <a:r>
              <a:rPr lang="zh-CN" altLang="en-US">
                <a:solidFill>
                  <a:schemeClr val="tx1"/>
                </a:solidFill>
              </a:rPr>
              <a:t>3. Are there</a:t>
            </a:r>
            <a:r>
              <a:rPr lang="en-US" altLang="zh-CN">
                <a:solidFill>
                  <a:schemeClr val="tx1"/>
                </a:solidFill>
              </a:rPr>
              <a:t>_______</a:t>
            </a:r>
            <a:r>
              <a:rPr lang="zh-CN" altLang="en-US">
                <a:solidFill>
                  <a:schemeClr val="tx1"/>
                </a:solidFill>
              </a:rPr>
              <a:t>cars in front of the building? </a:t>
            </a:r>
            <a:endParaRPr lang="zh-CN" altLang="en-US">
              <a:solidFill>
                <a:schemeClr val="tx1"/>
              </a:solidFill>
            </a:endParaRPr>
          </a:p>
          <a:p>
            <a:r>
              <a:rPr lang="zh-CN" altLang="en-US">
                <a:solidFill>
                  <a:schemeClr val="tx1"/>
                </a:solidFill>
              </a:rPr>
              <a:t>4. There isn</a:t>
            </a:r>
            <a:r>
              <a:rPr lang="en-US" altLang="zh-CN">
                <a:solidFill>
                  <a:schemeClr val="tx1"/>
                </a:solidFill>
              </a:rPr>
              <a:t>’</a:t>
            </a:r>
            <a:r>
              <a:rPr lang="zh-CN" altLang="en-US">
                <a:solidFill>
                  <a:schemeClr val="tx1"/>
                </a:solidFill>
              </a:rPr>
              <a:t>t</a:t>
            </a:r>
            <a:r>
              <a:rPr lang="en-US" altLang="zh-CN">
                <a:solidFill>
                  <a:schemeClr val="tx1"/>
                </a:solidFill>
              </a:rPr>
              <a:t>_____</a:t>
            </a:r>
            <a:r>
              <a:rPr lang="zh-CN" altLang="en-US">
                <a:solidFill>
                  <a:schemeClr val="tx1"/>
                </a:solidFill>
              </a:rPr>
              <a:t>chocolate on the table.      </a:t>
            </a:r>
            <a:endParaRPr lang="zh-CN" altLang="en-US">
              <a:solidFill>
                <a:schemeClr val="tx1"/>
              </a:solidFill>
            </a:endParaRPr>
          </a:p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4" name="文本框 3" title=""/>
          <p:cNvSpPr txBox="1"/>
          <p:nvPr/>
        </p:nvSpPr>
        <p:spPr>
          <a:xfrm>
            <a:off x="2623185" y="1825625"/>
            <a:ext cx="90551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>
                <a:solidFill>
                  <a:srgbClr val="FF0000"/>
                </a:solidFill>
              </a:rPr>
              <a:t>some</a:t>
            </a:r>
            <a:endParaRPr lang="en-US" altLang="zh-CN" sz="2400">
              <a:solidFill>
                <a:srgbClr val="FF0000"/>
              </a:solidFill>
            </a:endParaRPr>
          </a:p>
        </p:txBody>
      </p:sp>
      <p:sp>
        <p:nvSpPr>
          <p:cNvPr id="5" name="文本框 4" title=""/>
          <p:cNvSpPr txBox="1"/>
          <p:nvPr/>
        </p:nvSpPr>
        <p:spPr>
          <a:xfrm>
            <a:off x="2674620" y="2333625"/>
            <a:ext cx="111125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>
                <a:solidFill>
                  <a:srgbClr val="FF0000"/>
                </a:solidFill>
              </a:rPr>
              <a:t>any</a:t>
            </a:r>
            <a:endParaRPr lang="en-US" altLang="zh-CN" sz="2400">
              <a:solidFill>
                <a:srgbClr val="FF0000"/>
              </a:solidFill>
            </a:endParaRPr>
          </a:p>
        </p:txBody>
      </p:sp>
      <p:sp>
        <p:nvSpPr>
          <p:cNvPr id="6" name="文本框 5" title=""/>
          <p:cNvSpPr txBox="1"/>
          <p:nvPr/>
        </p:nvSpPr>
        <p:spPr>
          <a:xfrm>
            <a:off x="3004185" y="2841625"/>
            <a:ext cx="92583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>
                <a:solidFill>
                  <a:srgbClr val="FF0000"/>
                </a:solidFill>
              </a:rPr>
              <a:t>any</a:t>
            </a:r>
            <a:endParaRPr lang="en-US" altLang="zh-CN" sz="2400">
              <a:solidFill>
                <a:srgbClr val="FF0000"/>
              </a:solidFill>
            </a:endParaRPr>
          </a:p>
        </p:txBody>
      </p:sp>
      <p:sp>
        <p:nvSpPr>
          <p:cNvPr id="7" name="文本框 6" title=""/>
          <p:cNvSpPr txBox="1"/>
          <p:nvPr/>
        </p:nvSpPr>
        <p:spPr>
          <a:xfrm>
            <a:off x="3117215" y="3341370"/>
            <a:ext cx="66865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>
                <a:solidFill>
                  <a:srgbClr val="FF0000"/>
                </a:solidFill>
              </a:rPr>
              <a:t>any</a:t>
            </a:r>
            <a:endParaRPr lang="en-US" altLang="zh-CN" sz="240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 title="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zh-CN"/>
              <a:t>and</a:t>
            </a:r>
            <a:r>
              <a:rPr lang="zh-CN" altLang="en-US"/>
              <a:t>与</a:t>
            </a:r>
            <a:r>
              <a:rPr lang="en-US" altLang="zh-CN"/>
              <a:t>or</a:t>
            </a:r>
            <a:r>
              <a:rPr lang="zh-CN" altLang="en-US"/>
              <a:t>在</a:t>
            </a:r>
            <a:r>
              <a:rPr lang="en-US" altLang="zh-CN"/>
              <a:t>there be</a:t>
            </a:r>
            <a:r>
              <a:rPr lang="zh-CN" altLang="en-US"/>
              <a:t>中的运用</a:t>
            </a:r>
            <a:endParaRPr lang="zh-CN" altLang="en-US"/>
          </a:p>
        </p:txBody>
      </p:sp>
      <p:sp>
        <p:nvSpPr>
          <p:cNvPr id="3" name="内容占位符 2" title="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altLang="zh-CN">
                <a:solidFill>
                  <a:srgbClr val="FF0000"/>
                </a:solidFill>
              </a:rPr>
              <a:t>and</a:t>
            </a:r>
            <a:r>
              <a:rPr lang="zh-CN" altLang="en-US">
                <a:solidFill>
                  <a:srgbClr val="FF0000"/>
                </a:solidFill>
              </a:rPr>
              <a:t>用于肯定句，</a:t>
            </a:r>
            <a:r>
              <a:rPr lang="en-US" altLang="zh-CN">
                <a:solidFill>
                  <a:srgbClr val="FF0000"/>
                </a:solidFill>
              </a:rPr>
              <a:t>or</a:t>
            </a:r>
            <a:r>
              <a:rPr lang="zh-CN" altLang="en-US">
                <a:solidFill>
                  <a:srgbClr val="FF0000"/>
                </a:solidFill>
              </a:rPr>
              <a:t>用于否定句和疑问句，如：</a:t>
            </a:r>
            <a:endParaRPr lang="zh-CN" altLang="en-US">
              <a:solidFill>
                <a:srgbClr val="FF0000"/>
              </a:solidFill>
            </a:endParaRPr>
          </a:p>
          <a:p>
            <a:r>
              <a:rPr lang="en-US" altLang="zh-CN">
                <a:solidFill>
                  <a:schemeClr val="tx1"/>
                </a:solidFill>
              </a:rPr>
              <a:t>There are </a:t>
            </a:r>
            <a:r>
              <a:rPr lang="en-US" altLang="zh-CN">
                <a:solidFill>
                  <a:srgbClr val="FF0000"/>
                </a:solidFill>
              </a:rPr>
              <a:t>some</a:t>
            </a:r>
            <a:r>
              <a:rPr lang="en-US" altLang="zh-CN">
                <a:solidFill>
                  <a:schemeClr val="tx1"/>
                </a:solidFill>
              </a:rPr>
              <a:t> apples and pears on the desk.</a:t>
            </a:r>
            <a:r>
              <a:rPr lang="zh-CN" altLang="en-US">
                <a:solidFill>
                  <a:schemeClr val="tx1"/>
                </a:solidFill>
              </a:rPr>
              <a:t>桌子上有一些苹果和梨。</a:t>
            </a:r>
            <a:endParaRPr lang="en-US" altLang="zh-CN">
              <a:solidFill>
                <a:schemeClr val="tx1"/>
              </a:solidFill>
            </a:endParaRPr>
          </a:p>
          <a:p>
            <a:r>
              <a:rPr lang="en-US" altLang="zh-CN">
                <a:solidFill>
                  <a:schemeClr val="tx1"/>
                </a:solidFill>
              </a:rPr>
              <a:t>There is not an apple </a:t>
            </a:r>
            <a:r>
              <a:rPr lang="en-US" altLang="zh-CN">
                <a:solidFill>
                  <a:srgbClr val="FF0000"/>
                </a:solidFill>
              </a:rPr>
              <a:t>or</a:t>
            </a:r>
            <a:r>
              <a:rPr lang="en-US" altLang="zh-CN">
                <a:solidFill>
                  <a:schemeClr val="tx1"/>
                </a:solidFill>
              </a:rPr>
              <a:t> a pear on the desk.</a:t>
            </a:r>
            <a:r>
              <a:rPr lang="zh-CN" altLang="en-US">
                <a:solidFill>
                  <a:schemeClr val="tx1"/>
                </a:solidFill>
              </a:rPr>
              <a:t>桌子上没有苹果和梨。</a:t>
            </a:r>
            <a:endParaRPr lang="zh-CN" altLang="en-US">
              <a:solidFill>
                <a:schemeClr val="tx1"/>
              </a:solidFill>
            </a:endParaRPr>
          </a:p>
          <a:p>
            <a:endParaRPr lang="zh-CN" altLang="en-US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 title="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zh-CN"/>
              <a:t>there be</a:t>
            </a:r>
            <a:r>
              <a:rPr lang="zh-CN" altLang="en-US"/>
              <a:t>的时态</a:t>
            </a:r>
            <a:endParaRPr lang="zh-CN" altLang="en-US"/>
          </a:p>
        </p:txBody>
      </p:sp>
      <p:sp>
        <p:nvSpPr>
          <p:cNvPr id="3" name="内容占位符 2" title=""/>
          <p:cNvSpPr>
            <a:spLocks noGrp="1"/>
          </p:cNvSpPr>
          <p:nvPr>
            <p:ph idx="1"/>
          </p:nvPr>
        </p:nvSpPr>
        <p:spPr/>
        <p:txBody>
          <a:bodyPr>
            <a:normAutofit fontScale="90000" lnSpcReduction="20000"/>
          </a:bodyPr>
          <a:lstStyle/>
          <a:p>
            <a:r>
              <a:rPr lang="zh-CN" altLang="en-US">
                <a:solidFill>
                  <a:srgbClr val="FF0000"/>
                </a:solidFill>
              </a:rPr>
              <a:t>一般现在时：</a:t>
            </a:r>
            <a:r>
              <a:rPr lang="en-US" altLang="zh-CN">
                <a:solidFill>
                  <a:srgbClr val="FF0000"/>
                </a:solidFill>
              </a:rPr>
              <a:t> There is/are...</a:t>
            </a:r>
            <a:endParaRPr lang="en-US" altLang="zh-CN">
              <a:solidFill>
                <a:srgbClr val="FF0000"/>
              </a:solidFill>
            </a:endParaRPr>
          </a:p>
          <a:p>
            <a:r>
              <a:rPr lang="en-US" altLang="zh-CN">
                <a:sym typeface="+mn-ea"/>
              </a:rPr>
              <a:t>There are many students in my school.</a:t>
            </a:r>
            <a:r>
              <a:rPr lang="zh-CN" altLang="en-US">
                <a:sym typeface="+mn-ea"/>
              </a:rPr>
              <a:t>有很多学生在我的学校。</a:t>
            </a:r>
            <a:endParaRPr lang="en-US" altLang="zh-CN">
              <a:solidFill>
                <a:schemeClr val="tx1"/>
              </a:solidFill>
            </a:endParaRPr>
          </a:p>
          <a:p>
            <a:r>
              <a:rPr lang="zh-CN" altLang="en-US">
                <a:solidFill>
                  <a:srgbClr val="FF0000"/>
                </a:solidFill>
              </a:rPr>
              <a:t>一般过去时：</a:t>
            </a:r>
            <a:r>
              <a:rPr lang="en-US" altLang="zh-CN">
                <a:solidFill>
                  <a:srgbClr val="FF0000"/>
                </a:solidFill>
              </a:rPr>
              <a:t>There was/were...</a:t>
            </a:r>
            <a:endParaRPr lang="en-US" altLang="zh-CN">
              <a:solidFill>
                <a:srgbClr val="FF0000"/>
              </a:solidFill>
            </a:endParaRPr>
          </a:p>
          <a:p>
            <a:r>
              <a:rPr lang="en-US" altLang="zh-CN">
                <a:solidFill>
                  <a:schemeClr val="tx1"/>
                </a:solidFill>
              </a:rPr>
              <a:t>There was an English competition last Monday.</a:t>
            </a:r>
            <a:r>
              <a:rPr lang="zh-CN" altLang="en-US">
                <a:solidFill>
                  <a:schemeClr val="tx1"/>
                </a:solidFill>
              </a:rPr>
              <a:t>上周一有个英语比赛。</a:t>
            </a:r>
            <a:endParaRPr lang="en-US" altLang="zh-CN">
              <a:solidFill>
                <a:schemeClr val="tx1"/>
              </a:solidFill>
            </a:endParaRPr>
          </a:p>
          <a:p>
            <a:r>
              <a:rPr lang="zh-CN" altLang="en-US">
                <a:solidFill>
                  <a:srgbClr val="FF0000"/>
                </a:solidFill>
              </a:rPr>
              <a:t>一般将来时：</a:t>
            </a:r>
            <a:r>
              <a:rPr lang="en-US" altLang="zh-CN">
                <a:solidFill>
                  <a:srgbClr val="FF0000"/>
                </a:solidFill>
              </a:rPr>
              <a:t>There will be.../There is/are going to be...</a:t>
            </a:r>
            <a:endParaRPr lang="en-US" altLang="zh-CN">
              <a:solidFill>
                <a:srgbClr val="FF0000"/>
              </a:solidFill>
            </a:endParaRPr>
          </a:p>
          <a:p>
            <a:r>
              <a:rPr lang="en-US" altLang="zh-CN">
                <a:solidFill>
                  <a:schemeClr val="tx1"/>
                </a:solidFill>
              </a:rPr>
              <a:t>There will be a concert on Sunday.</a:t>
            </a:r>
            <a:r>
              <a:rPr lang="zh-CN" altLang="en-US">
                <a:solidFill>
                  <a:schemeClr val="tx1"/>
                </a:solidFill>
              </a:rPr>
              <a:t>在周日将有一场音乐会。</a:t>
            </a:r>
            <a:endParaRPr lang="en-US" altLang="zh-CN">
              <a:solidFill>
                <a:schemeClr val="tx1"/>
              </a:solidFill>
            </a:endParaRPr>
          </a:p>
          <a:p>
            <a:r>
              <a:rPr lang="zh-CN" altLang="en-US">
                <a:solidFill>
                  <a:srgbClr val="FF0000"/>
                </a:solidFill>
              </a:rPr>
              <a:t>现在完成时：</a:t>
            </a:r>
            <a:r>
              <a:rPr lang="en-US" altLang="zh-CN">
                <a:solidFill>
                  <a:srgbClr val="FF0000"/>
                </a:solidFill>
              </a:rPr>
              <a:t>There has/have been...</a:t>
            </a:r>
            <a:endParaRPr lang="en-US" altLang="zh-CN">
              <a:solidFill>
                <a:srgbClr val="FF0000"/>
              </a:solidFill>
            </a:endParaRPr>
          </a:p>
          <a:p>
            <a:r>
              <a:rPr lang="en-US" altLang="zh-CN">
                <a:solidFill>
                  <a:schemeClr val="tx1"/>
                </a:solidFill>
              </a:rPr>
              <a:t>There has been a long bridge here.</a:t>
            </a:r>
            <a:r>
              <a:rPr lang="zh-CN" altLang="en-US">
                <a:solidFill>
                  <a:schemeClr val="tx1"/>
                </a:solidFill>
              </a:rPr>
              <a:t>这里已经有一条很长的桥了。</a:t>
            </a:r>
            <a:endParaRPr lang="en-US" altLang="zh-CN">
              <a:solidFill>
                <a:schemeClr val="tx1"/>
              </a:solidFill>
            </a:endParaRPr>
          </a:p>
          <a:p>
            <a:r>
              <a:rPr lang="zh-CN" altLang="en-US">
                <a:solidFill>
                  <a:srgbClr val="FF0000"/>
                </a:solidFill>
              </a:rPr>
              <a:t>含有情态动词：</a:t>
            </a:r>
            <a:r>
              <a:rPr lang="en-US" altLang="zh-CN">
                <a:solidFill>
                  <a:srgbClr val="FF0000"/>
                </a:solidFill>
              </a:rPr>
              <a:t>There+</a:t>
            </a:r>
            <a:r>
              <a:rPr lang="zh-CN" altLang="en-US">
                <a:solidFill>
                  <a:srgbClr val="FF0000"/>
                </a:solidFill>
              </a:rPr>
              <a:t>情态动词</a:t>
            </a:r>
            <a:r>
              <a:rPr lang="en-US" altLang="zh-CN">
                <a:solidFill>
                  <a:srgbClr val="FF0000"/>
                </a:solidFill>
              </a:rPr>
              <a:t>+be...</a:t>
            </a:r>
            <a:endParaRPr lang="en-US" altLang="zh-CN">
              <a:solidFill>
                <a:srgbClr val="FF0000"/>
              </a:solidFill>
            </a:endParaRPr>
          </a:p>
          <a:p>
            <a:r>
              <a:rPr lang="en-US" altLang="zh-CN">
                <a:solidFill>
                  <a:schemeClr val="tx1"/>
                </a:solidFill>
              </a:rPr>
              <a:t>There must be some cakes on the table.</a:t>
            </a:r>
            <a:r>
              <a:rPr lang="zh-CN" altLang="en-US">
                <a:solidFill>
                  <a:schemeClr val="tx1"/>
                </a:solidFill>
              </a:rPr>
              <a:t>桌子上肯定有一些蛋糕。</a:t>
            </a:r>
            <a:endParaRPr lang="en-US" altLang="zh-CN">
              <a:solidFill>
                <a:schemeClr val="tx1"/>
              </a:solidFill>
            </a:endParaRPr>
          </a:p>
          <a:p>
            <a:endParaRPr lang="zh-CN" altLang="en-US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 title="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zh-CN"/>
              <a:t>there be</a:t>
            </a:r>
            <a:r>
              <a:rPr lang="zh-CN" altLang="en-US"/>
              <a:t>的时态练习</a:t>
            </a:r>
            <a:endParaRPr lang="zh-CN" altLang="en-US"/>
          </a:p>
        </p:txBody>
      </p:sp>
      <p:sp>
        <p:nvSpPr>
          <p:cNvPr id="3" name="内容占位符 2" title="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altLang="zh-CN">
                <a:solidFill>
                  <a:schemeClr val="tx1"/>
                </a:solidFill>
              </a:rPr>
              <a:t>1.</a:t>
            </a:r>
            <a:r>
              <a:rPr lang="zh-CN" altLang="en-US">
                <a:solidFill>
                  <a:schemeClr val="tx1"/>
                </a:solidFill>
              </a:rPr>
              <a:t>---There ______ a </a:t>
            </a:r>
            <a:r>
              <a:rPr lang="en-US" altLang="zh-CN">
                <a:solidFill>
                  <a:schemeClr val="tx1"/>
                </a:solidFill>
              </a:rPr>
              <a:t>match</a:t>
            </a:r>
            <a:r>
              <a:rPr lang="zh-CN" altLang="en-US">
                <a:solidFill>
                  <a:schemeClr val="tx1"/>
                </a:solidFill>
              </a:rPr>
              <a:t> this </a:t>
            </a:r>
            <a:r>
              <a:rPr lang="en-US" altLang="zh-CN">
                <a:solidFill>
                  <a:schemeClr val="tx1"/>
                </a:solidFill>
              </a:rPr>
              <a:t>Sunday</a:t>
            </a:r>
            <a:r>
              <a:rPr lang="zh-CN" altLang="en-US">
                <a:solidFill>
                  <a:schemeClr val="tx1"/>
                </a:solidFill>
              </a:rPr>
              <a:t>.   </a:t>
            </a:r>
            <a:endParaRPr lang="zh-CN" altLang="en-US">
              <a:solidFill>
                <a:schemeClr val="tx1"/>
              </a:solidFill>
            </a:endParaRPr>
          </a:p>
          <a:p>
            <a:r>
              <a:rPr lang="zh-CN" altLang="en-US">
                <a:solidFill>
                  <a:schemeClr val="tx1"/>
                </a:solidFill>
              </a:rPr>
              <a:t>A. are going to be    B. is going to be    C. is going to have    D. will have</a:t>
            </a:r>
            <a:endParaRPr lang="zh-CN" altLang="en-US">
              <a:solidFill>
                <a:schemeClr val="tx1"/>
              </a:solidFill>
            </a:endParaRPr>
          </a:p>
          <a:p>
            <a:r>
              <a:rPr lang="zh-CN" altLang="en-US">
                <a:solidFill>
                  <a:srgbClr val="FF0000"/>
                </a:solidFill>
              </a:rPr>
              <a:t>解析：</a:t>
            </a:r>
            <a:r>
              <a:rPr lang="en-US" altLang="zh-CN">
                <a:solidFill>
                  <a:srgbClr val="FF0000"/>
                </a:solidFill>
              </a:rPr>
              <a:t>there be</a:t>
            </a:r>
            <a:r>
              <a:rPr lang="zh-CN" altLang="en-US">
                <a:solidFill>
                  <a:srgbClr val="FF0000"/>
                </a:solidFill>
              </a:rPr>
              <a:t>不能与</a:t>
            </a:r>
            <a:r>
              <a:rPr lang="en-US" altLang="zh-CN">
                <a:solidFill>
                  <a:srgbClr val="FF0000"/>
                </a:solidFill>
              </a:rPr>
              <a:t>have</a:t>
            </a:r>
            <a:r>
              <a:rPr lang="zh-CN" altLang="en-US">
                <a:solidFill>
                  <a:srgbClr val="FF0000"/>
                </a:solidFill>
              </a:rPr>
              <a:t>连用，所以排除</a:t>
            </a:r>
            <a:r>
              <a:rPr lang="en-US" altLang="zh-CN">
                <a:solidFill>
                  <a:srgbClr val="FF0000"/>
                </a:solidFill>
              </a:rPr>
              <a:t>C</a:t>
            </a:r>
            <a:r>
              <a:rPr lang="zh-CN" altLang="en-US">
                <a:solidFill>
                  <a:srgbClr val="FF0000"/>
                </a:solidFill>
              </a:rPr>
              <a:t>、</a:t>
            </a:r>
            <a:r>
              <a:rPr lang="en-US" altLang="zh-CN">
                <a:solidFill>
                  <a:srgbClr val="FF0000"/>
                </a:solidFill>
              </a:rPr>
              <a:t>D</a:t>
            </a:r>
            <a:r>
              <a:rPr lang="zh-CN" altLang="en-US">
                <a:solidFill>
                  <a:srgbClr val="FF0000"/>
                </a:solidFill>
              </a:rPr>
              <a:t>，</a:t>
            </a:r>
            <a:r>
              <a:rPr lang="en-US" altLang="zh-CN">
                <a:solidFill>
                  <a:srgbClr val="FF0000"/>
                </a:solidFill>
              </a:rPr>
              <a:t>match</a:t>
            </a:r>
            <a:r>
              <a:rPr lang="zh-CN" altLang="en-US">
                <a:solidFill>
                  <a:srgbClr val="FF0000"/>
                </a:solidFill>
              </a:rPr>
              <a:t>为单数名词，所以</a:t>
            </a:r>
            <a:r>
              <a:rPr lang="en-US" altLang="zh-CN">
                <a:solidFill>
                  <a:srgbClr val="FF0000"/>
                </a:solidFill>
              </a:rPr>
              <a:t>there be</a:t>
            </a:r>
            <a:r>
              <a:rPr lang="zh-CN" altLang="en-US">
                <a:solidFill>
                  <a:srgbClr val="FF0000"/>
                </a:solidFill>
              </a:rPr>
              <a:t>的</a:t>
            </a:r>
            <a:r>
              <a:rPr lang="en-US" altLang="zh-CN">
                <a:solidFill>
                  <a:srgbClr val="FF0000"/>
                </a:solidFill>
              </a:rPr>
              <a:t>be</a:t>
            </a:r>
            <a:r>
              <a:rPr lang="zh-CN" altLang="en-US">
                <a:solidFill>
                  <a:srgbClr val="FF0000"/>
                </a:solidFill>
              </a:rPr>
              <a:t>动词为</a:t>
            </a:r>
            <a:r>
              <a:rPr lang="en-US" altLang="zh-CN">
                <a:solidFill>
                  <a:srgbClr val="FF0000"/>
                </a:solidFill>
              </a:rPr>
              <a:t>is</a:t>
            </a:r>
            <a:r>
              <a:rPr lang="zh-CN" altLang="en-US">
                <a:solidFill>
                  <a:srgbClr val="FF0000"/>
                </a:solidFill>
              </a:rPr>
              <a:t>，排除</a:t>
            </a:r>
            <a:r>
              <a:rPr lang="en-US" altLang="zh-CN">
                <a:solidFill>
                  <a:srgbClr val="FF0000"/>
                </a:solidFill>
              </a:rPr>
              <a:t>A</a:t>
            </a:r>
            <a:r>
              <a:rPr lang="zh-CN" altLang="en-US">
                <a:solidFill>
                  <a:srgbClr val="FF0000"/>
                </a:solidFill>
              </a:rPr>
              <a:t>，选</a:t>
            </a:r>
            <a:r>
              <a:rPr lang="en-US" altLang="zh-CN">
                <a:solidFill>
                  <a:srgbClr val="FF0000"/>
                </a:solidFill>
              </a:rPr>
              <a:t>B</a:t>
            </a:r>
            <a:r>
              <a:rPr lang="zh-CN" altLang="en-US">
                <a:solidFill>
                  <a:srgbClr val="FF0000"/>
                </a:solidFill>
              </a:rPr>
              <a:t>。</a:t>
            </a:r>
            <a:endParaRPr lang="zh-CN" altLang="en-US">
              <a:solidFill>
                <a:srgbClr val="FF0000"/>
              </a:solidFill>
            </a:endParaRPr>
          </a:p>
          <a:p>
            <a:r>
              <a:rPr lang="zh-CN" altLang="en-US">
                <a:solidFill>
                  <a:srgbClr val="FF0000"/>
                </a:solidFill>
              </a:rPr>
              <a:t>中文翻译：这个星期天有一个比赛。</a:t>
            </a:r>
            <a:endParaRPr lang="zh-CN" altLang="en-US">
              <a:solidFill>
                <a:srgbClr val="FF0000"/>
              </a:solidFill>
            </a:endParaRPr>
          </a:p>
          <a:p>
            <a:r>
              <a:rPr lang="zh-CN" altLang="en-US">
                <a:solidFill>
                  <a:srgbClr val="FF0000"/>
                </a:solidFill>
              </a:rPr>
              <a:t>答案：</a:t>
            </a:r>
            <a:r>
              <a:rPr lang="en-US" altLang="zh-CN">
                <a:solidFill>
                  <a:srgbClr val="FF0000"/>
                </a:solidFill>
              </a:rPr>
              <a:t>B</a:t>
            </a:r>
            <a:endParaRPr lang="en-US" altLang="zh-CN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 title="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zh-CN"/>
              <a:t>there be</a:t>
            </a:r>
            <a:r>
              <a:rPr lang="zh-CN" altLang="en-US"/>
              <a:t>的时态练习</a:t>
            </a:r>
            <a:endParaRPr lang="zh-CN" altLang="en-US"/>
          </a:p>
        </p:txBody>
      </p:sp>
      <p:sp>
        <p:nvSpPr>
          <p:cNvPr id="3" name="内容占位符 2" title="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altLang="zh-CN">
                <a:solidFill>
                  <a:schemeClr val="tx1"/>
                </a:solidFill>
              </a:rPr>
              <a:t>2. There ___ many apples on the tree last year.</a:t>
            </a:r>
            <a:endParaRPr lang="en-US" altLang="zh-CN">
              <a:solidFill>
                <a:schemeClr val="tx1"/>
              </a:solidFill>
            </a:endParaRPr>
          </a:p>
          <a:p>
            <a:r>
              <a:rPr lang="en-US" altLang="zh-CN">
                <a:solidFill>
                  <a:schemeClr val="tx1"/>
                </a:solidFill>
              </a:rPr>
              <a:t>A. is     B. were      C. are      D. was</a:t>
            </a:r>
            <a:endParaRPr lang="en-US" altLang="zh-CN">
              <a:solidFill>
                <a:schemeClr val="tx1"/>
              </a:solidFill>
            </a:endParaRPr>
          </a:p>
          <a:p>
            <a:r>
              <a:rPr lang="zh-CN" altLang="en-US">
                <a:solidFill>
                  <a:srgbClr val="FF0000"/>
                </a:solidFill>
              </a:rPr>
              <a:t>解析：</a:t>
            </a:r>
            <a:r>
              <a:rPr lang="en-US" altLang="zh-CN">
                <a:solidFill>
                  <a:srgbClr val="FF0000"/>
                </a:solidFill>
              </a:rPr>
              <a:t>last year</a:t>
            </a:r>
            <a:r>
              <a:rPr lang="zh-CN" altLang="en-US">
                <a:solidFill>
                  <a:srgbClr val="FF0000"/>
                </a:solidFill>
              </a:rPr>
              <a:t>是过去时的标志词，所以排除</a:t>
            </a:r>
            <a:r>
              <a:rPr lang="en-US" altLang="zh-CN">
                <a:solidFill>
                  <a:srgbClr val="FF0000"/>
                </a:solidFill>
              </a:rPr>
              <a:t>A</a:t>
            </a:r>
            <a:r>
              <a:rPr lang="zh-CN" altLang="en-US">
                <a:solidFill>
                  <a:srgbClr val="FF0000"/>
                </a:solidFill>
              </a:rPr>
              <a:t>、</a:t>
            </a:r>
            <a:r>
              <a:rPr lang="en-US" altLang="zh-CN">
                <a:solidFill>
                  <a:srgbClr val="FF0000"/>
                </a:solidFill>
              </a:rPr>
              <a:t>B</a:t>
            </a:r>
            <a:r>
              <a:rPr lang="zh-CN" altLang="en-US">
                <a:solidFill>
                  <a:srgbClr val="FF0000"/>
                </a:solidFill>
              </a:rPr>
              <a:t>选项，</a:t>
            </a:r>
            <a:r>
              <a:rPr lang="en-US" altLang="zh-CN">
                <a:solidFill>
                  <a:srgbClr val="FF0000"/>
                </a:solidFill>
              </a:rPr>
              <a:t>apples</a:t>
            </a:r>
            <a:r>
              <a:rPr lang="zh-CN" altLang="en-US">
                <a:solidFill>
                  <a:srgbClr val="FF0000"/>
                </a:solidFill>
              </a:rPr>
              <a:t>为复数名词，所以</a:t>
            </a:r>
            <a:r>
              <a:rPr lang="en-US" altLang="zh-CN">
                <a:solidFill>
                  <a:srgbClr val="FF0000"/>
                </a:solidFill>
              </a:rPr>
              <a:t>be</a:t>
            </a:r>
            <a:r>
              <a:rPr lang="zh-CN" altLang="en-US">
                <a:solidFill>
                  <a:srgbClr val="FF0000"/>
                </a:solidFill>
              </a:rPr>
              <a:t>动词用</a:t>
            </a:r>
            <a:r>
              <a:rPr lang="en-US" altLang="zh-CN">
                <a:solidFill>
                  <a:srgbClr val="FF0000"/>
                </a:solidFill>
              </a:rPr>
              <a:t>were,</a:t>
            </a:r>
            <a:r>
              <a:rPr lang="zh-CN" altLang="en-US">
                <a:solidFill>
                  <a:srgbClr val="FF0000"/>
                </a:solidFill>
              </a:rPr>
              <a:t>排除</a:t>
            </a:r>
            <a:r>
              <a:rPr lang="en-US" altLang="zh-CN">
                <a:solidFill>
                  <a:srgbClr val="FF0000"/>
                </a:solidFill>
              </a:rPr>
              <a:t>D</a:t>
            </a:r>
            <a:r>
              <a:rPr lang="zh-CN" altLang="en-US">
                <a:solidFill>
                  <a:srgbClr val="FF0000"/>
                </a:solidFill>
              </a:rPr>
              <a:t>，选</a:t>
            </a:r>
            <a:r>
              <a:rPr lang="en-US" altLang="zh-CN">
                <a:solidFill>
                  <a:srgbClr val="FF0000"/>
                </a:solidFill>
              </a:rPr>
              <a:t>B</a:t>
            </a:r>
            <a:r>
              <a:rPr lang="zh-CN" altLang="en-US">
                <a:solidFill>
                  <a:srgbClr val="FF0000"/>
                </a:solidFill>
              </a:rPr>
              <a:t>。</a:t>
            </a:r>
            <a:endParaRPr lang="zh-CN" altLang="en-US">
              <a:solidFill>
                <a:srgbClr val="FF0000"/>
              </a:solidFill>
            </a:endParaRPr>
          </a:p>
          <a:p>
            <a:r>
              <a:rPr lang="zh-CN" altLang="en-US">
                <a:solidFill>
                  <a:srgbClr val="FF0000"/>
                </a:solidFill>
              </a:rPr>
              <a:t>答案：</a:t>
            </a:r>
            <a:r>
              <a:rPr lang="en-US" altLang="zh-CN">
                <a:solidFill>
                  <a:srgbClr val="FF0000"/>
                </a:solidFill>
              </a:rPr>
              <a:t>B</a:t>
            </a:r>
            <a:endParaRPr lang="en-US" altLang="zh-CN">
              <a:solidFill>
                <a:srgbClr val="FF0000"/>
              </a:solidFill>
            </a:endParaRPr>
          </a:p>
          <a:p>
            <a:r>
              <a:rPr lang="zh-CN" altLang="en-US">
                <a:solidFill>
                  <a:srgbClr val="FF0000"/>
                </a:solidFill>
              </a:rPr>
              <a:t>中文翻译：去年树上有很多苹果。</a:t>
            </a:r>
            <a:endParaRPr lang="zh-CN" altLang="en-US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 title="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zh-CN"/>
              <a:t>have</a:t>
            </a:r>
            <a:r>
              <a:rPr lang="zh-CN" altLang="en-US"/>
              <a:t>用法</a:t>
            </a:r>
            <a:endParaRPr lang="zh-CN" altLang="en-US"/>
          </a:p>
        </p:txBody>
      </p:sp>
      <p:sp>
        <p:nvSpPr>
          <p:cNvPr id="3" name="内容占位符 2" title=""/>
          <p:cNvSpPr>
            <a:spLocks noGrp="1"/>
          </p:cNvSpPr>
          <p:nvPr>
            <p:ph idx="1"/>
          </p:nvPr>
        </p:nvSpPr>
        <p:spPr/>
        <p:txBody>
          <a:bodyPr>
            <a:normAutofit fontScale="80000"/>
          </a:bodyPr>
          <a:lstStyle/>
          <a:p>
            <a:r>
              <a:rPr lang="en-US" altLang="zh-CN">
                <a:solidFill>
                  <a:srgbClr val="FF0000"/>
                </a:solidFill>
              </a:rPr>
              <a:t>1.have</a:t>
            </a:r>
            <a:r>
              <a:rPr lang="zh-CN" altLang="en-US">
                <a:solidFill>
                  <a:srgbClr val="FF0000"/>
                </a:solidFill>
              </a:rPr>
              <a:t>作为实义动词，表示</a:t>
            </a:r>
            <a:r>
              <a:rPr lang="en-US" altLang="zh-CN">
                <a:solidFill>
                  <a:srgbClr val="FF0000"/>
                </a:solidFill>
              </a:rPr>
              <a:t>“</a:t>
            </a:r>
            <a:r>
              <a:rPr lang="zh-CN" altLang="en-US">
                <a:solidFill>
                  <a:srgbClr val="FF0000"/>
                </a:solidFill>
              </a:rPr>
              <a:t>有</a:t>
            </a:r>
            <a:r>
              <a:rPr lang="en-US" altLang="zh-CN">
                <a:solidFill>
                  <a:srgbClr val="FF0000"/>
                </a:solidFill>
              </a:rPr>
              <a:t>”</a:t>
            </a:r>
            <a:r>
              <a:rPr lang="zh-CN" altLang="en-US">
                <a:solidFill>
                  <a:srgbClr val="FF0000"/>
                </a:solidFill>
              </a:rPr>
              <a:t>的意思。</a:t>
            </a:r>
            <a:endParaRPr lang="zh-CN" altLang="en-US">
              <a:solidFill>
                <a:srgbClr val="FF0000"/>
              </a:solidFill>
            </a:endParaRPr>
          </a:p>
          <a:p>
            <a:r>
              <a:rPr lang="zh-CN" altLang="en-US">
                <a:solidFill>
                  <a:srgbClr val="FF0000"/>
                </a:solidFill>
              </a:rPr>
              <a:t>第一、二人称和复数用</a:t>
            </a:r>
            <a:r>
              <a:rPr lang="en-US" altLang="zh-CN">
                <a:solidFill>
                  <a:srgbClr val="FF0000"/>
                </a:solidFill>
              </a:rPr>
              <a:t>have(I,You, They, The boys)</a:t>
            </a:r>
            <a:r>
              <a:rPr lang="zh-CN" altLang="en-US">
                <a:solidFill>
                  <a:srgbClr val="FF0000"/>
                </a:solidFill>
              </a:rPr>
              <a:t>，</a:t>
            </a:r>
            <a:r>
              <a:rPr lang="zh-CN" altLang="en-US">
                <a:solidFill>
                  <a:srgbClr val="FF0000"/>
                </a:solidFill>
                <a:sym typeface="+mn-ea"/>
              </a:rPr>
              <a:t>第三人称单数用</a:t>
            </a:r>
            <a:r>
              <a:rPr lang="en-US" altLang="zh-CN">
                <a:solidFill>
                  <a:srgbClr val="FF0000"/>
                </a:solidFill>
                <a:sym typeface="+mn-ea"/>
              </a:rPr>
              <a:t>has(He, She, It, Mike, my father...)</a:t>
            </a:r>
            <a:endParaRPr lang="en-US" altLang="zh-CN">
              <a:solidFill>
                <a:srgbClr val="FF0000"/>
              </a:solidFill>
            </a:endParaRPr>
          </a:p>
          <a:p>
            <a:r>
              <a:rPr lang="zh-CN" altLang="en-US">
                <a:solidFill>
                  <a:srgbClr val="FF0000"/>
                </a:solidFill>
              </a:rPr>
              <a:t>肯定句：主语</a:t>
            </a:r>
            <a:r>
              <a:rPr lang="en-US" altLang="zh-CN">
                <a:solidFill>
                  <a:srgbClr val="FF0000"/>
                </a:solidFill>
              </a:rPr>
              <a:t>+have/has+</a:t>
            </a:r>
            <a:r>
              <a:rPr lang="zh-CN" altLang="en-US">
                <a:solidFill>
                  <a:srgbClr val="FF0000"/>
                </a:solidFill>
              </a:rPr>
              <a:t>其它。如：</a:t>
            </a:r>
            <a:endParaRPr lang="zh-CN" altLang="en-US">
              <a:solidFill>
                <a:srgbClr val="FF0000"/>
              </a:solidFill>
            </a:endParaRPr>
          </a:p>
          <a:p>
            <a:r>
              <a:rPr lang="en-US" altLang="zh-CN"/>
              <a:t>I have a cap/an apple.</a:t>
            </a:r>
            <a:endParaRPr lang="en-US" altLang="zh-CN"/>
          </a:p>
          <a:p>
            <a:r>
              <a:rPr lang="en-US" altLang="zh-CN"/>
              <a:t>I have some milk.</a:t>
            </a:r>
            <a:endParaRPr lang="en-US" altLang="zh-CN"/>
          </a:p>
          <a:p>
            <a:r>
              <a:rPr lang="en-US" altLang="zh-CN"/>
              <a:t>I have two pens/three bubbers.</a:t>
            </a:r>
            <a:endParaRPr lang="en-US" altLang="zh-CN"/>
          </a:p>
          <a:p>
            <a:r>
              <a:rPr lang="en-US" altLang="zh-CN">
                <a:sym typeface="+mn-ea"/>
              </a:rPr>
              <a:t>She has a cap/an apple.</a:t>
            </a:r>
            <a:endParaRPr lang="en-US" altLang="zh-CN"/>
          </a:p>
          <a:p>
            <a:r>
              <a:rPr lang="en-US" altLang="zh-CN">
                <a:sym typeface="+mn-ea"/>
              </a:rPr>
              <a:t>He has some milk.</a:t>
            </a:r>
            <a:endParaRPr lang="en-US" altLang="zh-CN"/>
          </a:p>
          <a:p>
            <a:r>
              <a:rPr lang="en-US" altLang="zh-CN">
                <a:sym typeface="+mn-ea"/>
              </a:rPr>
              <a:t>Mike has two pens/three bubbers.</a:t>
            </a:r>
            <a:endParaRPr lang="en-US" altLang="zh-CN"/>
          </a:p>
          <a:p>
            <a:endParaRPr lang="zh-CN" altLang="en-US"/>
          </a:p>
          <a:p>
            <a:endParaRPr lang="zh-CN" altLang="en-US"/>
          </a:p>
          <a:p>
            <a:endParaRPr lang="en-US" altLang="zh-CN"/>
          </a:p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https://d.book118.com/735311213324011043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Calibri"/>
        <a:ea typeface="微软雅黑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微软雅黑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WPS"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>
                <a:hueOff val="-2520000"/>
              </a:schemeClr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gradFill>
            <a:gsLst>
              <a:gs pos="0">
                <a:schemeClr val="phClr">
                  <a:hueOff val="-4200000"/>
                </a:schemeClr>
              </a:gs>
              <a:gs pos="100000">
                <a:schemeClr val="phClr"/>
              </a:gs>
            </a:gsLst>
            <a:lin ang="2700000" scaled="1"/>
          </a:gradFill>
          <a:prstDash val="solid"/>
          <a:miter lim="800000"/>
        </a:ln>
      </a:lnStyleLst>
      <a:effectStyleLst>
        <a:effectStyle>
          <a:effectLst>
            <a:outerShdw blurRad="101600" dist="50800" dir="5400000" algn="ctr" rotWithShape="0">
              <a:schemeClr val="phClr">
                <a:alpha val="60000"/>
              </a:schemeClr>
            </a:outerShdw>
          </a:effectLst>
        </a:effectStyle>
        <a:effectStyle>
          <a:effectLst>
            <a:reflection stA="50000" endA="300" endPos="40000" dist="25400" dir="5400000" sy="-100000" algn="bl" rotWithShape="0"/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微软雅黑</vt:lpstr>
      <vt:lpstr>Office Theme</vt:lpstr>
      <vt:lpstr>have/has与there be区别</vt:lpstr>
      <vt:lpstr>PowerPoint Presentation</vt:lpstr>
      <vt:lpstr>PowerPoint Presentation</vt:lpstr>
      <vt:lpstr>there be用法</vt:lpstr>
      <vt:lpstr>there be 练习：用is, are 填空</vt:lpstr>
      <vt:lpstr>there be的 句型</vt:lpstr>
      <vt:lpstr>there be的 句型</vt:lpstr>
      <vt:lpstr>some与any在there be中的运用</vt:lpstr>
      <vt:lpstr>用some、any填空</vt:lpstr>
      <vt:lpstr>and与or在there be中的运用</vt:lpstr>
      <vt:lpstr>there be的时态</vt:lpstr>
      <vt:lpstr>there be的时态练习</vt:lpstr>
      <vt:lpstr>there be的时态练习</vt:lpstr>
      <vt:lpstr>have用法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2024-09-05T21:44:04.872</cp:lastPrinted>
  <dcterms:created xsi:type="dcterms:W3CDTF">2024-09-05T13:44:04Z</dcterms:created>
  <dcterms:modified xsi:type="dcterms:W3CDTF">2024-09-05T13:44:06Z</dcterms:modified>
</cp:coreProperties>
</file>