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5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D39E1-3BE7-4EF2-BFE2-B7223F7B8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745DE-41FA-4A58-BAA8-6C135FC45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38D87-A04D-4531-B080-7C2597F14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1ACF7-35CF-4904-A15C-65346BB2B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8AEE45-144E-422D-9879-5C062EF03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3533BF-6342-43A9-81E8-F415671B7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035294-40A9-4626-BE4D-3E523731E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92A54-E8C0-4828-B2C8-E6228E4F5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C0110-EF5F-47D9-A75F-80D3D2961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73420-66D1-4E2E-BD72-AA3D5C123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FCDE1-E13E-4EFE-8F7E-82D75E799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842" r:id="rId2"/>
    <p:sldLayoutId id="2147484843" r:id="rId3"/>
    <p:sldLayoutId id="2147484844" r:id="rId4"/>
    <p:sldLayoutId id="2147484845" r:id="rId5"/>
    <p:sldLayoutId id="2147484846" r:id="rId6"/>
    <p:sldLayoutId id="2147484847" r:id="rId7"/>
    <p:sldLayoutId id="2147484848" r:id="rId8"/>
    <p:sldLayoutId id="2147484849" r:id="rId9"/>
    <p:sldLayoutId id="2147484850" r:id="rId10"/>
    <p:sldLayoutId id="214748485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22" Type="http://schemas.openxmlformats.org/officeDocument/2006/relationships/tags" Target="../tags/tag223.xml" /><Relationship Id="rId23" Type="http://schemas.openxmlformats.org/officeDocument/2006/relationships/tags" Target="../tags/tag224.xml" /><Relationship Id="rId24" Type="http://schemas.openxmlformats.org/officeDocument/2006/relationships/tags" Target="../tags/tag225.xml" /><Relationship Id="rId25" Type="http://schemas.openxmlformats.org/officeDocument/2006/relationships/tags" Target="../tags/tag226.xml" /><Relationship Id="rId26" Type="http://schemas.openxmlformats.org/officeDocument/2006/relationships/tags" Target="../tags/tag227.xml" /><Relationship Id="rId27" Type="http://schemas.openxmlformats.org/officeDocument/2006/relationships/tags" Target="../tags/tag228.xml" /><Relationship Id="rId28" Type="http://schemas.openxmlformats.org/officeDocument/2006/relationships/tags" Target="../tags/tag229.xml" /><Relationship Id="rId29" Type="http://schemas.openxmlformats.org/officeDocument/2006/relationships/tags" Target="../tags/tag230.xml" /><Relationship Id="rId3" Type="http://schemas.openxmlformats.org/officeDocument/2006/relationships/tags" Target="../tags/tag204.xml" /><Relationship Id="rId30" Type="http://schemas.openxmlformats.org/officeDocument/2006/relationships/tags" Target="../tags/tag231.xml" /><Relationship Id="rId31" Type="http://schemas.openxmlformats.org/officeDocument/2006/relationships/tags" Target="../tags/tag232.xml" /><Relationship Id="rId32" Type="http://schemas.openxmlformats.org/officeDocument/2006/relationships/tags" Target="../tags/tag233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2234333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锰矿市场价格变动与行情分析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锰矿市场概述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锰矿市场价格变动分析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锰矿市场行情分析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锰矿产业发展现状与前景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投资锰矿市场的风险与机遇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8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锰矿市场概述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锰矿的用途和需求</a:t>
            </a:r>
            <a:endParaRPr lang="zh-CN" altLang="en-US"/>
          </a:p>
        </p:txBody>
      </p:sp>
      <p:sp>
        <p:nvSpPr>
          <p:cNvPr id="1048910" name="圆角矩形 26"/>
          <p:cNvSpPr/>
          <p:nvPr>
            <p:custDataLst>
              <p:tags r:id="rId2"/>
            </p:custDataLst>
          </p:nvPr>
        </p:nvSpPr>
        <p:spPr>
          <a:xfrm>
            <a:off x="694800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2" name="圆角矩形 28"/>
          <p:cNvSpPr/>
          <p:nvPr>
            <p:custDataLst>
              <p:tags r:id="rId3"/>
            </p:custDataLst>
          </p:nvPr>
        </p:nvSpPr>
        <p:spPr>
          <a:xfrm>
            <a:off x="697301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14" name="文本框 31"/>
          <p:cNvSpPr txBox="1"/>
          <p:nvPr>
            <p:custDataLst>
              <p:tags r:id="rId4"/>
            </p:custDataLst>
          </p:nvPr>
        </p:nvSpPr>
        <p:spPr>
          <a:xfrm>
            <a:off x="847332" y="2182904"/>
            <a:ext cx="2246865" cy="33514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锰矿主要用于钢铁行业，用于生产特种钢和合金钢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29"/>
          <p:cNvSpPr/>
          <p:nvPr>
            <p:custDataLst>
              <p:tags r:id="rId5"/>
            </p:custDataLst>
          </p:nvPr>
        </p:nvSpPr>
        <p:spPr>
          <a:xfrm>
            <a:off x="3442886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8" name="圆角矩形 32"/>
          <p:cNvSpPr/>
          <p:nvPr>
            <p:custDataLst>
              <p:tags r:id="rId6"/>
            </p:custDataLst>
          </p:nvPr>
        </p:nvSpPr>
        <p:spPr>
          <a:xfrm>
            <a:off x="3445386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0" name="文本框 34"/>
          <p:cNvSpPr txBox="1"/>
          <p:nvPr>
            <p:custDataLst>
              <p:tags r:id="rId7"/>
            </p:custDataLst>
          </p:nvPr>
        </p:nvSpPr>
        <p:spPr>
          <a:xfrm>
            <a:off x="3597919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锰矿还用于电池行业，用于生产锂电池和干电池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圆角矩形 3"/>
          <p:cNvSpPr/>
          <p:nvPr>
            <p:custDataLst>
              <p:tags r:id="rId8"/>
            </p:custDataLst>
          </p:nvPr>
        </p:nvSpPr>
        <p:spPr>
          <a:xfrm>
            <a:off x="6190971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4" name="圆角矩形 4"/>
          <p:cNvSpPr/>
          <p:nvPr>
            <p:custDataLst>
              <p:tags r:id="rId9"/>
            </p:custDataLst>
          </p:nvPr>
        </p:nvSpPr>
        <p:spPr>
          <a:xfrm>
            <a:off x="6193472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6" name="文本框 5"/>
          <p:cNvSpPr txBox="1"/>
          <p:nvPr>
            <p:custDataLst>
              <p:tags r:id="rId10"/>
            </p:custDataLst>
          </p:nvPr>
        </p:nvSpPr>
        <p:spPr>
          <a:xfrm>
            <a:off x="6345379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随着新能源汽车和储能行业的快速发展，对锰矿的需求不断增加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圆角矩形 8"/>
          <p:cNvSpPr/>
          <p:nvPr>
            <p:custDataLst>
              <p:tags r:id="rId11"/>
            </p:custDataLst>
          </p:nvPr>
        </p:nvSpPr>
        <p:spPr>
          <a:xfrm>
            <a:off x="8939057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0" name="圆角矩形 9"/>
          <p:cNvSpPr/>
          <p:nvPr>
            <p:custDataLst>
              <p:tags r:id="rId12"/>
            </p:custDataLst>
          </p:nvPr>
        </p:nvSpPr>
        <p:spPr>
          <a:xfrm>
            <a:off x="8941557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32" name="文本框 10"/>
          <p:cNvSpPr txBox="1"/>
          <p:nvPr>
            <p:custDataLst>
              <p:tags r:id="rId13"/>
            </p:custDataLst>
          </p:nvPr>
        </p:nvSpPr>
        <p:spPr>
          <a:xfrm>
            <a:off x="9093464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建筑行业和机械行业也需要大量的锰矿，用于生产建筑材料和机械设备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全球锰矿资源分布</a:t>
            </a:r>
            <a:endParaRPr lang="zh-CN" altLang="en-US"/>
          </a:p>
        </p:txBody>
      </p:sp>
      <p:sp>
        <p:nvSpPr>
          <p:cNvPr id="1048968" name="矩形 5"/>
          <p:cNvSpPr/>
          <p:nvPr>
            <p:custDataLst>
              <p:tags r:id="rId2"/>
            </p:custDataLst>
          </p:nvPr>
        </p:nvSpPr>
        <p:spPr>
          <a:xfrm>
            <a:off x="695470" y="1262091"/>
            <a:ext cx="3349750" cy="229894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矩形 10"/>
          <p:cNvSpPr/>
          <p:nvPr>
            <p:custDataLst>
              <p:tags r:id="rId3"/>
            </p:custDataLst>
          </p:nvPr>
        </p:nvSpPr>
        <p:spPr>
          <a:xfrm>
            <a:off x="1057349" y="1256730"/>
            <a:ext cx="542818" cy="281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TextBox 2"/>
          <p:cNvSpPr txBox="1"/>
          <p:nvPr>
            <p:custDataLst>
              <p:tags r:id="rId4"/>
            </p:custDataLst>
          </p:nvPr>
        </p:nvSpPr>
        <p:spPr>
          <a:xfrm>
            <a:off x="853625" y="2047502"/>
            <a:ext cx="3005347" cy="1347906"/>
          </a:xfrm>
          <a:prstGeom prst="rect">
            <a:avLst/>
          </a:prstGeom>
          <a:noFill/>
        </p:spPr>
        <p:txBody>
          <a:bodyPr wrap="square" rtlCol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锰矿主要分布在南非、澳大利亚、巴西、印度、中国等国家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4" name="矩形 6"/>
          <p:cNvSpPr/>
          <p:nvPr>
            <p:custDataLst>
              <p:tags r:id="rId5"/>
            </p:custDataLst>
          </p:nvPr>
        </p:nvSpPr>
        <p:spPr>
          <a:xfrm>
            <a:off x="4418801" y="1262091"/>
            <a:ext cx="3349750" cy="229894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矩形 11"/>
          <p:cNvSpPr/>
          <p:nvPr>
            <p:custDataLst>
              <p:tags r:id="rId6"/>
            </p:custDataLst>
          </p:nvPr>
        </p:nvSpPr>
        <p:spPr>
          <a:xfrm>
            <a:off x="4800784" y="1256730"/>
            <a:ext cx="542818" cy="281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TextBox 2"/>
          <p:cNvSpPr txBox="1"/>
          <p:nvPr>
            <p:custDataLst>
              <p:tags r:id="rId7"/>
            </p:custDataLst>
          </p:nvPr>
        </p:nvSpPr>
        <p:spPr>
          <a:xfrm>
            <a:off x="4576955" y="2047502"/>
            <a:ext cx="3005347" cy="1347906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南非锰矿储量丰富，品质优良，是全球最大的锰矿生产国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0" name="矩形 7"/>
          <p:cNvSpPr/>
          <p:nvPr>
            <p:custDataLst>
              <p:tags r:id="rId8"/>
            </p:custDataLst>
          </p:nvPr>
        </p:nvSpPr>
        <p:spPr>
          <a:xfrm>
            <a:off x="8141461" y="1262091"/>
            <a:ext cx="3349750" cy="229894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矩形 12"/>
          <p:cNvSpPr/>
          <p:nvPr>
            <p:custDataLst>
              <p:tags r:id="rId9"/>
            </p:custDataLst>
          </p:nvPr>
        </p:nvSpPr>
        <p:spPr>
          <a:xfrm>
            <a:off x="8543549" y="1256730"/>
            <a:ext cx="542818" cy="281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TextBox 2"/>
          <p:cNvSpPr txBox="1"/>
          <p:nvPr>
            <p:custDataLst>
              <p:tags r:id="rId10"/>
            </p:custDataLst>
          </p:nvPr>
        </p:nvSpPr>
        <p:spPr>
          <a:xfrm>
            <a:off x="8299616" y="2047502"/>
            <a:ext cx="3005347" cy="134790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澳大利亚锰矿储量也较大，但品质相对较低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6" name="矩形 33"/>
          <p:cNvSpPr/>
          <p:nvPr>
            <p:custDataLst>
              <p:tags r:id="rId11"/>
            </p:custDataLst>
          </p:nvPr>
        </p:nvSpPr>
        <p:spPr>
          <a:xfrm>
            <a:off x="694800" y="3919890"/>
            <a:ext cx="3349750" cy="229894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8" name="矩形 37"/>
          <p:cNvSpPr/>
          <p:nvPr>
            <p:custDataLst>
              <p:tags r:id="rId12"/>
            </p:custDataLst>
          </p:nvPr>
        </p:nvSpPr>
        <p:spPr>
          <a:xfrm>
            <a:off x="1056679" y="3914529"/>
            <a:ext cx="542818" cy="281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TextBox 2"/>
          <p:cNvSpPr txBox="1"/>
          <p:nvPr>
            <p:custDataLst>
              <p:tags r:id="rId13"/>
            </p:custDataLst>
          </p:nvPr>
        </p:nvSpPr>
        <p:spPr>
          <a:xfrm>
            <a:off x="852954" y="4705301"/>
            <a:ext cx="3005347" cy="1347906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巴西锰矿储量丰富，品质优良，是全球第二大锰矿生产国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2" name="矩形 34"/>
          <p:cNvSpPr/>
          <p:nvPr>
            <p:custDataLst>
              <p:tags r:id="rId14"/>
            </p:custDataLst>
          </p:nvPr>
        </p:nvSpPr>
        <p:spPr>
          <a:xfrm>
            <a:off x="4418131" y="3919890"/>
            <a:ext cx="3349750" cy="229894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4" name="矩形 38"/>
          <p:cNvSpPr/>
          <p:nvPr>
            <p:custDataLst>
              <p:tags r:id="rId15"/>
            </p:custDataLst>
          </p:nvPr>
        </p:nvSpPr>
        <p:spPr>
          <a:xfrm>
            <a:off x="4800114" y="3914529"/>
            <a:ext cx="542818" cy="281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TextBox 2"/>
          <p:cNvSpPr txBox="1"/>
          <p:nvPr>
            <p:custDataLst>
              <p:tags r:id="rId16"/>
            </p:custDataLst>
          </p:nvPr>
        </p:nvSpPr>
        <p:spPr>
          <a:xfrm>
            <a:off x="4576285" y="4705301"/>
            <a:ext cx="3005347" cy="1347906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印度锰矿储量较小，但品质优良，主要供应国内市场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8" name="矩形 35"/>
          <p:cNvSpPr/>
          <p:nvPr>
            <p:custDataLst>
              <p:tags r:id="rId17"/>
            </p:custDataLst>
          </p:nvPr>
        </p:nvSpPr>
        <p:spPr>
          <a:xfrm>
            <a:off x="8140791" y="3919890"/>
            <a:ext cx="3349750" cy="229894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0" name="矩形 39"/>
          <p:cNvSpPr/>
          <p:nvPr>
            <p:custDataLst>
              <p:tags r:id="rId18"/>
            </p:custDataLst>
          </p:nvPr>
        </p:nvSpPr>
        <p:spPr>
          <a:xfrm>
            <a:off x="8542879" y="3914529"/>
            <a:ext cx="542818" cy="281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TextBox 2"/>
          <p:cNvSpPr txBox="1"/>
          <p:nvPr>
            <p:custDataLst>
              <p:tags r:id="rId19"/>
            </p:custDataLst>
          </p:nvPr>
        </p:nvSpPr>
        <p:spPr>
          <a:xfrm>
            <a:off x="8298945" y="4705301"/>
            <a:ext cx="3005347" cy="1347906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中国锰矿储量丰富，品质优良，是全球第三大锰矿生产国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中国锰矿资源概况</a:t>
            </a:r>
            <a:endParaRPr lang="zh-CN" altLang="en-US"/>
          </a:p>
        </p:txBody>
      </p:sp>
      <p:sp>
        <p:nvSpPr>
          <p:cNvPr id="1049038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9117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4958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锰矿资源丰富，主要分布在广西、湖南、贵州等地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2"/>
          <p:cNvSpPr/>
          <p:nvPr>
            <p:custDataLst>
              <p:tags r:id="rId4"/>
            </p:custDataLst>
          </p:nvPr>
        </p:nvSpPr>
        <p:spPr>
          <a:xfrm>
            <a:off x="1243814" y="2654466"/>
            <a:ext cx="1818941" cy="12880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5750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30907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锰矿种类多样，包括氧化锰、碳酸锰、硅酸锰等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3"/>
          <p:cNvSpPr/>
          <p:nvPr>
            <p:custDataLst>
              <p:tags r:id="rId7"/>
            </p:custDataLst>
          </p:nvPr>
        </p:nvSpPr>
        <p:spPr>
          <a:xfrm>
            <a:off x="3870447" y="2654466"/>
            <a:ext cx="1818941" cy="12880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1699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541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锰矿开采历史悠久，已有数百年历史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4"/>
          <p:cNvSpPr/>
          <p:nvPr>
            <p:custDataLst>
              <p:tags r:id="rId10"/>
            </p:custDataLst>
          </p:nvPr>
        </p:nvSpPr>
        <p:spPr>
          <a:xfrm>
            <a:off x="6495712" y="2654466"/>
            <a:ext cx="1818941" cy="12880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57648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3490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锰矿应用广泛，主要用于钢铁、化工、电子等行业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5"/>
          <p:cNvSpPr/>
          <p:nvPr>
            <p:custDataLst>
              <p:tags r:id="rId13"/>
            </p:custDataLst>
          </p:nvPr>
        </p:nvSpPr>
        <p:spPr>
          <a:xfrm>
            <a:off x="9122346" y="2654466"/>
            <a:ext cx="1818941" cy="12880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0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锰矿市场价格变动分析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近期价格走势</a:t>
            </a:r>
            <a:endParaRPr lang="zh-CN" altLang="en-US"/>
          </a:p>
        </p:txBody>
      </p:sp>
      <p:sp>
        <p:nvSpPr>
          <p:cNvPr id="1049132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9117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4958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2022年1月-2022年6月：锰矿价格持续上涨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2"/>
          <p:cNvSpPr/>
          <p:nvPr>
            <p:custDataLst>
              <p:tags r:id="rId4"/>
            </p:custDataLst>
          </p:nvPr>
        </p:nvSpPr>
        <p:spPr>
          <a:xfrm>
            <a:off x="1243814" y="2654466"/>
            <a:ext cx="1818941" cy="12880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5750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30907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2022年7月-2022年12月：锰矿价格有所回落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43"/>
          <p:cNvSpPr/>
          <p:nvPr>
            <p:custDataLst>
              <p:tags r:id="rId7"/>
            </p:custDataLst>
          </p:nvPr>
        </p:nvSpPr>
        <p:spPr>
          <a:xfrm>
            <a:off x="3870447" y="2654466"/>
            <a:ext cx="1818941" cy="12880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1699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541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2023年1月-2023年6月：锰矿价格再次上涨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4"/>
          <p:cNvSpPr/>
          <p:nvPr>
            <p:custDataLst>
              <p:tags r:id="rId10"/>
            </p:custDataLst>
          </p:nvPr>
        </p:nvSpPr>
        <p:spPr>
          <a:xfrm>
            <a:off x="6495712" y="2654466"/>
            <a:ext cx="1818941" cy="12880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57648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3490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2023年7月-至今：锰矿价格保持稳定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45"/>
          <p:cNvSpPr/>
          <p:nvPr>
            <p:custDataLst>
              <p:tags r:id="rId13"/>
            </p:custDataLst>
          </p:nvPr>
        </p:nvSpPr>
        <p:spPr>
          <a:xfrm>
            <a:off x="9122346" y="2654466"/>
            <a:ext cx="1818941" cy="12880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价格波动原因</a:t>
            </a:r>
            <a:endParaRPr lang="zh-CN" altLang="en-US"/>
          </a:p>
        </p:txBody>
      </p:sp>
      <p:sp>
        <p:nvSpPr>
          <p:cNvPr id="10491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9117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4958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供需关系：市场需求和供应量的变化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2"/>
          <p:cNvSpPr/>
          <p:nvPr>
            <p:custDataLst>
              <p:tags r:id="rId4"/>
            </p:custDataLst>
          </p:nvPr>
        </p:nvSpPr>
        <p:spPr>
          <a:xfrm>
            <a:off x="1243814" y="2654466"/>
            <a:ext cx="1818941" cy="12880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5750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30907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成本因素：生产成本、运输成本等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3"/>
          <p:cNvSpPr/>
          <p:nvPr>
            <p:custDataLst>
              <p:tags r:id="rId7"/>
            </p:custDataLst>
          </p:nvPr>
        </p:nvSpPr>
        <p:spPr>
          <a:xfrm>
            <a:off x="3870447" y="2654466"/>
            <a:ext cx="1818941" cy="12880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1699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541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政策影响：政府政策、环保政策等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4"/>
          <p:cNvSpPr/>
          <p:nvPr>
            <p:custDataLst>
              <p:tags r:id="rId10"/>
            </p:custDataLst>
          </p:nvPr>
        </p:nvSpPr>
        <p:spPr>
          <a:xfrm>
            <a:off x="6495712" y="2654466"/>
            <a:ext cx="1818941" cy="12880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57648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3490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国际市场：国际市场价格变动、汇率波动等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5"/>
          <p:cNvSpPr/>
          <p:nvPr>
            <p:custDataLst>
              <p:tags r:id="rId13"/>
            </p:custDataLst>
          </p:nvPr>
        </p:nvSpPr>
        <p:spPr>
          <a:xfrm>
            <a:off x="9122346" y="2654466"/>
            <a:ext cx="1818941" cy="12880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未来价格预测</a:t>
            </a:r>
            <a:endParaRPr lang="zh-CN" altLang="en-US"/>
          </a:p>
        </p:txBody>
      </p:sp>
      <p:sp>
        <p:nvSpPr>
          <p:cNvPr id="1049248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供需关系：分析未来锰矿市场需求和供应情况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4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成本因素：考虑未来生产成本和运输成本变化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0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政策影响：关注政府政策对锰矿市场的影响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6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国际市场：分析国际锰矿市场价格变动对国内市场的影响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3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锰矿市场行情分析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市场供需状况</a:t>
            </a:r>
            <a:endParaRPr lang="zh-CN" altLang="en-US"/>
          </a:p>
        </p:txBody>
      </p:sp>
      <p:sp>
        <p:nvSpPr>
          <p:cNvPr id="10493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4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锰矿需求：钢铁、化工、电子等行业的需求情况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锰矿供应：全球锰矿资源分布、主要生产国和地区的产量情况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6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供需平衡：当前锰矿市场的供需关系和价格走势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8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价格波动：影响锰矿市场价格的主要因素和价格波动趋势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进出口情况</a:t>
            </a:r>
            <a:endParaRPr lang="zh-CN" altLang="en-US"/>
          </a:p>
        </p:txBody>
      </p:sp>
      <p:sp>
        <p:nvSpPr>
          <p:cNvPr id="1049400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2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6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0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2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4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6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0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2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4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6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锰矿进口量：近年来持续增长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价格波动：受国际市场供需关系、运输成本等因素影响，锰矿价格波动较大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正文"/>
          <p:cNvSpPr txBox="1"/>
          <p:nvPr>
            <p:custDataLst>
              <p:tags r:id="rId29"/>
            </p:custDataLst>
          </p:nvPr>
        </p:nvSpPr>
        <p:spPr>
          <a:xfrm>
            <a:off x="8207137" y="2612593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贸易政策：各国对锰矿的进出口政策不同，影响市场价格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正文"/>
          <p:cNvSpPr txBox="1"/>
          <p:nvPr>
            <p:custDataLst>
              <p:tags r:id="rId30"/>
            </p:custDataLst>
          </p:nvPr>
        </p:nvSpPr>
        <p:spPr>
          <a:xfrm>
            <a:off x="1854552" y="2612593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锰矿出口量：相对较少，主要集中在亚洲地区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正文"/>
          <p:cNvSpPr txBox="1"/>
          <p:nvPr>
            <p:custDataLst>
              <p:tags r:id="rId31"/>
            </p:custDataLst>
          </p:nvPr>
        </p:nvSpPr>
        <p:spPr>
          <a:xfrm>
            <a:off x="6440815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出口目的地：主要出口到日本、韩国、印度等国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正文"/>
          <p:cNvSpPr txBox="1"/>
          <p:nvPr>
            <p:custDataLst>
              <p:tags r:id="rId32"/>
            </p:custDataLst>
          </p:nvPr>
        </p:nvSpPr>
        <p:spPr>
          <a:xfrm>
            <a:off x="3620874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进口来源：主要来自南非、澳大利亚、巴西等国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https://d.book118.com/735322343330011110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51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90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锰矿市场价格变动与行情分析</vt:lpstr>
      <vt:lpstr>目录</vt:lpstr>
      <vt:lpstr>添加章节标题</vt:lpstr>
      <vt:lpstr>锰矿市场概述</vt:lpstr>
      <vt:lpstr>锰矿的用途和需求</vt:lpstr>
      <vt:lpstr>全球锰矿资源分布</vt:lpstr>
      <vt:lpstr>中国锰矿资源概况</vt:lpstr>
      <vt:lpstr>锰矿市场价格变动分析</vt:lpstr>
      <vt:lpstr>近期价格走势</vt:lpstr>
      <vt:lpstr>价格波动原因</vt:lpstr>
      <vt:lpstr>未来价格预测</vt:lpstr>
      <vt:lpstr>锰矿市场行情分析</vt:lpstr>
      <vt:lpstr>市场供需状况</vt:lpstr>
      <vt:lpstr>进出口情况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2024-09-16T10:09:43.536</cp:lastPrinted>
  <dcterms:created xsi:type="dcterms:W3CDTF">2024-09-16T02:09:43Z</dcterms:created>
  <dcterms:modified xsi:type="dcterms:W3CDTF">2024-09-16T02:09:46Z</dcterms:modified>
</cp:coreProperties>
</file>