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FAC7A4C-2688-4C09-8A48-8673DF82D5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53A69A-E3D4-4E31-8082-8AF9F462CE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77C06DC-27B2-485B-9A1B-3270CF8556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FA28610-E951-4018-ADA9-23FA9BF78F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9833EA5-2016-4DC7-9731-AD13659352A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653823A-A2A6-4B62-B726-A85C9B74352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6B73FAD-58F5-4EA9-B7DE-98B80020C3D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C6C9B2-2B9C-4516-8F1E-F01C87ED51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D5442F-9CB2-483F-B848-4B4A77EB71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FAE8C3-5147-415E-BE10-02A7766A95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876FE9-A8AD-4EF4-899C-A2A708443C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2829721" y="2606765"/>
            <a:ext cx="6532559" cy="1421928"/>
          </a:xfrm>
        </p:spPr>
        <p:txBody>
          <a:bodyPr wrap="none" anchor="t">
            <a:spAutoFit/>
          </a:bodyPr>
          <a:lstStyle>
            <a:lvl1pPr algn="ctr">
              <a:defRPr sz="9600" b="1" i="0" spc="300">
                <a:solidFill>
                  <a:schemeClr val="bg1"/>
                </a:solidFill>
                <a:latin typeface="+mj-ea"/>
                <a:ea typeface="+mj-ea"/>
              </a:defRPr>
            </a:lvl1pPr>
          </a:lstStyle>
          <a:p>
            <a:r>
              <a:rPr kumimoji="1" lang="zh-CN" altLang="en-US"/>
              <a:t>主标题样式</a:t>
            </a:r>
            <a:endParaRPr/>
          </a:p>
        </p:txBody>
      </p:sp>
      <p:sp>
        <p:nvSpPr>
          <p:cNvPr id="4" name="副标题 2"/>
          <p:cNvSpPr>
            <a:spLocks noGrp="1"/>
          </p:cNvSpPr>
          <p:nvPr>
            <p:ph type="subTitle" idx="1" hasCustomPrompt="1"/>
          </p:nvPr>
        </p:nvSpPr>
        <p:spPr>
          <a:xfrm>
            <a:off x="4560965" y="4178609"/>
            <a:ext cx="3070071" cy="397032"/>
          </a:xfrm>
        </p:spPr>
        <p:txBody>
          <a:bodyPr wrap="none">
            <a:spAutoFit/>
          </a:bodyPr>
          <a:lstStyle>
            <a:lvl1pPr marL="0" indent="0" algn="ctr">
              <a:buNone/>
              <a:defRPr sz="2200" b="0" i="0" spc="300">
                <a:solidFill>
                  <a:schemeClr val="bg1"/>
                </a:solidFill>
                <a:latin typeface="+mj-ea"/>
                <a:ea typeface="+mj-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4176242" y="1627639"/>
            <a:ext cx="3839514" cy="840230"/>
          </a:xfrm>
        </p:spPr>
        <p:txBody>
          <a:bodyPr wrap="none" anchor="b">
            <a:spAutoFit/>
          </a:bodyPr>
          <a:lstStyle>
            <a:lvl1pPr marL="0" indent="0" algn="ctr">
              <a:buNone/>
              <a:defRPr sz="5400" b="0" i="0" spc="300">
                <a:solidFill>
                  <a:schemeClr val="bg1"/>
                </a:solidFill>
                <a:latin typeface="+mj-ea"/>
                <a:ea typeface="+mj-ea"/>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6" name=""/>
        <p:cNvGrpSpPr/>
        <p:nvPr/>
      </p:nvGrpSpPr>
      <p:grpSpPr>
        <a:xfrm>
          <a:off x="0" y="0"/>
          <a:ext cx="0" cy="0"/>
        </a:xfrm>
      </p:grpSpPr>
      <p:pic>
        <p:nvPicPr>
          <p:cNvPr id="7" name="图片 12"/>
          <p:cNvPicPr>
            <a:picLocks noChangeAspect="1"/>
          </p:cNvPicPr>
          <p:nvPr userDrawn="1"/>
        </p:nvPicPr>
        <p:blipFill>
          <a:blip r:embed="rId1"/>
          <a:stretch>
            <a:fillRect/>
          </a:stretch>
        </p:blipFill>
        <p:spPr>
          <a:xfrm>
            <a:off x="0" y="-1"/>
            <a:ext cx="12192000" cy="6858000"/>
          </a:xfrm>
          <a:prstGeom prst="rect">
            <a:avLst/>
          </a:prstGeom>
        </p:spPr>
      </p:pic>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1" name=""/>
        <p:cNvGrpSpPr/>
        <p:nvPr/>
      </p:nvGrpSpPr>
      <p:grpSpPr>
        <a:xfrm>
          <a:off x="0" y="0"/>
          <a:ext cx="0" cy="0"/>
        </a:xfrm>
      </p:grpSpPr>
      <p:pic>
        <p:nvPicPr>
          <p:cNvPr id="12"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3"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endParaRPr kumimoji="1" lang="zh-CN" altLang="en-US"/>
          </a:p>
        </p:txBody>
      </p:sp>
      <p:sp>
        <p:nvSpPr>
          <p:cNvPr id="14"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5"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7" name=""/>
        <p:cNvGrpSpPr/>
        <p:nvPr/>
      </p:nvGrpSpPr>
      <p:grpSpPr>
        <a:xfrm>
          <a:off x="0" y="0"/>
          <a:ext cx="0" cy="0"/>
        </a:xfrm>
      </p:grpSpPr>
      <p:pic>
        <p:nvPicPr>
          <p:cNvPr id="1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50281522-3AB1-3541-90AB-7A631F5C75F8}" type="datetimeFigureOut">
              <a:rPr/>
              <a:t>2023/12/5</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8.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5330043044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佛山公积金贷款提前还款流程详解\n## 1.佛山公积金贷款提前还款政策概述\n### 1.1提前还款的基本概念与意义\n### 1.2提前还款的种类与方式\n### 1.3提前还款的政策规定与要求\n## 2.佛山公积金贷款提前还款的申请条件\n### 2.1申请提前还款的基本条件\n### 2.2提前还款的额度与期限限制\n### 2.3申请提前还款所需资料与流程\n## 3.佛山公积金贷款提前还款的办理流程\n### 3.1提前还款的申请与审批流程\n### 3.2提前还款的还款方式与操作方法\n### 3.3提前还款后的合同变更与注意事项\n## 4.佛山公积金贷款提前还款的手续费与利息计算\n### 4.1提前还款的手续费收取标准\n### 4.2提前还款的利息计算方法\n### 4.3提前还款可能产生的费用与影响\n## 5.佛山公积金贷款提前还款的优缺点分析\n### 5.1提前还款的优势与好处\n### 5.2提前还款的潜在风险与不足\n### 5.3提前还款的适用场景与建议\n&quot;,&quot;templateId&quot;:&quot;4wo77tdatif1zkf5up7jagxk9w&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499" y="2606765"/>
            <a:ext cx="11055350" cy="1409700"/>
          </a:xfrm>
        </p:spPr>
        <p:txBody>
          <a:bodyPr vert="horz" wrap="square" lIns="91440" tIns="45720" rIns="91440" bIns="45720" anchor="t">
            <a:spAutoFit/>
          </a:bodyPr>
          <a:lstStyle/>
          <a:p>
            <a:r>
              <a:rPr lang="zh-CN" sz="5100"/>
              <a:t>佛山公积金贷款提前还款流程详解</a:t>
            </a:r>
            <a:endParaRPr/>
          </a:p>
        </p:txBody>
      </p:sp>
      <p:sp>
        <p:nvSpPr>
          <p:cNvPr id="3" name="文本占位符 3" descr="{&quot;isTemplate&quot;:false,&quot;type&quot;:&quot;content&quot;,&quot;canOmit&quot;:true,&quot;range&quot;:0}"/>
          <p:cNvSpPr>
            <a:spLocks noGrp="1"/>
          </p:cNvSpPr>
          <p:nvPr>
            <p:ph type="body" sz="quarter" idx="10"/>
          </p:nvPr>
        </p:nvSpPr>
        <p:spPr>
          <a:xfrm>
            <a:off x="2695577" y="1991619"/>
            <a:ext cx="6800850" cy="476250"/>
          </a:xfrm>
        </p:spPr>
        <p:txBody>
          <a:bodyPr/>
          <a:lstStyle/>
          <a:p>
            <a:pPr>
              <a:buFont typeface="Arial" pitchFamily="34" charset="0"/>
              <a:buNone/>
            </a:pPr>
            <a:r>
              <a:rPr lang="en-US" sz="2800"/>
              <a:t> </a:t>
            </a:r>
            <a:endParaRPr/>
          </a:p>
        </p:txBody>
      </p:sp>
      <p:sp>
        <p:nvSpPr>
          <p:cNvPr id="4" name="文本占位符 20"/>
          <p:cNvSpPr txBox="1"/>
          <p:nvPr/>
        </p:nvSpPr>
        <p:spPr>
          <a:xfrm>
            <a:off x="571499" y="6171840"/>
            <a:ext cx="1844479" cy="33509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n-lt"/>
            </a:endParaRPr>
          </a:p>
        </p:txBody>
      </p:sp>
      <p:sp>
        <p:nvSpPr>
          <p:cNvPr id="5" name="文本占位符 20"/>
          <p:cNvSpPr txBox="1"/>
          <p:nvPr/>
        </p:nvSpPr>
        <p:spPr>
          <a:xfrm>
            <a:off x="10136120" y="6170237"/>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9" name="" descr="{&quot;isTemplate&quot;:true,&quot;type&quot;:2}"/>
        <p:cNvGrpSpPr/>
        <p:nvPr/>
      </p:nvGrpSpPr>
      <p:grpSpPr>
        <a:xfrm>
          <a:off x="0" y="0"/>
          <a:ext cx="0" cy="0"/>
        </a:xfrm>
      </p:grpSpPr>
      <p:sp>
        <p:nvSpPr>
          <p:cNvPr id="80"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81"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01</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82"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3900">
                <a:solidFill>
                  <a:srgbClr val="FFFFFF">
                    <a:alpha val="100000"/>
                  </a:srgbClr>
                </a:solidFill>
                <a:latin typeface="微软雅黑"/>
                <a:ea typeface="微软雅黑"/>
              </a:rPr>
              <a:t>佛山公积金贷款提前还款政策概述</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5" name="" descr="{&quot;isTemplate&quot;:true,&quot;type&quot;:3}"/>
        <p:cNvGrpSpPr/>
        <p:nvPr/>
      </p:nvGrpSpPr>
      <p:grpSpPr>
        <a:xfrm>
          <a:off x="0" y="0"/>
          <a:ext cx="0" cy="0"/>
        </a:xfrm>
      </p:grpSpPr>
      <p:grpSp>
        <p:nvGrpSpPr>
          <p:cNvPr id="96"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97" name=""/>
            <p:cNvGrpSpPr/>
            <p:nvPr/>
          </p:nvGrpSpPr>
          <p:grpSpPr>
            <a:xfrm>
              <a:off x="685801" y="3146904"/>
              <a:ext cx="4207178" cy="3287791"/>
              <a:chOff x="685801" y="3146904"/>
              <a:chExt cx="4207178" cy="3287791"/>
            </a:xfrm>
          </p:grpSpPr>
          <p:sp>
            <p:nvSpPr>
              <p:cNvPr id="98"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提前还款是指在贷款期限内，借款人提前偿还部分或全部贷款本金</a:t>
                </a:r>
                <a:endParaRPr kumimoji="1" lang="en-US" altLang="zh-CN" sz="1800" b="1">
                  <a:solidFill>
                    <a:schemeClr val="bg1"/>
                  </a:solidFill>
                  <a:latin typeface="+mj-ea"/>
                  <a:ea typeface="+mj-ea"/>
                </a:endParaRPr>
              </a:p>
            </p:txBody>
          </p:sp>
          <p:sp>
            <p:nvSpPr>
              <p:cNvPr id="99"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减少贷款利息支出，降低还款成本</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缩短贷款期限，提高资金使用效率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增加个人信用记录，提升信用评分</a:t>
                </a:r>
                <a:endParaRPr/>
              </a:p>
            </p:txBody>
          </p:sp>
        </p:grpSp>
        <p:grpSp>
          <p:nvGrpSpPr>
            <p:cNvPr id="100" name=""/>
            <p:cNvGrpSpPr/>
            <p:nvPr/>
          </p:nvGrpSpPr>
          <p:grpSpPr>
            <a:xfrm>
              <a:off x="4408278" y="3146904"/>
              <a:ext cx="3798485" cy="3287791"/>
              <a:chOff x="4408278" y="3146904"/>
              <a:chExt cx="3798485" cy="3287791"/>
            </a:xfrm>
          </p:grpSpPr>
          <p:sp>
            <p:nvSpPr>
              <p:cNvPr id="101"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提前还款的种类包括部分提前还款和全部提前还款</a:t>
                </a:r>
                <a:endParaRPr kumimoji="1" lang="en-US" altLang="zh-CN" sz="1800" b="1">
                  <a:solidFill>
                    <a:schemeClr val="bg1"/>
                  </a:solidFill>
                  <a:latin typeface="+mj-ea"/>
                  <a:ea typeface="+mj-ea"/>
                </a:endParaRPr>
              </a:p>
            </p:txBody>
          </p:sp>
          <p:sp>
            <p:nvSpPr>
              <p:cNvPr id="102"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部分提前还款：提前偿还部分贷款本金，剩余本金继续按照原合同约定还款</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全部提前还款：提前偿还全部贷款本金，合同终止</a:t>
                </a:r>
                <a:endParaRPr/>
              </a:p>
            </p:txBody>
          </p:sp>
        </p:grpSp>
        <p:grpSp>
          <p:nvGrpSpPr>
            <p:cNvPr id="103" name=""/>
            <p:cNvGrpSpPr/>
            <p:nvPr/>
          </p:nvGrpSpPr>
          <p:grpSpPr>
            <a:xfrm>
              <a:off x="7707715" y="3146904"/>
              <a:ext cx="3798485" cy="3287791"/>
              <a:chOff x="7707715" y="3146904"/>
              <a:chExt cx="3798485" cy="3287791"/>
            </a:xfrm>
          </p:grpSpPr>
          <p:sp>
            <p:nvSpPr>
              <p:cNvPr id="104"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提前还款的意义在于减轻借款人还款压力，优化个人财务状况</a:t>
                </a:r>
                <a:endParaRPr kumimoji="1" lang="en-US" altLang="zh-CN" sz="1800" b="1">
                  <a:solidFill>
                    <a:schemeClr val="bg1"/>
                  </a:solidFill>
                  <a:latin typeface="+mj-ea"/>
                  <a:ea typeface="+mj-ea"/>
                </a:endParaRPr>
              </a:p>
            </p:txBody>
          </p:sp>
          <p:sp>
            <p:nvSpPr>
              <p:cNvPr id="105"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对于短期内能筹集到足够资金的借款人，提前还款是一种合理的选择</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有助于提高个人信用评分，为今后申请贷款或信用卡等提供有利条件</a:t>
                </a:r>
                <a:endParaRPr/>
              </a:p>
            </p:txBody>
          </p:sp>
        </p:grpSp>
      </p:grpSp>
      <p:sp>
        <p:nvSpPr>
          <p:cNvPr id="106"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2800" b="1">
                <a:latin typeface="微软雅黑"/>
                <a:ea typeface="微软雅黑"/>
              </a:rPr>
              <a:t>提前还款的基本概念与意义</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7" name="" descr="{&quot;isTemplate&quot;:true,&quot;type&quot;:3}"/>
        <p:cNvGrpSpPr/>
        <p:nvPr/>
      </p:nvGrpSpPr>
      <p:grpSpPr>
        <a:xfrm>
          <a:off x="0" y="0"/>
          <a:ext cx="0" cy="0"/>
        </a:xfrm>
      </p:grpSpPr>
      <p:grpSp>
        <p:nvGrpSpPr>
          <p:cNvPr id="108"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109" name=""/>
            <p:cNvGrpSpPr/>
            <p:nvPr/>
          </p:nvGrpSpPr>
          <p:grpSpPr>
            <a:xfrm>
              <a:off x="4252327" y="1207692"/>
              <a:ext cx="8485777" cy="1440001"/>
              <a:chOff x="4252327" y="1207692"/>
              <a:chExt cx="8485777" cy="1440001"/>
            </a:xfrm>
          </p:grpSpPr>
          <p:sp>
            <p:nvSpPr>
              <p:cNvPr id="110"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11"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提前还款的种类包括部分提前还款和全部提前还款</a:t>
                </a:r>
                <a:endParaRPr lang="en-US" altLang="zh-CN" sz="2000" b="1">
                  <a:latin typeface="Microsoft YaHei" panose="020b0503020204020204" pitchFamily="34" charset="-122"/>
                  <a:ea typeface="Microsoft YaHei" panose="020b0503020204020204" pitchFamily="34" charset="-122"/>
                </a:endParaRPr>
              </a:p>
            </p:txBody>
          </p:sp>
          <p:sp>
            <p:nvSpPr>
              <p:cNvPr id="112"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部分提前还款：提前偿还部分贷款本金，剩余本金继续按照原合同约定还款</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全部提前还款：提前偿还全部贷款本金，合同终止</a:t>
                </a:r>
                <a:endParaRPr/>
              </a:p>
            </p:txBody>
          </p:sp>
          <p:pic>
            <p:nvPicPr>
              <p:cNvPr id="113"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114" name=""/>
            <p:cNvGrpSpPr/>
            <p:nvPr/>
          </p:nvGrpSpPr>
          <p:grpSpPr>
            <a:xfrm>
              <a:off x="4252325" y="2998393"/>
              <a:ext cx="8485779" cy="1440000"/>
              <a:chOff x="4252325" y="2998393"/>
              <a:chExt cx="8485779" cy="1440000"/>
            </a:xfrm>
          </p:grpSpPr>
          <p:sp>
            <p:nvSpPr>
              <p:cNvPr id="115"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16"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提前还款的方式可以通过线上办理和线下办理</a:t>
                </a:r>
                <a:endParaRPr lang="en-US" altLang="zh-CN" sz="2000" b="1">
                  <a:latin typeface="Microsoft YaHei" panose="020b0503020204020204" pitchFamily="34" charset="-122"/>
                  <a:ea typeface="Microsoft YaHei" panose="020b0503020204020204" pitchFamily="34" charset="-122"/>
                </a:endParaRPr>
              </a:p>
            </p:txBody>
          </p:sp>
          <p:sp>
            <p:nvSpPr>
              <p:cNvPr id="117"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线上办理：通过佛山公积金贷款管理系统或指定手机APP提交提前还款申请</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线下办理：前往佛山公积金贷款办理网点提交提前还款申请</a:t>
                </a:r>
                <a:endParaRPr/>
              </a:p>
            </p:txBody>
          </p:sp>
          <p:pic>
            <p:nvPicPr>
              <p:cNvPr id="118"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119" name=""/>
            <p:cNvGrpSpPr/>
            <p:nvPr/>
          </p:nvGrpSpPr>
          <p:grpSpPr>
            <a:xfrm>
              <a:off x="4252323" y="4789093"/>
              <a:ext cx="8485781" cy="1440002"/>
              <a:chOff x="4252323" y="4789093"/>
              <a:chExt cx="8485781" cy="1440002"/>
            </a:xfrm>
          </p:grpSpPr>
          <p:sp>
            <p:nvSpPr>
              <p:cNvPr id="120"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21"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提前还款的方式可以选择一次性还款或分期还款</a:t>
                </a:r>
                <a:endParaRPr lang="en-US" altLang="zh-CN" sz="2000" b="1">
                  <a:latin typeface="Microsoft YaHei" panose="020b0503020204020204" pitchFamily="34" charset="-122"/>
                  <a:ea typeface="Microsoft YaHei" panose="020b0503020204020204" pitchFamily="34" charset="-122"/>
                </a:endParaRPr>
              </a:p>
            </p:txBody>
          </p:sp>
          <p:sp>
            <p:nvSpPr>
              <p:cNvPr id="122"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一次性还款：在提前还款申请批准后，一次性偿还全部或部分贷款本金</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分期还款：在提前还款申请批准后，按照约定的还款计划分批次偿还贷款本金</a:t>
                </a:r>
                <a:endParaRPr/>
              </a:p>
            </p:txBody>
          </p:sp>
          <p:pic>
            <p:nvPicPr>
              <p:cNvPr id="123"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124"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提前还款的种类与方式</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5" name="" descr="{&quot;isTemplate&quot;:true,&quot;type&quot;:3}"/>
        <p:cNvGrpSpPr/>
        <p:nvPr/>
      </p:nvGrpSpPr>
      <p:grpSpPr>
        <a:xfrm>
          <a:off x="0" y="0"/>
          <a:ext cx="0" cy="0"/>
        </a:xfrm>
      </p:grpSpPr>
      <p:sp>
        <p:nvSpPr>
          <p:cNvPr id="126"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1pPr>
            <a:lvl2pPr marL="4572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2pPr>
            <a:lvl3pPr marL="9144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3pPr>
            <a:lvl4pPr marL="13716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4pPr>
            <a:lvl5pPr marL="18288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5pPr>
            <a:lvl6pPr marL="22860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6pPr>
            <a:lvl7pPr marL="27432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7pPr>
            <a:lvl8pPr marL="32004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8pPr>
            <a:lvl9pPr marL="36576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提前还款的政策规定包括提前还款的最低还款金额和提前还款的次数限制</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提前还款的最低还款金额：提前还款金额不得低于1万元</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提前还款的次数限制：每年提前还款次数不得超过2次</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提前还款的政策要求包括提前还款的申请条件和提前还款的审批流程</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提前还款的申请条件：借款人需提前还款前30天向佛山公积金管理中心提出申请</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提前还款的审批流程：佛山公积金管理中心在收到提前还款申请后，将在15个工作日内完成审批</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提前还款的政策限制包括提前还款的违约金和提前还款后的利息计算</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提前还款的违约金：提前还款不足一年的，需支付提前还款金额1%的违约金；提前还款超过一年的，无需支付违约金</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提前还款后的利息计算：提前还款后，剩余贷款本金的利息将按照提前还款后的剩余贷款期限重新计算</a:t>
            </a:r>
            <a:endParaRPr/>
          </a:p>
        </p:txBody>
      </p:sp>
      <p:sp>
        <p:nvSpPr>
          <p:cNvPr id="127"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提前还款的政策规定与要求</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8" name="" descr="{&quot;isTemplate&quot;:true,&quot;type&quot;:2}"/>
        <p:cNvGrpSpPr/>
        <p:nvPr/>
      </p:nvGrpSpPr>
      <p:grpSpPr>
        <a:xfrm>
          <a:off x="0" y="0"/>
          <a:ext cx="0" cy="0"/>
        </a:xfrm>
      </p:grpSpPr>
      <p:sp>
        <p:nvSpPr>
          <p:cNvPr id="129"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130"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02</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131"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3600">
                <a:solidFill>
                  <a:srgbClr val="FFFFFF">
                    <a:alpha val="100000"/>
                  </a:srgbClr>
                </a:solidFill>
                <a:latin typeface="微软雅黑"/>
                <a:ea typeface="微软雅黑"/>
              </a:rPr>
              <a:t>佛山公积金贷款提前还款的申请条件</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2" name="" descr="{&quot;isTemplate&quot;:true,&quot;type&quot;:3}"/>
        <p:cNvGrpSpPr/>
        <p:nvPr/>
      </p:nvGrpSpPr>
      <p:grpSpPr>
        <a:xfrm>
          <a:off x="0" y="0"/>
          <a:ext cx="0" cy="0"/>
        </a:xfrm>
      </p:grpSpPr>
      <p:grpSp>
        <p:nvGrpSpPr>
          <p:cNvPr id="133"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134" name=""/>
            <p:cNvGrpSpPr/>
            <p:nvPr/>
          </p:nvGrpSpPr>
          <p:grpSpPr>
            <a:xfrm>
              <a:off x="4252327" y="1207692"/>
              <a:ext cx="8485777" cy="1440001"/>
              <a:chOff x="4252327" y="1207692"/>
              <a:chExt cx="8485777" cy="1440001"/>
            </a:xfrm>
          </p:grpSpPr>
          <p:sp>
            <p:nvSpPr>
              <p:cNvPr id="135"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36"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借款人需提前还款前30天向佛山公积金管理中心提出申请</a:t>
                </a:r>
                <a:endParaRPr lang="en-US" altLang="zh-CN" sz="2000" b="1">
                  <a:latin typeface="Microsoft YaHei" panose="020b0503020204020204" pitchFamily="34" charset="-122"/>
                  <a:ea typeface="Microsoft YaHei" panose="020b0503020204020204" pitchFamily="34" charset="-122"/>
                </a:endParaRPr>
              </a:p>
            </p:txBody>
          </p:sp>
          <p:sp>
            <p:nvSpPr>
              <p:cNvPr id="137"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提交提前还款申请表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提供相关证件和资料</a:t>
                </a:r>
                <a:endParaRPr/>
              </a:p>
            </p:txBody>
          </p:sp>
          <p:pic>
            <p:nvPicPr>
              <p:cNvPr id="138"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139" name=""/>
            <p:cNvGrpSpPr/>
            <p:nvPr/>
          </p:nvGrpSpPr>
          <p:grpSpPr>
            <a:xfrm>
              <a:off x="4252325" y="2998393"/>
              <a:ext cx="8485779" cy="1440000"/>
              <a:chOff x="4252325" y="2998393"/>
              <a:chExt cx="8485779" cy="1440000"/>
            </a:xfrm>
          </p:grpSpPr>
          <p:sp>
            <p:nvSpPr>
              <p:cNvPr id="140"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41"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借款人需提前还款前12个月按时足额还款</a:t>
                </a:r>
                <a:endParaRPr lang="en-US" altLang="zh-CN" sz="2000" b="1">
                  <a:latin typeface="Microsoft YaHei" panose="020b0503020204020204" pitchFamily="34" charset="-122"/>
                  <a:ea typeface="Microsoft YaHei" panose="020b0503020204020204" pitchFamily="34" charset="-122"/>
                </a:endParaRPr>
              </a:p>
            </p:txBody>
          </p:sp>
          <p:sp>
            <p:nvSpPr>
              <p:cNvPr id="142"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无逾期还款记录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无拖欠贷款本金或利息</a:t>
                </a:r>
                <a:endParaRPr/>
              </a:p>
            </p:txBody>
          </p:sp>
          <p:pic>
            <p:nvPicPr>
              <p:cNvPr id="143"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144" name=""/>
            <p:cNvGrpSpPr/>
            <p:nvPr/>
          </p:nvGrpSpPr>
          <p:grpSpPr>
            <a:xfrm>
              <a:off x="4252323" y="4789093"/>
              <a:ext cx="8485781" cy="1440002"/>
              <a:chOff x="4252323" y="4789093"/>
              <a:chExt cx="8485781" cy="1440002"/>
            </a:xfrm>
          </p:grpSpPr>
          <p:sp>
            <p:nvSpPr>
              <p:cNvPr id="145"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46"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借款人需提前还款时，贷款账户无逾期还款记录</a:t>
                </a:r>
                <a:endParaRPr lang="en-US" altLang="zh-CN" sz="2000" b="1">
                  <a:latin typeface="Microsoft YaHei" panose="020b0503020204020204" pitchFamily="34" charset="-122"/>
                  <a:ea typeface="Microsoft YaHei" panose="020b0503020204020204" pitchFamily="34" charset="-122"/>
                </a:endParaRPr>
              </a:p>
            </p:txBody>
          </p:sp>
          <p:sp>
            <p:nvSpPr>
              <p:cNvPr id="147"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无逾期还款记录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无拖欠贷款本金或利息</a:t>
                </a:r>
                <a:endParaRPr/>
              </a:p>
            </p:txBody>
          </p:sp>
          <p:pic>
            <p:nvPicPr>
              <p:cNvPr id="148"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149"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申请提前还款的基本条件</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0" name="" descr="{&quot;isTemplate&quot;:true,&quot;type&quot;:3}"/>
        <p:cNvGrpSpPr/>
        <p:nvPr/>
      </p:nvGrpSpPr>
      <p:grpSpPr>
        <a:xfrm>
          <a:off x="0" y="0"/>
          <a:ext cx="0" cy="0"/>
        </a:xfrm>
      </p:grpSpPr>
      <p:pic>
        <p:nvPicPr>
          <p:cNvPr id="15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5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53" name="Group 598"/>
            <p:cNvGrpSpPr/>
            <p:nvPr/>
          </p:nvGrpSpPr>
          <p:grpSpPr>
            <a:xfrm>
              <a:off x="763829" y="1414808"/>
              <a:ext cx="6972294" cy="2337649"/>
              <a:chOff x="763829" y="1414808"/>
              <a:chExt cx="6972294" cy="2337649"/>
            </a:xfrm>
          </p:grpSpPr>
          <p:sp>
            <p:nvSpPr>
              <p:cNvPr id="15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提前还款的额度限制为提前还款金额不得低于1万元</a:t>
                </a:r>
                <a:endParaRPr/>
              </a:p>
            </p:txBody>
          </p:sp>
          <p:sp>
            <p:nvSpPr>
              <p:cNvPr id="15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部分提前还款：提前偿还部分贷款本金，剩余本金继续按照原合同约定还款</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全部提前还款：提前偿还全部贷款本金，合同终止</a:t>
                </a:r>
                <a:endParaRPr/>
              </a:p>
            </p:txBody>
          </p:sp>
          <p:sp>
            <p:nvSpPr>
              <p:cNvPr id="15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5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5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15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60" name="Group 591"/>
            <p:cNvGrpSpPr/>
            <p:nvPr/>
          </p:nvGrpSpPr>
          <p:grpSpPr>
            <a:xfrm>
              <a:off x="689593" y="3949139"/>
              <a:ext cx="7078256" cy="2128975"/>
              <a:chOff x="689593" y="3949139"/>
              <a:chExt cx="7078256" cy="2128975"/>
            </a:xfrm>
          </p:grpSpPr>
          <p:sp>
            <p:nvSpPr>
              <p:cNvPr id="16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提前还款的期限限制为每年提前还款次数不得超过2次</a:t>
                </a:r>
                <a:endParaRPr/>
              </a:p>
            </p:txBody>
          </p:sp>
          <p:sp>
            <p:nvSpPr>
              <p:cNvPr id="16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提前还款的次数限制：每年提前还款次数不得超过2次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提前还款的间隔时间：每次提前还款申请批准后，至少间隔12个月才能再次申请提前还款</a:t>
                </a:r>
                <a:endParaRPr/>
              </a:p>
            </p:txBody>
          </p:sp>
          <p:sp>
            <p:nvSpPr>
              <p:cNvPr id="16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6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6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16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6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提前还款的额度与期限限制</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8" name="" descr="{&quot;isTemplate&quot;:true,&quot;type&quot;:3}"/>
        <p:cNvGrpSpPr/>
        <p:nvPr/>
      </p:nvGrpSpPr>
      <p:grpSpPr>
        <a:xfrm>
          <a:off x="0" y="0"/>
          <a:ext cx="0" cy="0"/>
        </a:xfrm>
      </p:grpSpPr>
      <p:grpSp>
        <p:nvGrpSpPr>
          <p:cNvPr id="169"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70" name=""/>
            <p:cNvGrpSpPr/>
            <p:nvPr/>
          </p:nvGrpSpPr>
          <p:grpSpPr>
            <a:xfrm>
              <a:off x="685801" y="3146904"/>
              <a:ext cx="4207178" cy="3287791"/>
              <a:chOff x="685801" y="3146904"/>
              <a:chExt cx="4207178" cy="3287791"/>
            </a:xfrm>
          </p:grpSpPr>
          <p:sp>
            <p:nvSpPr>
              <p:cNvPr id="171"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申请提前还款所需资料包括提前还款申请表、证件和资料</a:t>
                </a:r>
                <a:endParaRPr kumimoji="1" lang="en-US" altLang="zh-CN" sz="1800" b="1">
                  <a:solidFill>
                    <a:schemeClr val="bg1"/>
                  </a:solidFill>
                  <a:latin typeface="+mj-ea"/>
                  <a:ea typeface="+mj-ea"/>
                </a:endParaRPr>
              </a:p>
            </p:txBody>
          </p:sp>
          <p:sp>
            <p:nvSpPr>
              <p:cNvPr id="172"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提前还款申请表：可在佛山公积金管理中心官网下载或现场领取</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证件和资料：身份证、住房公积金贷款合同、还款银行卡等</a:t>
                </a:r>
                <a:endParaRPr/>
              </a:p>
            </p:txBody>
          </p:sp>
        </p:grpSp>
        <p:grpSp>
          <p:nvGrpSpPr>
            <p:cNvPr id="173" name=""/>
            <p:cNvGrpSpPr/>
            <p:nvPr/>
          </p:nvGrpSpPr>
          <p:grpSpPr>
            <a:xfrm>
              <a:off x="4408278" y="3146904"/>
              <a:ext cx="3798485" cy="3287791"/>
              <a:chOff x="4408278" y="3146904"/>
              <a:chExt cx="3798485" cy="3287791"/>
            </a:xfrm>
          </p:grpSpPr>
          <p:sp>
            <p:nvSpPr>
              <p:cNvPr id="174"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提前还款的申请流程包括线上申请和线下申请</a:t>
                </a:r>
                <a:endParaRPr kumimoji="1" lang="en-US" altLang="zh-CN" sz="1800" b="1">
                  <a:solidFill>
                    <a:schemeClr val="bg1"/>
                  </a:solidFill>
                  <a:latin typeface="+mj-ea"/>
                  <a:ea typeface="+mj-ea"/>
                </a:endParaRPr>
              </a:p>
            </p:txBody>
          </p:sp>
          <p:sp>
            <p:nvSpPr>
              <p:cNvPr id="175"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线上申请：通过佛山公积金贷款管理系统或指定手机APP提交提前还款申请</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线下申请：前往佛山公积金贷款办理网点提交提前还款申请</a:t>
                </a:r>
                <a:endParaRPr/>
              </a:p>
            </p:txBody>
          </p:sp>
        </p:grpSp>
        <p:grpSp>
          <p:nvGrpSpPr>
            <p:cNvPr id="176" name=""/>
            <p:cNvGrpSpPr/>
            <p:nvPr/>
          </p:nvGrpSpPr>
          <p:grpSpPr>
            <a:xfrm>
              <a:off x="7707715" y="3146904"/>
              <a:ext cx="3798485" cy="3287791"/>
              <a:chOff x="7707715" y="3146904"/>
              <a:chExt cx="3798485" cy="3287791"/>
            </a:xfrm>
          </p:grpSpPr>
          <p:sp>
            <p:nvSpPr>
              <p:cNvPr id="177"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提前还款的审批流程包括审批通过后还款和审批未通过后的处理</a:t>
                </a:r>
                <a:endParaRPr kumimoji="1" lang="en-US" altLang="zh-CN" sz="1800" b="1">
                  <a:solidFill>
                    <a:schemeClr val="bg1"/>
                  </a:solidFill>
                  <a:latin typeface="+mj-ea"/>
                  <a:ea typeface="+mj-ea"/>
                </a:endParaRPr>
              </a:p>
            </p:txBody>
          </p:sp>
          <p:sp>
            <p:nvSpPr>
              <p:cNvPr id="178"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审批通过后还款：在提前还款申请批准后，按照约定的还款计划分批次偿还贷款本金</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审批未通过后的处理：如需继续提前还款，需在12个月后重新提交申请</a:t>
                </a:r>
                <a:endParaRPr/>
              </a:p>
            </p:txBody>
          </p:sp>
        </p:grpSp>
      </p:grpSp>
      <p:sp>
        <p:nvSpPr>
          <p:cNvPr id="179"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2800" b="1">
                <a:latin typeface="微软雅黑"/>
                <a:ea typeface="微软雅黑"/>
              </a:rPr>
              <a:t>申请提前还款所需资料与流程</a:t>
            </a:r>
            <a:endParaRPr lang="en-US" sz="2800" b="1">
              <a:latin typeface="微软雅黑"/>
              <a:ea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8"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03</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9"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3600">
                <a:solidFill>
                  <a:srgbClr val="FFFFFF">
                    <a:alpha val="100000"/>
                  </a:srgbClr>
                </a:solidFill>
                <a:latin typeface="微软雅黑"/>
                <a:ea typeface="微软雅黑"/>
              </a:rPr>
              <a:t>佛山公积金贷款提前还款的办理流程</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grpSp>
        <p:nvGrpSpPr>
          <p:cNvPr id="11"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2" name="Group 628"/>
            <p:cNvGrpSpPr/>
            <p:nvPr/>
          </p:nvGrpSpPr>
          <p:grpSpPr>
            <a:xfrm>
              <a:off x="1197254" y="3971227"/>
              <a:ext cx="11008530" cy="2106887"/>
              <a:chOff x="1197254" y="3971227"/>
              <a:chExt cx="11008530" cy="2106887"/>
            </a:xfrm>
          </p:grpSpPr>
          <p:sp>
            <p:nvSpPr>
              <p:cNvPr id="13"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4"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5"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1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提前还款的申请流程包括线上申请和线下申请</a:t>
                </a:r>
                <a:endParaRPr/>
              </a:p>
            </p:txBody>
          </p:sp>
          <p:sp>
            <p:nvSpPr>
              <p:cNvPr id="18"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线上申请：通过佛山公积金贷款管理系统或指定手机APP提交提前还款申请</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线下申请：前往佛山公积金贷款办理网点提交提前还款申请</a:t>
                </a:r>
                <a:endParaRPr/>
              </a:p>
            </p:txBody>
          </p:sp>
        </p:grpSp>
        <p:grpSp>
          <p:nvGrpSpPr>
            <p:cNvPr id="19" name="Group 635"/>
            <p:cNvGrpSpPr/>
            <p:nvPr/>
          </p:nvGrpSpPr>
          <p:grpSpPr>
            <a:xfrm>
              <a:off x="3499345" y="1423099"/>
              <a:ext cx="11008530" cy="2005901"/>
              <a:chOff x="3499345" y="1423099"/>
              <a:chExt cx="11008530" cy="2005901"/>
            </a:xfrm>
          </p:grpSpPr>
          <p:sp>
            <p:nvSpPr>
              <p:cNvPr id="20"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提前还款的审批流程包括审批通过后还款和审批未通过后的处理</a:t>
                </a:r>
                <a:endParaRPr/>
              </a:p>
            </p:txBody>
          </p:sp>
          <p:sp>
            <p:nvSpPr>
              <p:cNvPr id="21"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审批通过后还款：在提前还款申请批准后，按照约定的还款计划分批次偿还贷款本金</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审批未通过后的处理：如需继续提前还款，需在12个月后重新提交申请</a:t>
                </a:r>
                <a:endParaRPr/>
              </a:p>
            </p:txBody>
          </p:sp>
          <p:sp>
            <p:nvSpPr>
              <p:cNvPr id="22"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3"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4"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5"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提前还款的申请与审批流程</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https://d.book118.com/735330043044011113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purple">
      <a:dk1>
        <a:srgbClr val="000000"/>
      </a:dk1>
      <a:lt1>
        <a:srgbClr val="FFFFFF"/>
      </a:lt1>
      <a:dk2>
        <a:srgbClr val="161433"/>
      </a:dk2>
      <a:lt2>
        <a:srgbClr val="DFDBF8"/>
      </a:lt2>
      <a:accent1>
        <a:srgbClr val="6154FA"/>
      </a:accent1>
      <a:accent2>
        <a:srgbClr val="7E75FE"/>
      </a:accent2>
      <a:accent3>
        <a:srgbClr val="3023D6"/>
      </a:accent3>
      <a:accent4>
        <a:srgbClr val="8533FE"/>
      </a:accent4>
      <a:accent5>
        <a:srgbClr val="B26BFF"/>
      </a:accent5>
      <a:accent6>
        <a:srgbClr val="6B23D7"/>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佛山公积金贷款提前还款流程详解</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2024-09-19T21:42:17.127</cp:lastPrinted>
  <dcterms:created xsi:type="dcterms:W3CDTF">2024-09-19T13:42:17Z</dcterms:created>
  <dcterms:modified xsi:type="dcterms:W3CDTF">2024-09-19T13:42:18Z</dcterms:modified>
</cp:coreProperties>
</file>