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6C6504A-E03A-4A58-AF31-EC62B1B7A9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B86F2A-F7C1-43C3-80ED-6D659A6EDE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07E34A2-185F-4B32-A9AA-5539F538CA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4F2C0E0-6961-4B01-8FE2-15DA05B21A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01F215E-4737-442F-966D-CDDFF7052BC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4C65373-9807-47AD-800A-42DDBA4BC00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26DB455-12B0-462C-A875-21E02568FC3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67B2F9A-3DB7-4CC8-9460-D30D0D8B7D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CD6171F-4E42-49E6-BFAA-F143978292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9A0F1F-40D5-4190-A1B5-424A5424BE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BFD5B7-1259-4B82-949C-11C929377F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36022000131010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2004898"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endParaRPr lang="en-US" sz="1500">
              <a:solidFill>
                <a:schemeClr val="accent1">
                  <a:alpha val="100000"/>
                </a:schemeClr>
              </a:solidFill>
              <a:latin typeface="Microsoft Yahei"/>
              <a:ea typeface="Microsoft Yahei"/>
              <a:cs typeface="Microsoft Yahei"/>
            </a:endParaRPr>
          </a:p>
        </p:txBody>
      </p:sp>
      <p:sp>
        <p:nvSpPr>
          <p:cNvPr id="14" name="TextBox 14"/>
          <p:cNvSpPr txBox="1"/>
          <p:nvPr/>
        </p:nvSpPr>
        <p:spPr>
          <a:xfrm>
            <a:off x="4760192"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500">
                <a:solidFill>
                  <a:schemeClr val="accent1">
                    <a:alpha val="100000"/>
                  </a:schemeClr>
                </a:solidFill>
                <a:latin typeface="Microsoft Yahei"/>
                <a:ea typeface="Microsoft Yahei"/>
                <a:cs typeface="Microsoft Yahei"/>
              </a:rPr>
              <a:t>2024-02-01</a:t>
            </a:r>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alpha val="100000"/>
                  </a:schemeClr>
                </a:solidFill>
                <a:latin typeface="Microsoft Yahei"/>
                <a:ea typeface="Microsoft Yahei"/>
                <a:cs typeface="Microsoft Yahei"/>
              </a:rPr>
              <a:t>调查方法与第二手资料收集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调查方法概述</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第二手资料收集途径</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调查方法与第二手资料关系</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调查方法应用案例分析</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第二手资料收集技巧与注意事项</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600" b="1">
                <a:solidFill>
                  <a:srgbClr val="FFFFFF">
                    <a:alpha val="100000"/>
                  </a:srgbClr>
                </a:solidFill>
                <a:latin typeface="Microsoft Yahei"/>
                <a:ea typeface="Microsoft Yahei"/>
                <a:cs typeface="Microsoft Yahei"/>
              </a:rPr>
              <a:t>01</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调查方法概述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5273" r="3527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9056" r="2905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明确调查目标，为决策提供科学依据，解决实际问题。</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目的</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提高决策的科学性和有效性，促进社会发展与进步。</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意义</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调查目的与意义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125" r="8125"/>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通过设计问卷，收集被调查者的意见、看法和数据。</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问卷调查法</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通过与被调查者面对面交流，获取详细、深入的信息。</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访谈调查法</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通过直接观察被调查者的行为、环境等，收集相关信息。</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观察调查法</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通过控制实验条件，观察实验对象的变化，推断因果关系。</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实验调查法</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调查方法分类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撰写调查报告</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将调查结果以书面形式呈现出来，供决策者参考。</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数据处理与分析</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对收集到的数据进行整理、统计和分析，得出结论。</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实施调查</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按照调查计划进行调查，收集相关数据和信息。</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明确调查目的</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确定调查的主题、目标和范围。</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制定调查计划</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设计调查方案、确定调查时间和地点、选择调查方法等。</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调查流程与步骤</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600" b="1">
                <a:solidFill>
                  <a:srgbClr val="FFFFFF">
                    <a:alpha val="100000"/>
                  </a:srgbClr>
                </a:solidFill>
                <a:latin typeface="Microsoft Yahei"/>
                <a:ea typeface="Microsoft Yahei"/>
                <a:cs typeface="Microsoft Yahei"/>
              </a:rPr>
              <a:t>02</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第二手资料收集途径</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包括专业书籍、期刊、报纸等，提供系统的理论知识和研究成果。</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学术著作</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学位论文</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会议论文</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硕博论文等，通常包含较为深入的研究和详细的数据分析。</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学术会议上发表的论文，反映最新的研究进展和学术动态。</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文献资料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如行业门户网站、学术机构网站等，提供大量专业信息和数据。</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专业网站</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微博、微信、论坛等，可获取公众意见和舆情信息。</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社交媒体</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如知网、万方等数据库，提供海量的学术文献和资料。</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数据库资源</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网络资源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政府发布的官方文件，包括政策、法规、公告等。</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政府公报</a:t>
            </a:r>
          </a:p>
        </p:txBody>
      </p:sp>
      <p:pic>
        <p:nvPicPr>
          <p:cNvPr id="5" name="Picture 5"/>
          <p:cNvPicPr>
            <a:picLocks noChangeAspect="1"/>
          </p:cNvPicPr>
          <p:nvPr/>
        </p:nvPicPr>
        <p:blipFill>
          <a:blip r:embed="rId2"/>
          <a:srcRect l="6375" r="6375"/>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政府发布的年度统计数据，涵盖经济、社会、环境等各个领域。</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统计年鉴</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提供政府各部门的数据资源，方便公众查询和利用。</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政府开放数据平台</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政府公开信息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企业内部资料</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企业年报、市场调研报告等，反映企业经营状况和市场环境。</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咨询机构</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市场调研机构、咨询公司等，提供专业的市场分析和行业报告。</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个人交流</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与专业人士、行业从业者等交流，获取一手的行业动态和经验分享。</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1108" r="11108"/>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其他途径</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600" b="1">
                <a:solidFill>
                  <a:srgbClr val="FFFFFF">
                    <a:alpha val="100000"/>
                  </a:srgbClr>
                </a:solidFill>
                <a:latin typeface="Microsoft Yahei"/>
                <a:ea typeface="Microsoft Yahei"/>
                <a:cs typeface="Microsoft Yahei"/>
              </a:rPr>
              <a:t>03</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调查方法与第二手资料关系</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第二手资料为调查提供背景信息</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在进行调查之前，通过收集第二手资料可以了解研究主题的基本情况、历史背景和发展趋势，为设计调查问卷和确定调查对象提供重要参考。</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调查方法补充第二手资料的不足</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第二手资料可能存在时效性、准确性和完整性等方面的问题，通过调查方法可以获取更加实时、准确和全面的信息，以弥补第二手资料的不足。</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0031" r="2003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互补性关系</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调查方法验证第二手资料的准确性</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通过调查方法收集到的第一手资料可以用来验证第二手资料的准确性和可靠性，以确保研究结果的正确性和可信度。</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第二手资料为调查方法提供理论支持</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第二手资料中的相关理论和研究成果可以为调查方法的设计和实施提供理论支持和指导，使调查更加科学和规范。</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验证性关系</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https://d.book118.com/736022000131010052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2024-09-18T23:53:11.323</cp:lastPrinted>
  <dcterms:created xsi:type="dcterms:W3CDTF">2024-09-18T15:53:11Z</dcterms:created>
  <dcterms:modified xsi:type="dcterms:W3CDTF">2024-09-18T15:53:13Z</dcterms:modified>
</cp:coreProperties>
</file>