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1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3C452-1E67-4800-BF86-08213F3FF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273D7-53AA-4B6D-B864-5B8CF70CB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11BD2-3362-4A7D-A850-ED5A8543E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D80FA-1532-4237-B9CB-E7A097258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790D22-10BF-4F01-8AFA-ADD8B77E3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5DB3C-103E-4B03-A110-3F436B20B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5EF0AE-0929-4946-B74E-A273A054B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EF34E-A88F-4A9D-9500-F05527434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6B5C5-5EC8-488A-8426-2E85D1953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96273-8609-4219-9B1C-A261BFE6C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305A2-2983-41D2-94E7-EDF1BEB41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06" r:id="rId2"/>
    <p:sldLayoutId id="2147485207" r:id="rId3"/>
    <p:sldLayoutId id="2147485208" r:id="rId4"/>
    <p:sldLayoutId id="2147485209" r:id="rId5"/>
    <p:sldLayoutId id="2147485210" r:id="rId6"/>
    <p:sldLayoutId id="2147485211" r:id="rId7"/>
    <p:sldLayoutId id="2147485212" r:id="rId8"/>
    <p:sldLayoutId id="2147485213" r:id="rId9"/>
    <p:sldLayoutId id="2147485214" r:id="rId10"/>
    <p:sldLayoutId id="21474852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5004212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超高设计部分补充PPT课件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超高设计概述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超高设计案例分析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超高设计发展趋势与展望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超高设计要点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超高设计软件介绍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超高设计概述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超高设计的定义</a:t>
            </a:r>
            <a:endParaRPr lang="zh-CN" altLang="en-US"/>
          </a:p>
        </p:txBody>
      </p:sp>
      <p:sp>
        <p:nvSpPr>
          <p:cNvPr id="1048936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超高设计是指在超高层建筑中进行的设计工作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超高层建筑是指高度超过100米的建筑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超高设计需要考虑的因素包括结构、消防、通风、采光等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超高设计需要满足建筑规范和标准，确保建筑的安全性和舒适性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超高设计的重要性</a:t>
            </a:r>
            <a:endParaRPr lang="zh-CN" altLang="en-US"/>
          </a:p>
        </p:txBody>
      </p:sp>
      <p:sp>
        <p:nvSpPr>
          <p:cNvPr id="1048980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2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8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提高建筑质量：超高设计可以提高建筑的抗震、抗风等性能，提高建筑的使用寿命。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8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提升城市形象：超高设计可以提升城市的形象和知名度，吸引更多的投资和人才。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4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促进经济发展：超高设计可以带动相关产业的发展，促进经济的增长。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0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提高人们的生活质量：超高设计可以提高人们的生活质量，提供更好的居住和工作环境。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超高设计的适用范围</a:t>
            </a:r>
            <a:endParaRPr lang="zh-CN" altLang="en-US"/>
          </a:p>
        </p:txBody>
      </p:sp>
      <p:sp>
        <p:nvSpPr>
          <p:cNvPr id="1049040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超高层建筑：如摩天大楼、超高层住宅等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46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桥梁、隧道等大型基础设施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52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特殊用途建筑：如数据中心、数据中心等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58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城市规划：如城市天际线、城市景观等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超高设计要点</a:t>
            </a:r>
            <a:endParaRPr lang="zh-CN" altLang="en-US"/>
          </a:p>
        </p:txBody>
      </p:sp>
      <p:sp>
        <p:nvSpPr>
          <p:cNvPr id="10491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结构形式选择</a:t>
            </a:r>
            <a:endParaRPr lang="zh-CN" altLang="en-US"/>
          </a:p>
        </p:txBody>
      </p:sp>
      <p:sp>
        <p:nvSpPr>
          <p:cNvPr id="1049142" name="矩形 15"/>
          <p:cNvSpPr/>
          <p:nvPr>
            <p:custDataLst>
              <p:tags r:id="rId2"/>
            </p:custDataLst>
          </p:nvPr>
        </p:nvSpPr>
        <p:spPr>
          <a:xfrm>
            <a:off x="2724597" y="1527988"/>
            <a:ext cx="6745806" cy="49491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超高层建筑的结构形式主要有框架结构、剪力墙结构、筒体结构等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任意多边形 17"/>
          <p:cNvSpPr/>
          <p:nvPr>
            <p:custDataLst>
              <p:tags r:id="rId3"/>
            </p:custDataLst>
          </p:nvPr>
        </p:nvSpPr>
        <p:spPr>
          <a:xfrm flipV="1">
            <a:off x="2652609" y="1460500"/>
            <a:ext cx="1206536" cy="22721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任意多边形 18"/>
          <p:cNvSpPr/>
          <p:nvPr>
            <p:custDataLst>
              <p:tags r:id="rId4"/>
            </p:custDataLst>
          </p:nvPr>
        </p:nvSpPr>
        <p:spPr>
          <a:xfrm flipH="1">
            <a:off x="8333604" y="1863179"/>
            <a:ext cx="1206536" cy="22721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27"/>
          <p:cNvSpPr/>
          <p:nvPr>
            <p:custDataLst>
              <p:tags r:id="rId5"/>
            </p:custDataLst>
          </p:nvPr>
        </p:nvSpPr>
        <p:spPr>
          <a:xfrm>
            <a:off x="2724597" y="2550057"/>
            <a:ext cx="6745806" cy="49491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框架结构适用于高度较低、荷载较小的建筑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任意多边形 29"/>
          <p:cNvSpPr/>
          <p:nvPr>
            <p:custDataLst>
              <p:tags r:id="rId6"/>
            </p:custDataLst>
          </p:nvPr>
        </p:nvSpPr>
        <p:spPr>
          <a:xfrm flipV="1">
            <a:off x="2652609" y="2482569"/>
            <a:ext cx="1206536" cy="22721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任意多边形 30"/>
          <p:cNvSpPr/>
          <p:nvPr>
            <p:custDataLst>
              <p:tags r:id="rId7"/>
            </p:custDataLst>
          </p:nvPr>
        </p:nvSpPr>
        <p:spPr>
          <a:xfrm flipH="1">
            <a:off x="8333604" y="2885248"/>
            <a:ext cx="1206536" cy="22721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5"/>
          <p:cNvSpPr/>
          <p:nvPr>
            <p:custDataLst>
              <p:tags r:id="rId8"/>
            </p:custDataLst>
          </p:nvPr>
        </p:nvSpPr>
        <p:spPr>
          <a:xfrm>
            <a:off x="2724597" y="3572126"/>
            <a:ext cx="6745806" cy="49491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剪力墙结构适用于高度较高、荷载较大的建筑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任意多边形 7"/>
          <p:cNvSpPr/>
          <p:nvPr>
            <p:custDataLst>
              <p:tags r:id="rId9"/>
            </p:custDataLst>
          </p:nvPr>
        </p:nvSpPr>
        <p:spPr>
          <a:xfrm flipV="1">
            <a:off x="2652609" y="3504638"/>
            <a:ext cx="1206536" cy="22721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任意多边形 8"/>
          <p:cNvSpPr/>
          <p:nvPr>
            <p:custDataLst>
              <p:tags r:id="rId10"/>
            </p:custDataLst>
          </p:nvPr>
        </p:nvSpPr>
        <p:spPr>
          <a:xfrm flipH="1">
            <a:off x="8333604" y="3907317"/>
            <a:ext cx="1206536" cy="22721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0"/>
          <p:cNvSpPr/>
          <p:nvPr>
            <p:custDataLst>
              <p:tags r:id="rId11"/>
            </p:custDataLst>
          </p:nvPr>
        </p:nvSpPr>
        <p:spPr>
          <a:xfrm>
            <a:off x="2724597" y="4594195"/>
            <a:ext cx="6745806" cy="49491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筒体结构适用于高度极高、荷载极大的建筑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任意多边形 12"/>
          <p:cNvSpPr/>
          <p:nvPr>
            <p:custDataLst>
              <p:tags r:id="rId12"/>
            </p:custDataLst>
          </p:nvPr>
        </p:nvSpPr>
        <p:spPr>
          <a:xfrm flipV="1">
            <a:off x="2652609" y="4526707"/>
            <a:ext cx="1206536" cy="22721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 13"/>
          <p:cNvSpPr/>
          <p:nvPr>
            <p:custDataLst>
              <p:tags r:id="rId13"/>
            </p:custDataLst>
          </p:nvPr>
        </p:nvSpPr>
        <p:spPr>
          <a:xfrm flipH="1">
            <a:off x="8333604" y="4929386"/>
            <a:ext cx="1206536" cy="22721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9"/>
          <p:cNvSpPr/>
          <p:nvPr>
            <p:custDataLst>
              <p:tags r:id="rId14"/>
            </p:custDataLst>
          </p:nvPr>
        </p:nvSpPr>
        <p:spPr>
          <a:xfrm>
            <a:off x="2724597" y="5616265"/>
            <a:ext cx="6745806" cy="49491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结构形式的选择需要根据建筑的高度、荷载、抗震性能等因素综合考虑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任意多边形 21"/>
          <p:cNvSpPr/>
          <p:nvPr>
            <p:custDataLst>
              <p:tags r:id="rId15"/>
            </p:custDataLst>
          </p:nvPr>
        </p:nvSpPr>
        <p:spPr>
          <a:xfrm flipV="1">
            <a:off x="2652609" y="5548776"/>
            <a:ext cx="1206536" cy="22721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 22"/>
          <p:cNvSpPr/>
          <p:nvPr>
            <p:custDataLst>
              <p:tags r:id="rId16"/>
            </p:custDataLst>
          </p:nvPr>
        </p:nvSpPr>
        <p:spPr>
          <a:xfrm flipH="1">
            <a:off x="8333604" y="5951455"/>
            <a:ext cx="1206536" cy="22721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结构材料选择</a:t>
            </a:r>
            <a:endParaRPr lang="zh-CN" altLang="en-US"/>
          </a:p>
        </p:txBody>
      </p:sp>
      <p:sp>
        <p:nvSpPr>
          <p:cNvPr id="1049208" name="矩形 3"/>
          <p:cNvSpPr/>
          <p:nvPr>
            <p:custDataLst>
              <p:tags r:id="rId2"/>
            </p:custDataLst>
          </p:nvPr>
        </p:nvSpPr>
        <p:spPr>
          <a:xfrm>
            <a:off x="1187449" y="1811024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3"/>
          <p:cNvSpPr/>
          <p:nvPr>
            <p:custDataLst>
              <p:tags r:id="rId3"/>
            </p:custDataLst>
          </p:nvPr>
        </p:nvSpPr>
        <p:spPr>
          <a:xfrm>
            <a:off x="838200" y="1811024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超高层建筑结构材料应具备高强度、高韧性、耐腐蚀等特性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39"/>
          <p:cNvSpPr/>
          <p:nvPr>
            <p:custDataLst>
              <p:tags r:id="rId5"/>
            </p:custDataLst>
          </p:nvPr>
        </p:nvSpPr>
        <p:spPr>
          <a:xfrm>
            <a:off x="1187449" y="3224008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6"/>
            </p:custDataLst>
          </p:nvPr>
        </p:nvSpPr>
        <p:spPr>
          <a:xfrm>
            <a:off x="838200" y="3224008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常用的结构材料有钢筋混凝土、钢结构、复合材料等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12"/>
          <p:cNvSpPr/>
          <p:nvPr>
            <p:custDataLst>
              <p:tags r:id="rId8"/>
            </p:custDataLst>
          </p:nvPr>
        </p:nvSpPr>
        <p:spPr>
          <a:xfrm>
            <a:off x="1187449" y="4636992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7"/>
          <p:cNvSpPr/>
          <p:nvPr>
            <p:custDataLst>
              <p:tags r:id="rId9"/>
            </p:custDataLst>
          </p:nvPr>
        </p:nvSpPr>
        <p:spPr>
          <a:xfrm>
            <a:off x="838200" y="4636992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钢筋混凝土结构具有较好的抗压、抗拉、抗剪性能，但自重较大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9"/>
          <p:cNvSpPr/>
          <p:nvPr>
            <p:custDataLst>
              <p:tags r:id="rId11"/>
            </p:custDataLst>
          </p:nvPr>
        </p:nvSpPr>
        <p:spPr>
          <a:xfrm>
            <a:off x="6638935" y="1811024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26"/>
          <p:cNvSpPr/>
          <p:nvPr>
            <p:custDataLst>
              <p:tags r:id="rId12"/>
            </p:custDataLst>
          </p:nvPr>
        </p:nvSpPr>
        <p:spPr>
          <a:xfrm>
            <a:off x="6289686" y="1811024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钢结构具有轻质、高强、施工方便等优点，但耐火性较差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64"/>
          <p:cNvSpPr/>
          <p:nvPr>
            <p:custDataLst>
              <p:tags r:id="rId14"/>
            </p:custDataLst>
          </p:nvPr>
        </p:nvSpPr>
        <p:spPr>
          <a:xfrm>
            <a:off x="6638935" y="3224008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65"/>
          <p:cNvSpPr/>
          <p:nvPr>
            <p:custDataLst>
              <p:tags r:id="rId15"/>
            </p:custDataLst>
          </p:nvPr>
        </p:nvSpPr>
        <p:spPr>
          <a:xfrm>
            <a:off x="6289686" y="3224008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复合材料具有轻质、高强度、耐腐蚀等优点，但成本较高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67"/>
          <p:cNvSpPr/>
          <p:nvPr>
            <p:custDataLst>
              <p:tags r:id="rId17"/>
            </p:custDataLst>
          </p:nvPr>
        </p:nvSpPr>
        <p:spPr>
          <a:xfrm>
            <a:off x="6638935" y="4636992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68"/>
          <p:cNvSpPr/>
          <p:nvPr>
            <p:custDataLst>
              <p:tags r:id="rId18"/>
            </p:custDataLst>
          </p:nvPr>
        </p:nvSpPr>
        <p:spPr>
          <a:xfrm>
            <a:off x="6289686" y="4636992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超高层建筑结构材料选择应综合考虑建筑功能、环境条件、经济性等因素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结构设计原则</a:t>
            </a:r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2"/>
            </p:custDataLst>
          </p:nvPr>
        </p:nvSpPr>
        <p:spPr>
          <a:xfrm>
            <a:off x="3369778" y="1460500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安全性：确保结构在正常使用和极端情况下的安全性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3"/>
            </p:custDataLst>
          </p:nvPr>
        </p:nvSpPr>
        <p:spPr>
          <a:xfrm>
            <a:off x="3369778" y="2259821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经济性：在满足安全性的前提下，尽量降低成本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4"/>
            </p:custDataLst>
          </p:nvPr>
        </p:nvSpPr>
        <p:spPr>
          <a:xfrm>
            <a:off x="3369778" y="3059142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美观性：考虑结构的美观性，使其与周围环境相协调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5"/>
            </p:custDataLst>
          </p:nvPr>
        </p:nvSpPr>
        <p:spPr>
          <a:xfrm>
            <a:off x="3369778" y="3858463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可维护性：便于维护和维修，降低维护成本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6"/>
            </p:custDataLst>
          </p:nvPr>
        </p:nvSpPr>
        <p:spPr>
          <a:xfrm>
            <a:off x="3369778" y="4657784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环保性：采用环保材料和工艺，减少对环境的影响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7"/>
            </p:custDataLst>
          </p:nvPr>
        </p:nvSpPr>
        <p:spPr>
          <a:xfrm>
            <a:off x="3369778" y="5457105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创新性：采用新技术、新材料和新工艺，提高结构的性能和功能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结构构造要求</a:t>
            </a:r>
            <a:endParaRPr lang="zh-CN" altLang="en-US"/>
          </a:p>
        </p:txBody>
      </p:sp>
      <p:sp>
        <p:nvSpPr>
          <p:cNvPr id="10493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超高层建筑的结构设计应满足抗震、抗风、抗火等性能要求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超高层建筑的结构设计应考虑建筑高度、体型、材料等因素的影响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超高层建筑的结构设计应采用合理的结构体系，如框架-核心筒、框架-剪力墙等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超高层建筑的结构设计应注重结构构件的连接和节点处理，确保结构的整体性和稳定性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超高设计案例分析</a:t>
            </a:r>
            <a:endParaRPr lang="zh-CN" altLang="en-US"/>
          </a:p>
        </p:txBody>
      </p:sp>
      <p:sp>
        <p:nvSpPr>
          <p:cNvPr id="10493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https://d.book118.com/736050042123010052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超高设计部分补充PPT课件</vt:lpstr>
      <vt:lpstr>目录</vt:lpstr>
      <vt:lpstr>添加章节标题</vt:lpstr>
      <vt:lpstr>超高设计概述</vt:lpstr>
      <vt:lpstr>超高设计的定义</vt:lpstr>
      <vt:lpstr>超高设计的重要性</vt:lpstr>
      <vt:lpstr>超高设计的适用范围</vt:lpstr>
      <vt:lpstr>超高设计要点</vt:lpstr>
      <vt:lpstr>结构形式选择</vt:lpstr>
      <vt:lpstr>结构材料选择</vt:lpstr>
      <vt:lpstr>结构设计原则</vt:lpstr>
      <vt:lpstr>结构构造要求</vt:lpstr>
      <vt:lpstr>超高设计案例分析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2024-09-18T22:36:20.354</cp:lastPrinted>
  <dcterms:created xsi:type="dcterms:W3CDTF">2024-09-18T14:36:20Z</dcterms:created>
  <dcterms:modified xsi:type="dcterms:W3CDTF">2024-09-18T14:36:22Z</dcterms:modified>
</cp:coreProperties>
</file>