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HKBUR+MS-UIGothic"/>
      <p:regular r:id="rId15"/>
    </p:embeddedFont>
    <p:embeddedFont>
      <p:font typeface="GEIEDE+EUCCHT+MicrosoftYaHei"/>
      <p:regular r:id="rId16"/>
    </p:embeddedFont>
    <p:embeddedFont>
      <p:font typeface="EIIBJK+UOWFVT+ArialMT"/>
      <p:regular r:id="rId17"/>
    </p:embeddedFont>
    <p:embeddedFont>
      <p:font typeface="IUUNOP+UKMAPW+MicrosoftYaHei-Bold"/>
      <p:regular r:id="rId18"/>
    </p:embeddedFont>
    <p:embeddedFont>
      <p:font typeface="EUOAIK+EUCCHT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6DB64-3875-4B24-8454-E13504D9D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99070-8AF2-4370-BE1D-1AC689051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F84CB-D30D-4D57-AB73-1A6665B9A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F86F5-6644-4924-A1BD-31B8B1102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154348-7560-455C-BCFA-E7D7A1489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ED8359-06DC-4899-99B7-9A5E7505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9422E9-7A71-4793-BA08-220CAE27A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BCCD1-0CAA-4397-BCDF-A74ED7D3E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F2088-D44A-491B-8330-5ED583575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46475-69C3-426D-8E11-2CC7E2994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68B16-D9AB-44FB-BAB4-1963F98C1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51024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600825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IHKBUR+MS-UIGothic"/>
                <a:cs typeface="IHKBUR+MS-UIGothic"/>
              </a:rPr>
              <a:t>蛋白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4950">
                <a:solidFill>
                  <a:srgbClr val="4E1B04"/>
                </a:solidFill>
                <a:latin typeface="IHKBUR+MS-UIGothic"/>
                <a:cs typeface="IHKBUR+MS-UIGothic"/>
              </a:rPr>
              <a:t>的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结</a:t>
            </a:r>
            <a:r>
              <a:rPr sz="4950">
                <a:solidFill>
                  <a:srgbClr val="4E1B04"/>
                </a:solidFill>
                <a:latin typeface="IHKBUR+MS-UIGothic"/>
                <a:cs typeface="IHKBUR+MS-UIGothic"/>
              </a:rPr>
              <a:t>构与功能</a:t>
            </a:r>
          </a:p>
          <a:p>
            <a:pPr marL="0" marR="0">
              <a:lnSpc>
                <a:spcPts val="4950"/>
              </a:lnSpc>
              <a:spcBef>
                <a:spcPts val="98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IHKBUR+MS-UIGothic"/>
                <a:cs typeface="IHKBUR+MS-UIGothic"/>
              </a:rPr>
              <a:t>的关系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4E1B04"/>
                </a:solidFill>
                <a:latin typeface="IHKBUR+MS-UIGothic"/>
                <a:cs typeface="IHKBUR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OF</a:t>
            </a:r>
            <a:r>
              <a:rPr sz="1250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GEIEDE+EUCCHT+MicrosoftYaHei"/>
                <a:cs typeface="GEIEDE+EUCCHT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50659" y="192868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EIIBJK+UOWFVT+ArialMT"/>
                <a:cs typeface="EIIBJK+UOWFVT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IHKBUR+MS-UIGothic"/>
                <a:cs typeface="IHKBUR+MS-UIGothic"/>
              </a:rPr>
              <a:t>蛋白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4E1B04"/>
                </a:solidFill>
                <a:latin typeface="IHKBUR+MS-UIGothic"/>
                <a:cs typeface="IHKBUR+MS-UIGothic"/>
              </a:rPr>
              <a:t>的基本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4E1B04"/>
                </a:solidFill>
                <a:latin typeface="IHKBUR+MS-UIGothic"/>
                <a:cs typeface="IHKBUR+MS-UIGothic"/>
              </a:rPr>
              <a:t>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IUUNOP+UKMAPW+MicrosoftYaHei-Bold"/>
                <a:cs typeface="IUUNOP+UKMAP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IHKBUR+MS-UIGothic"/>
                <a:cs typeface="IHKBUR+MS-UIGothic"/>
              </a:rPr>
              <a:t>蛋白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4500">
                <a:solidFill>
                  <a:srgbClr val="4E1B04"/>
                </a:solidFill>
                <a:latin typeface="IHKBUR+MS-UIGothic"/>
                <a:cs typeface="IHKBUR+MS-UIGothic"/>
              </a:rPr>
              <a:t>的基本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结</a:t>
            </a:r>
            <a:r>
              <a:rPr sz="4500">
                <a:solidFill>
                  <a:srgbClr val="4E1B04"/>
                </a:solidFill>
                <a:latin typeface="IHKBUR+MS-UIGothic"/>
                <a:cs typeface="IHKBUR+MS-UIGothic"/>
              </a:rPr>
              <a:t>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氨基酸与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肽链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氨基酸是蛋白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的基本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位，由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一个或多个碳原子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接而成，每个碳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原子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接一个氨基和一个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羧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基。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1459" y="240702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氨基酸的排列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序决定了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肽链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的序列，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而影响蛋白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的形状和功能。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肽链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是由氨基酸通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过肽键连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接而成的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性序列，是蛋白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的基本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IHKBUR+MS-UIGothic"/>
                <a:cs typeface="IHKBUR+MS-UIGothic"/>
              </a:rPr>
              <a:t>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蛋白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的高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级结</a:t>
            </a: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UUNOP+UKMAPW+MicrosoftYaHei-Bold"/>
                <a:cs typeface="IUUNOP+UKMAP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UUNOP+UKMAPW+MicrosoftYaHei-Bold"/>
                <a:cs typeface="IUUNOP+UKMAP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UUNOP+UKMAPW+MicrosoftYaHei-Bold"/>
                <a:cs typeface="IUUNOP+UKMAP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E1B04"/>
                </a:solidFill>
                <a:latin typeface="IHKBUR+MS-UIGothic"/>
                <a:cs typeface="IHKBUR+MS-UIGothic"/>
              </a:rPr>
              <a:t>二</a:t>
            </a: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级结</a:t>
            </a:r>
            <a:r>
              <a:rPr sz="2000">
                <a:solidFill>
                  <a:srgbClr val="4E1B04"/>
                </a:solidFill>
                <a:latin typeface="IHKBUR+MS-UIGothic"/>
                <a:cs typeface="IHKBUR+MS-UIGothic"/>
              </a:rPr>
              <a:t>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E1B04"/>
                </a:solidFill>
                <a:latin typeface="IHKBUR+MS-UIGothic"/>
                <a:cs typeface="IHKBUR+MS-UIGothic"/>
              </a:rPr>
              <a:t>三</a:t>
            </a: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级结</a:t>
            </a:r>
            <a:r>
              <a:rPr sz="2000">
                <a:solidFill>
                  <a:srgbClr val="4E1B04"/>
                </a:solidFill>
                <a:latin typeface="IHKBUR+MS-UIGothic"/>
                <a:cs typeface="IHKBUR+MS-UIGothic"/>
              </a:rPr>
              <a:t>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E1B04"/>
                </a:solidFill>
                <a:latin typeface="IHKBUR+MS-UIGothic"/>
                <a:cs typeface="IHKBUR+MS-UIGothic"/>
              </a:rPr>
              <a:t>四</a:t>
            </a: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级结</a:t>
            </a:r>
            <a:r>
              <a:rPr sz="2000">
                <a:solidFill>
                  <a:srgbClr val="4E1B04"/>
                </a:solidFill>
                <a:latin typeface="IHKBUR+MS-UIGothic"/>
                <a:cs typeface="IHKBUR+MS-UIGothic"/>
              </a:rPr>
              <a:t>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277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肽链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局部的周期性折叠形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成的特定构象，如</a:t>
            </a:r>
            <a:r>
              <a:rPr sz="1500">
                <a:solidFill>
                  <a:srgbClr val="000000"/>
                </a:solidFill>
                <a:latin typeface="EUOAIK+EUCCHT+MicrosoftYaHei"/>
                <a:cs typeface="EUOAIK+EUCCHT+MicrosoftYaHei"/>
              </a:rPr>
              <a:t>α-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螺旋</a:t>
            </a:r>
          </a:p>
          <a:p>
            <a:pPr marL="0" marR="0">
              <a:lnSpc>
                <a:spcPts val="1562"/>
              </a:lnSpc>
              <a:spcBef>
                <a:spcPts val="16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和</a:t>
            </a:r>
            <a:r>
              <a:rPr sz="1500">
                <a:solidFill>
                  <a:srgbClr val="000000"/>
                </a:solidFill>
                <a:latin typeface="EUOAIK+EUCCHT+MicrosoftYaHei"/>
                <a:cs typeface="EUOAIK+EUCCHT+MicrosoftYaHei"/>
              </a:rPr>
              <a:t>β-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折叠。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整条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肽链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的折叠和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盘绕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成的三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构象，决定蛋白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的形状。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由多个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成的蛋白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分子的空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构象，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基之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的相互作用影响蛋白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的功能。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蛋白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的四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级结</a:t>
            </a: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的四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级结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构涉及蛋白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子中不同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肽链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基的排列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序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和空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构象。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基之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的相互作用和配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关系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影响蛋白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定性和功能。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的四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级结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构有同源寡聚体、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异源寡聚体和串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重复蛋白等。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IUUNOP+UKMAPW+MicrosoftYaHei-Bold"/>
                <a:cs typeface="IUUNOP+UKMAP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IHKBUR+MS-UIGothic"/>
                <a:cs typeface="IHKBUR+MS-UIGothic"/>
              </a:rPr>
              <a:t>蛋白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4500">
                <a:solidFill>
                  <a:srgbClr val="4E1B04"/>
                </a:solidFill>
                <a:latin typeface="IHKBUR+MS-UIGothic"/>
                <a:cs typeface="IHKBUR+MS-UIGothic"/>
              </a:rPr>
              <a:t>的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结</a:t>
            </a:r>
            <a:r>
              <a:rPr sz="4500">
                <a:solidFill>
                  <a:srgbClr val="4E1B04"/>
                </a:solidFill>
                <a:latin typeface="IHKBUR+MS-UIGothic"/>
                <a:cs typeface="IHKBUR+MS-UIGothic"/>
              </a:rPr>
              <a:t>构与功</a:t>
            </a:r>
          </a:p>
          <a:p>
            <a:pPr marL="1428750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IHKBUR+MS-UIGothic"/>
                <a:cs typeface="IHKBUR+MS-UIGothic"/>
              </a:rPr>
              <a:t>能关系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蛋白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的折叠与功能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E1B04"/>
                </a:solidFill>
                <a:latin typeface="IHKBUR+MS-UIGothic"/>
                <a:cs typeface="IHKBUR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KBUR+MS-UIGothic"/>
                <a:cs typeface="IHKBUR+MS-UIGothic"/>
              </a:rPr>
              <a:t>蛋白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HKBUR+MS-UIGothic"/>
                <a:cs typeface="IHKBUR+MS-UIGothic"/>
              </a:rPr>
              <a:t>的折叠与其功能密切相关，不同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KBUR+MS-UIGothic"/>
                <a:cs typeface="IHKBUR+MS-UIGothic"/>
              </a:rPr>
              <a:t>的折叠方式决定了蛋白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HKBUR+MS-UIGothic"/>
                <a:cs typeface="IHKBUR+MS-UIGothic"/>
              </a:rPr>
              <a:t>的生物活性和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KBUR+MS-UIGothic"/>
                <a:cs typeface="IHKBUR+MS-UIGothic"/>
              </a:rPr>
              <a:t>功能。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49015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蛋白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的折叠是指其氨基酸序列按照特定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的方式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行空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排列的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程。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种折叠方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式决定了蛋白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的形状和大小，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而影响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其与其它分子的相互作用，从而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特定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的生物功能。例如，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的活性位点通常位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于特定的折叠区域，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些区域的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构</a:t>
            </a: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70D02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270D02"/>
                </a:solidFill>
                <a:latin typeface="IHKBUR+MS-UIGothic"/>
                <a:cs typeface="IHKBUR+MS-UIGothic"/>
              </a:rPr>
              <a:t>的催化活性至关重要。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UUNOP+UKMAPW+MicrosoftYaHei-Bold"/>
                <a:cs typeface="IUUNOP+UKMAPW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蛋白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的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基与功能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584188"/>
            <a:ext cx="8251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其功能具有重要影响，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的相互作用决定了蛋白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的整体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71969" y="292708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和功能。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4E1B04"/>
                </a:solidFill>
                <a:latin typeface="IHKBUR+MS-UIGothic"/>
                <a:cs typeface="IHKBUR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33470" y="4774303"/>
            <a:ext cx="81776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多蛋白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由多个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基以一定的方式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装在一起，形成一个具有特定功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能的复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杂结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构。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的相互作用可以影响蛋白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定性，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而影响其功能。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例如，血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蛋白由四个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成，它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的相互作用决定了血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蛋白的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IHKBUR+MS-UIGothic"/>
                <a:cs typeface="IHKBUR+MS-UIGothic"/>
              </a:rPr>
              <a:t>氧能力。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蛋白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的修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饰</a:t>
            </a:r>
            <a:r>
              <a:rPr sz="3000">
                <a:solidFill>
                  <a:srgbClr val="4E1B04"/>
                </a:solidFill>
                <a:latin typeface="IHKBUR+MS-UIGothic"/>
                <a:cs typeface="IHKBUR+MS-UIGothic"/>
              </a:rPr>
              <a:t>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36669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的修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，如磷酸化、乙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化等，可以改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构和功能，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生物体的生命活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具有重要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IHKBUR+MS-UIGothic"/>
                <a:cs typeface="IHKBUR+MS-UIGothic"/>
              </a:rPr>
              <a:t>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E1B04"/>
                </a:solidFill>
                <a:latin typeface="IHKBUR+MS-UIGothic"/>
                <a:cs typeface="IHKBU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多蛋白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在其氨基酸序列上受到化学修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，如磷酸化、乙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化、糖基化等。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些修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可以改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蛋白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的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构和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荷分布，从而影响其与其它分子的相互作用和功能。例如，磷酸化可以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调节酶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的活性，乙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化可以影响蛋白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的</a:t>
            </a:r>
            <a:r>
              <a:rPr sz="1500">
                <a:solidFill>
                  <a:srgbClr val="270D02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270D02"/>
                </a:solidFill>
                <a:latin typeface="IHKBUR+MS-UIGothic"/>
                <a:cs typeface="IHKBUR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https://d.book118.com/736051024023010103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IHKBUR+MS-UIGothic</vt:lpstr>
      <vt:lpstr>SimSun</vt:lpstr>
      <vt:lpstr>GEIEDE+EUCCHT+MicrosoftYaHei</vt:lpstr>
      <vt:lpstr>EIIBJK+UOWFVT+ArialMT</vt:lpstr>
      <vt:lpstr>Times New Roman</vt:lpstr>
      <vt:lpstr>IUUNOP+UKMAPW+MicrosoftYaHei-Bold</vt:lpstr>
      <vt:lpstr>EUOAIK+EUCCHT+MicrosoftYaHei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2024-09-28T07:31:06.025</cp:lastPrinted>
  <dcterms:created xsi:type="dcterms:W3CDTF">2024-09-27T23:31:06Z</dcterms:created>
  <dcterms:modified xsi:type="dcterms:W3CDTF">2024-09-27T23:31:07Z</dcterms:modified>
</cp:coreProperties>
</file>