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CMBAOV+MS-UIGothic"/>
      <p:regular r:id="rId15"/>
    </p:embeddedFont>
    <p:embeddedFont>
      <p:font typeface="TPTHFH+GCPULM+ArialMT"/>
      <p:regular r:id="rId16"/>
    </p:embeddedFont>
    <p:embeddedFont>
      <p:font typeface="VPCMDK+UAOUSU+MicrosoftYaHei-Bold"/>
      <p:regular r:id="rId17"/>
    </p:embeddedFont>
    <p:embeddedFont>
      <p:font typeface="AUHNFJ+RJQCNM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17EEA-065D-43E5-8BD1-660F2BEB8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04854-FFFB-4618-ACBA-4DD700845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40714-B196-458B-BAF0-7C1E6FD31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8E5D96-F748-42AE-A185-433242AF7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035866-2F04-4517-8F19-AED7C917D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68106E-6909-4634-9421-58A2AE7EC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B1539E-DCD9-420A-B039-1F5E4FAD1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74CFBC-F3A6-4722-8420-1DD6D2DFD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05CDF9-1E1E-4DA4-847C-8B499E4E0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CC92D-47B7-465E-BB2F-235CB5D9D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8F4E3-2CAB-4621-97AD-63927153F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05200111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275204" y="2567372"/>
            <a:ext cx="8281034" cy="20262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ts val="50"/>
              </a:spcBef>
              <a:spcAft>
                <a:spcPct val="0"/>
              </a:spcAft>
            </a:pPr>
            <a:r>
              <a:rPr sz="4050">
                <a:solidFill>
                  <a:srgbClr val="42656C"/>
                </a:solidFill>
                <a:latin typeface="SimSun"/>
                <a:cs typeface="SimSun"/>
              </a:rPr>
              <a:t>动</a:t>
            </a:r>
            <a:r>
              <a:rPr sz="4050">
                <a:solidFill>
                  <a:srgbClr val="42656C"/>
                </a:solidFill>
                <a:latin typeface="CMBAOV+MS-UIGothic"/>
                <a:cs typeface="CMBAOV+MS-UIGothic"/>
              </a:rPr>
              <a:t>力煤期</a:t>
            </a:r>
            <a:r>
              <a:rPr sz="4050">
                <a:solidFill>
                  <a:srgbClr val="42656C"/>
                </a:solidFill>
                <a:latin typeface="SimSun"/>
                <a:cs typeface="SimSun"/>
              </a:rPr>
              <a:t>货</a:t>
            </a:r>
            <a:r>
              <a:rPr sz="4050">
                <a:solidFill>
                  <a:srgbClr val="42656C"/>
                </a:solidFill>
                <a:latin typeface="CMBAOV+MS-UIGothic"/>
                <a:cs typeface="CMBAOV+MS-UIGothic"/>
              </a:rPr>
              <a:t>交割及期</a:t>
            </a:r>
            <a:r>
              <a:rPr sz="4050">
                <a:solidFill>
                  <a:srgbClr val="42656C"/>
                </a:solidFill>
                <a:latin typeface="SimSun"/>
                <a:cs typeface="SimSun"/>
              </a:rPr>
              <a:t>转现</a:t>
            </a:r>
            <a:r>
              <a:rPr sz="4050">
                <a:solidFill>
                  <a:srgbClr val="42656C"/>
                </a:solidFill>
                <a:latin typeface="CMBAOV+MS-UIGothic"/>
                <a:cs typeface="CMBAOV+MS-UIGothic"/>
              </a:rPr>
              <a:t>流程介</a:t>
            </a:r>
          </a:p>
          <a:p>
            <a:pPr marL="0" marR="0">
              <a:lnSpc>
                <a:spcPts val="4050"/>
              </a:lnSpc>
              <a:spcBef>
                <a:spcPts val="1779"/>
              </a:spcBef>
              <a:spcAft>
                <a:spcPct val="0"/>
              </a:spcAft>
            </a:pPr>
            <a:r>
              <a:rPr sz="4050">
                <a:solidFill>
                  <a:srgbClr val="42656C"/>
                </a:solidFill>
                <a:latin typeface="SimSun"/>
                <a:cs typeface="SimSun"/>
              </a:rPr>
              <a:t>绍课</a:t>
            </a:r>
            <a:r>
              <a:rPr sz="4050">
                <a:solidFill>
                  <a:srgbClr val="42656C"/>
                </a:solidFill>
                <a:latin typeface="CMBAOV+MS-UIGothic"/>
                <a:cs typeface="CMBAOV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82795" y="2423350"/>
            <a:ext cx="4439861" cy="297865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TPTHFH+GCPULM+ArialMT"/>
                <a:cs typeface="TPTHFH+GCPULM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42656C"/>
                </a:solidFill>
                <a:latin typeface="CMBAOV+MS-UIGothic"/>
                <a:cs typeface="CMBAOV+MS-UIGothic"/>
              </a:rPr>
              <a:t>力煤期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货</a:t>
            </a:r>
            <a:r>
              <a:rPr sz="2400">
                <a:solidFill>
                  <a:srgbClr val="42656C"/>
                </a:solidFill>
                <a:latin typeface="CMBAOV+MS-UIGothic"/>
                <a:cs typeface="CMBAOV+MS-UIGothic"/>
              </a:rPr>
              <a:t>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TPTHFH+GCPULM+ArialMT"/>
                <a:cs typeface="TPTHFH+GCPULM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42656C"/>
                </a:solidFill>
                <a:latin typeface="CMBAOV+MS-UIGothic"/>
                <a:cs typeface="CMBAOV+MS-UIGothic"/>
              </a:rPr>
              <a:t>力煤期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货</a:t>
            </a:r>
            <a:r>
              <a:rPr sz="2400">
                <a:solidFill>
                  <a:srgbClr val="42656C"/>
                </a:solidFill>
                <a:latin typeface="CMBAOV+MS-UIGothic"/>
                <a:cs typeface="CMBAOV+MS-UIGothic"/>
              </a:rPr>
              <a:t>交割流程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TPTHFH+GCPULM+ArialMT"/>
                <a:cs typeface="TPTHFH+GCPULM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CMBAOV+MS-UIGothic"/>
                <a:cs typeface="CMBAOV+MS-UIGothic"/>
              </a:rPr>
              <a:t>期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转现</a:t>
            </a:r>
            <a:r>
              <a:rPr sz="2400">
                <a:solidFill>
                  <a:srgbClr val="42656C"/>
                </a:solidFill>
                <a:latin typeface="CMBAOV+MS-UIGothic"/>
                <a:cs typeface="CMBAOV+MS-UIGothic"/>
              </a:rPr>
              <a:t>流程介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绍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TPTHFH+GCPULM+ArialMT"/>
                <a:cs typeface="TPTHFH+GCPULM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42656C"/>
                </a:solidFill>
                <a:latin typeface="CMBAOV+MS-UIGothic"/>
                <a:cs typeface="CMBAOV+MS-UIGothic"/>
              </a:rPr>
              <a:t>力煤期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货</a:t>
            </a:r>
            <a:r>
              <a:rPr sz="2400">
                <a:solidFill>
                  <a:srgbClr val="42656C"/>
                </a:solidFill>
                <a:latin typeface="CMBAOV+MS-UIGothic"/>
                <a:cs typeface="CMBAOV+MS-UIGothic"/>
              </a:rPr>
              <a:t>市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场现</a:t>
            </a:r>
            <a:r>
              <a:rPr sz="2400">
                <a:solidFill>
                  <a:srgbClr val="42656C"/>
                </a:solidFill>
                <a:latin typeface="CMBAOV+MS-UIGothic"/>
                <a:cs typeface="CMBAOV+MS-UIGothic"/>
              </a:rPr>
              <a:t>状与展望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TPTHFH+GCPULM+ArialMT"/>
                <a:cs typeface="TPTHFH+GCPULM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050405"/>
            <a:ext cx="2622166" cy="24373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67"/>
              </a:lnSpc>
              <a:spcBef>
                <a:spcPct val="0"/>
              </a:spcBef>
              <a:spcAft>
                <a:spcPct val="0"/>
              </a:spcAft>
            </a:pPr>
            <a:r>
              <a:rPr sz="7550" spc="10">
                <a:solidFill>
                  <a:srgbClr val="EFFFFD"/>
                </a:solidFill>
                <a:latin typeface="VPCMDK+UAOUSU+MicrosoftYaHei-Bold"/>
                <a:cs typeface="VPCMDK+UAOUSU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217034" y="3846806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2656C"/>
                </a:solidFill>
                <a:latin typeface="SimSun"/>
                <a:cs typeface="SimSun"/>
              </a:rPr>
              <a:t>动</a:t>
            </a:r>
            <a:r>
              <a:rPr sz="4500">
                <a:solidFill>
                  <a:srgbClr val="42656C"/>
                </a:solidFill>
                <a:latin typeface="CMBAOV+MS-UIGothic"/>
                <a:cs typeface="CMBAOV+MS-UIGothic"/>
              </a:rPr>
              <a:t>力煤期</a:t>
            </a:r>
            <a:r>
              <a:rPr sz="4500">
                <a:solidFill>
                  <a:srgbClr val="42656C"/>
                </a:solidFill>
                <a:latin typeface="SimSun"/>
                <a:cs typeface="SimSun"/>
              </a:rPr>
              <a:t>货</a:t>
            </a:r>
            <a:r>
              <a:rPr sz="4500">
                <a:solidFill>
                  <a:srgbClr val="42656C"/>
                </a:solidFill>
                <a:latin typeface="CMBAOV+MS-UIGothic"/>
                <a:cs typeface="CMBAOV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00A5B2"/>
                </a:solidFill>
                <a:latin typeface="CMBAOV+MS-UIGothic"/>
                <a:cs typeface="CMBAOV+MS-UIGothic"/>
              </a:rPr>
              <a:t>力煤期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货</a:t>
            </a:r>
            <a:r>
              <a:rPr sz="3000">
                <a:solidFill>
                  <a:srgbClr val="00A5B2"/>
                </a:solidFill>
                <a:latin typeface="CMBAOV+MS-UIGothic"/>
                <a:cs typeface="CMBAOV+MS-UIGothic"/>
              </a:rPr>
              <a:t>的定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VPCMDK+UAOUSU+MicrosoftYaHei-Bold"/>
                <a:cs typeface="VPCMDK+UAOUSU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3022208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CMBAOV+MS-UIGothic"/>
                <a:cs typeface="CMBAOV+MS-UIGothic"/>
              </a:rPr>
              <a:t>力煤期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CMBAOV+MS-UIGothic"/>
                <a:cs typeface="CMBAOV+MS-UIGothic"/>
              </a:rPr>
              <a:t>是指以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CMBAOV+MS-UIGothic"/>
                <a:cs typeface="CMBAOV+MS-UIGothic"/>
              </a:rPr>
              <a:t>力煤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为标</a:t>
            </a:r>
            <a:r>
              <a:rPr sz="1350">
                <a:solidFill>
                  <a:srgbClr val="000000"/>
                </a:solidFill>
                <a:latin typeface="CMBAOV+MS-UIGothic"/>
                <a:cs typeface="CMBAOV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MBAOV+MS-UIGothic"/>
                <a:cs typeface="CMBAOV+MS-UIGothic"/>
              </a:rPr>
              <a:t>物的期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CMBAOV+MS-UIGothic"/>
                <a:cs typeface="CMBAOV+MS-UIGothic"/>
              </a:rPr>
              <a:t>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约</a:t>
            </a:r>
            <a:r>
              <a:rPr sz="1350">
                <a:solidFill>
                  <a:srgbClr val="000000"/>
                </a:solidFill>
                <a:latin typeface="CMBAOV+MS-UIGothic"/>
                <a:cs typeface="CMBAOV+MS-UIGothic"/>
              </a:rPr>
              <a:t>，是煤炭期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CMBAOV+MS-UIGothic"/>
                <a:cs typeface="CMBAOV+MS-UIGothic"/>
              </a:rPr>
              <a:t>的一种。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VPCMDK+UAOUSU+MicrosoftYaHei-Bold"/>
                <a:cs typeface="VPCMDK+UAOUSU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CMBAOV+MS-UIGothic"/>
                <a:cs typeface="CMBAOV+MS-UIGothic"/>
              </a:rPr>
              <a:t>力煤期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CMBAOV+MS-UIGothic"/>
                <a:cs typeface="CMBAOV+MS-UIGothic"/>
              </a:rPr>
              <a:t>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约</a:t>
            </a:r>
            <a:r>
              <a:rPr sz="1350">
                <a:solidFill>
                  <a:srgbClr val="000000"/>
                </a:solidFill>
                <a:latin typeface="CMBAOV+MS-UIGothic"/>
                <a:cs typeface="CMBAOV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CMBAOV+MS-UIGothic"/>
                <a:cs typeface="CMBAOV+MS-UIGothic"/>
              </a:rPr>
              <a:t>格、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CMBAOV+MS-UIGothic"/>
                <a:cs typeface="CMBAOV+MS-UIGothic"/>
              </a:rPr>
              <a:t>量、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MBAOV+MS-UIGothic"/>
                <a:cs typeface="CMBAOV+MS-UIGothic"/>
              </a:rPr>
              <a:t>交割方式等都有明确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CMBAOV+MS-UIGothic"/>
                <a:cs typeface="CMBAOV+MS-UIGothic"/>
              </a:rPr>
              <a:t>定，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卖</a:t>
            </a:r>
            <a:r>
              <a:rPr sz="1350">
                <a:solidFill>
                  <a:srgbClr val="000000"/>
                </a:solidFill>
                <a:latin typeface="CMBAOV+MS-UIGothic"/>
                <a:cs typeface="CMBAOV+MS-UIGothic"/>
              </a:rPr>
              <a:t>双方提供交易和交割的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CMBAOV+MS-UIGothic"/>
                <a:cs typeface="CMBAOV+MS-UIGothic"/>
              </a:rPr>
              <a:t>准化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MBAOV+MS-UIGothic"/>
                <a:cs typeface="CMBAOV+MS-UIGothic"/>
              </a:rPr>
              <a:t>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约</a:t>
            </a:r>
            <a:r>
              <a:rPr sz="1350">
                <a:solidFill>
                  <a:srgbClr val="000000"/>
                </a:solidFill>
                <a:latin typeface="CMBAOV+MS-UIGothic"/>
                <a:cs typeface="CMBAO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00A5B2"/>
                </a:solidFill>
                <a:latin typeface="CMBAOV+MS-UIGothic"/>
                <a:cs typeface="CMBAOV+MS-UIGothic"/>
              </a:rPr>
              <a:t>力煤期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货</a:t>
            </a:r>
            <a:r>
              <a:rPr sz="3000">
                <a:solidFill>
                  <a:srgbClr val="00A5B2"/>
                </a:solidFill>
                <a:latin typeface="CMBAOV+MS-UIGothic"/>
                <a:cs typeface="CMBAOV+MS-UIGothic"/>
              </a:rPr>
              <a:t>的特点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CMBAOV+MS-UIGothic"/>
                <a:cs typeface="CMBAOV+MS-UIGothic"/>
              </a:rPr>
              <a:t>力煤期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FFFFFF"/>
                </a:solidFill>
                <a:latin typeface="CMBAOV+MS-UIGothic"/>
                <a:cs typeface="CMBAOV+MS-UIGothic"/>
              </a:rPr>
              <a:t>具有价格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FFFFFF"/>
                </a:solidFill>
                <a:latin typeface="CMBAOV+MS-UIGothic"/>
                <a:cs typeface="CMBAOV+MS-UIGothic"/>
              </a:rPr>
              <a:t>功能，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MBAOV+MS-UIGothic"/>
                <a:cs typeface="CMBAOV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CMBAOV+MS-UIGothic"/>
                <a:cs typeface="CMBAOV+MS-UIGothic"/>
              </a:rPr>
              <a:t>反映未来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CMBAOV+MS-UIGothic"/>
                <a:cs typeface="CMBAOV+MS-UIGothic"/>
              </a:rPr>
              <a:t>力煤市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CMBAOV+MS-UIGothic"/>
                <a:cs typeface="CMBAOV+MS-UIGothic"/>
              </a:rPr>
              <a:t>的价格</a:t>
            </a:r>
          </a:p>
          <a:p>
            <a:pPr marL="1047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FFFFFF"/>
                </a:solidFill>
                <a:latin typeface="CMBAOV+MS-UIGothic"/>
                <a:cs typeface="CMBAOV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18354" y="4348853"/>
            <a:ext cx="321252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CMBAOV+MS-UIGothic"/>
                <a:cs typeface="CMBAOV+MS-UIGothic"/>
              </a:rPr>
              <a:t>力煤期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FFFFFF"/>
                </a:solidFill>
                <a:latin typeface="CMBAOV+MS-UIGothic"/>
                <a:cs typeface="CMBAOV+MS-UIGothic"/>
              </a:rPr>
              <a:t>交易采用保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FFFFF"/>
                </a:solidFill>
                <a:latin typeface="CMBAOV+MS-UIGothic"/>
                <a:cs typeface="CMBAOV+MS-UIGothic"/>
              </a:rPr>
              <a:t>金制度，</a:t>
            </a:r>
          </a:p>
          <a:p>
            <a:pPr marL="95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MBAOV+MS-UIGothic"/>
                <a:cs typeface="CMBAOV+MS-UIGothic"/>
              </a:rPr>
              <a:t>具有杠杆效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CMBAOV+MS-UIGothic"/>
                <a:cs typeface="CMBAOV+MS-UIGothic"/>
              </a:rPr>
              <a:t>，投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CMBAOV+MS-UIGothic"/>
                <a:cs typeface="CMBAOV+MS-UIGothic"/>
              </a:rPr>
              <a:t>者可以以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</a:p>
          <a:p>
            <a:pPr marL="95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MBAOV+MS-UIGothic"/>
                <a:cs typeface="CMBAOV+MS-UIGothic"/>
              </a:rPr>
              <a:t>小的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CMBAOV+MS-UIGothic"/>
                <a:cs typeface="CMBAOV+MS-UIGothic"/>
              </a:rPr>
              <a:t>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CMBAOV+MS-UIGothic"/>
                <a:cs typeface="CMBAOV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CMBAOV+MS-UIGothic"/>
                <a:cs typeface="CMBAOV+MS-UIGothic"/>
              </a:rPr>
              <a:t>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CMBAOV+MS-UIGothic"/>
                <a:cs typeface="CMBAOV+MS-UIGothic"/>
              </a:rPr>
              <a:t>模的交易。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CMBAOV+MS-UIGothic"/>
                <a:cs typeface="CMBAOV+MS-UIGothic"/>
              </a:rPr>
              <a:t>力煤期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FFFFFF"/>
                </a:solidFill>
                <a:latin typeface="CMBAOV+MS-UIGothic"/>
                <a:cs typeface="CMBAOV+MS-UIGothic"/>
              </a:rPr>
              <a:t>交易采用双向交易方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MBAOV+MS-UIGothic"/>
                <a:cs typeface="CMBAOV+MS-UIGothic"/>
              </a:rPr>
              <a:t>式，既可以做多也可以做空，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</a:p>
          <a:p>
            <a:pPr marL="95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MBAOV+MS-UIGothic"/>
                <a:cs typeface="CMBAOV+MS-UIGothic"/>
              </a:rPr>
              <a:t>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CMBAOV+MS-UIGothic"/>
                <a:cs typeface="CMBAOV+MS-UIGothic"/>
              </a:rPr>
              <a:t>者提供灵活的交易策略。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00A5B2"/>
                </a:solidFill>
                <a:latin typeface="CMBAOV+MS-UIGothic"/>
                <a:cs typeface="CMBAOV+MS-UIGothic"/>
              </a:rPr>
              <a:t>力煤期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货</a:t>
            </a:r>
            <a:r>
              <a:rPr sz="3000">
                <a:solidFill>
                  <a:srgbClr val="00A5B2"/>
                </a:solidFill>
                <a:latin typeface="CMBAOV+MS-UIGothic"/>
                <a:cs typeface="CMBAOV+MS-UIGothic"/>
              </a:rPr>
              <a:t>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A5B2"/>
                </a:solidFill>
                <a:latin typeface="CMBAOV+MS-UIGothic"/>
                <a:cs typeface="CMBAOV+MS-UIGothic"/>
              </a:rPr>
              <a:t>展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A5B2"/>
                </a:solidFill>
                <a:latin typeface="CMBAOV+MS-UIGothic"/>
                <a:cs typeface="CMBAOV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66709" y="206412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MBAOV+MS-UIGothic"/>
                <a:cs typeface="CMBAOV+MS-UIGothic"/>
              </a:rPr>
              <a:t>近年来，随着能源市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CMBAOV+MS-UIGothic"/>
                <a:cs typeface="CMBAOV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CMBAOV+MS-UIGothic"/>
                <a:cs typeface="CMBAOV+MS-UIGothic"/>
              </a:rPr>
              <a:t>化和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CMBAOV+MS-UIGothic"/>
                <a:cs typeface="CMBAOV+MS-UIGothic"/>
              </a:rPr>
              <a:t>保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MBAOV+MS-UIGothic"/>
                <a:cs typeface="CMBAOV+MS-UIGothic"/>
              </a:rPr>
              <a:t>政策的加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CMBAOV+MS-UIGothic"/>
                <a:cs typeface="CMBAOV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CMBAOV+MS-UIGothic"/>
                <a:cs typeface="CMBAOV+MS-UIGothic"/>
              </a:rPr>
              <a:t>力煤期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FFFDFD"/>
                </a:solidFill>
                <a:latin typeface="CMBAOV+MS-UIGothic"/>
                <a:cs typeface="CMBAOV+MS-UIGothic"/>
              </a:rPr>
              <a:t>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CMBAOV+MS-UIGothic"/>
                <a:cs typeface="CMBAOV+MS-UIGothic"/>
              </a:rPr>
              <a:t>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渐发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MBAOV+MS-UIGothic"/>
                <a:cs typeface="CMBAOV+MS-UIGothic"/>
              </a:rPr>
              <a:t>展壮大，成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CMBAOV+MS-UIGothic"/>
                <a:cs typeface="CMBAOV+MS-UIGothic"/>
              </a:rPr>
              <a:t>煤炭市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CMBAOV+MS-UIGothic"/>
                <a:cs typeface="CMBAOV+MS-UIGothic"/>
              </a:rPr>
              <a:t>的重要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DFD"/>
                </a:solidFill>
                <a:latin typeface="CMBAOV+MS-UIGothic"/>
                <a:cs typeface="CMBAOV+MS-UIGothic"/>
              </a:rPr>
              <a:t>成部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MBAOV+MS-UIGothic"/>
                <a:cs typeface="CMBAOV+MS-UIGothic"/>
              </a:rPr>
              <a:t>分。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49019" y="2235572"/>
            <a:ext cx="365287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UHNFJ+RJQCNM+MicrosoftYaHei"/>
                <a:cs typeface="AUHNFJ+RJQCNM+MicrosoftYaHei"/>
              </a:rPr>
              <a:t>2004</a:t>
            </a:r>
            <a:r>
              <a:rPr sz="1500">
                <a:solidFill>
                  <a:srgbClr val="FFFDFD"/>
                </a:solidFill>
                <a:latin typeface="CMBAOV+MS-UIGothic"/>
                <a:cs typeface="CMBAOV+MS-UIGothic"/>
              </a:rPr>
              <a:t>年，我国开始探索煤炭期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FFFDFD"/>
                </a:solidFill>
                <a:latin typeface="CMBAOV+MS-UIGothic"/>
                <a:cs typeface="CMBAOV+MS-UIGothic"/>
              </a:rPr>
              <a:t>交易，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MBAOV+MS-UIGothic"/>
                <a:cs typeface="CMBAOV+MS-UIGothic"/>
              </a:rPr>
              <a:t>以上海期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FFFDFD"/>
                </a:solidFill>
                <a:latin typeface="CMBAOV+MS-UIGothic"/>
                <a:cs typeface="CMBAOV+MS-UIGothic"/>
              </a:rPr>
              <a:t>交易所上市的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CMBAOV+MS-UIGothic"/>
                <a:cs typeface="CMBAOV+MS-UIGothic"/>
              </a:rPr>
              <a:t>力煤期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为标</a:t>
            </a:r>
            <a:r>
              <a:rPr sz="1500">
                <a:solidFill>
                  <a:srgbClr val="FFFDFD"/>
                </a:solidFill>
                <a:latin typeface="CMBAOV+MS-UIGothic"/>
                <a:cs typeface="CMBAOV+MS-UIGothic"/>
              </a:rPr>
              <a:t>志。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8979" y="4550783"/>
            <a:ext cx="350739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UHNFJ+RJQCNM+MicrosoftYaHei"/>
                <a:cs typeface="AUHNFJ+RJQCNM+MicrosoftYaHei"/>
              </a:rPr>
              <a:t>2009</a:t>
            </a:r>
            <a:r>
              <a:rPr sz="1500">
                <a:solidFill>
                  <a:srgbClr val="FFFDFD"/>
                </a:solidFill>
                <a:latin typeface="CMBAOV+MS-UIGothic"/>
                <a:cs typeface="CMBAOV+MS-UIGothic"/>
              </a:rPr>
              <a:t>年，大商所正式推出焦煤期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FFFDFD"/>
                </a:solidFill>
                <a:latin typeface="CMBAOV+MS-UIGothic"/>
                <a:cs typeface="CMBAOV+MS-UIGothic"/>
              </a:rPr>
              <a:t>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FFFDFD"/>
                </a:solidFill>
                <a:latin typeface="CMBAOV+MS-UIGothic"/>
                <a:cs typeface="CMBAOV+MS-UIGothic"/>
              </a:rPr>
              <a:t>，成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CMBAOV+MS-UIGothic"/>
                <a:cs typeface="CMBAOV+MS-UIGothic"/>
              </a:rPr>
              <a:t>我国首个煤炭期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FFFDFD"/>
                </a:solidFill>
                <a:latin typeface="CMBAOV+MS-UIGothic"/>
                <a:cs typeface="CMBAOV+MS-UIGothic"/>
              </a:rPr>
              <a:t>品种。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050405"/>
            <a:ext cx="2622166" cy="24373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67"/>
              </a:lnSpc>
              <a:spcBef>
                <a:spcPct val="0"/>
              </a:spcBef>
              <a:spcAft>
                <a:spcPct val="0"/>
              </a:spcAft>
            </a:pPr>
            <a:r>
              <a:rPr sz="7550" spc="10">
                <a:solidFill>
                  <a:srgbClr val="EFFFFD"/>
                </a:solidFill>
                <a:latin typeface="VPCMDK+UAOUSU+MicrosoftYaHei-Bold"/>
                <a:cs typeface="VPCMDK+UAOUSU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45534" y="3846806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2656C"/>
                </a:solidFill>
                <a:latin typeface="SimSun"/>
                <a:cs typeface="SimSun"/>
              </a:rPr>
              <a:t>动</a:t>
            </a:r>
            <a:r>
              <a:rPr sz="4500">
                <a:solidFill>
                  <a:srgbClr val="42656C"/>
                </a:solidFill>
                <a:latin typeface="CMBAOV+MS-UIGothic"/>
                <a:cs typeface="CMBAOV+MS-UIGothic"/>
              </a:rPr>
              <a:t>力煤期</a:t>
            </a:r>
            <a:r>
              <a:rPr sz="4500">
                <a:solidFill>
                  <a:srgbClr val="42656C"/>
                </a:solidFill>
                <a:latin typeface="SimSun"/>
                <a:cs typeface="SimSun"/>
              </a:rPr>
              <a:t>货</a:t>
            </a:r>
            <a:r>
              <a:rPr sz="4500">
                <a:solidFill>
                  <a:srgbClr val="42656C"/>
                </a:solidFill>
                <a:latin typeface="CMBAOV+MS-UIGothic"/>
                <a:cs typeface="CMBAOV+MS-UIGothic"/>
              </a:rPr>
              <a:t>交割流程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00A5B2"/>
                </a:solidFill>
                <a:latin typeface="CMBAOV+MS-UIGothic"/>
                <a:cs typeface="CMBAOV+MS-UIGothic"/>
              </a:rPr>
              <a:t>力煤期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货</a:t>
            </a:r>
            <a:r>
              <a:rPr sz="3000">
                <a:solidFill>
                  <a:srgbClr val="00A5B2"/>
                </a:solidFill>
                <a:latin typeface="CMBAOV+MS-UIGothic"/>
                <a:cs typeface="CMBAOV+MS-UIGothic"/>
              </a:rPr>
              <a:t>交割的定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28561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CMBAOV+MS-UIGothic"/>
                <a:cs typeface="CMBAOV+MS-UIGothic"/>
              </a:rPr>
              <a:t>力煤期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CMBAOV+MS-UIGothic"/>
                <a:cs typeface="CMBAOV+MS-UIGothic"/>
              </a:rPr>
              <a:t>交割是指期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CMBAOV+MS-UIGothic"/>
                <a:cs typeface="CMBAOV+MS-UIGothic"/>
              </a:rPr>
              <a:t>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约</a:t>
            </a:r>
            <a:r>
              <a:rPr sz="1350">
                <a:solidFill>
                  <a:srgbClr val="000000"/>
                </a:solidFill>
                <a:latin typeface="CMBAOV+MS-UIGothic"/>
                <a:cs typeface="CMBAOV+MS-UIGothic"/>
              </a:rPr>
              <a:t>到期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CMBAOV+MS-UIGothic"/>
                <a:cs typeface="CMBAOV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MBAOV+MS-UIGothic"/>
                <a:cs typeface="CMBAOV+MS-UIGothic"/>
              </a:rPr>
              <a:t>交易双方通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过实</a:t>
            </a:r>
            <a:r>
              <a:rPr sz="1350">
                <a:solidFill>
                  <a:srgbClr val="000000"/>
                </a:solidFill>
                <a:latin typeface="CMBAOV+MS-UIGothic"/>
                <a:cs typeface="CMBAOV+MS-UIGothic"/>
              </a:rPr>
              <a:t>物交收来了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CMBAOV+MS-UIGothic"/>
                <a:cs typeface="CMBAOV+MS-UIGothic"/>
              </a:rPr>
              <a:t>到期未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MBAOV+MS-UIGothic"/>
                <a:cs typeface="CMBAOV+MS-UIGothic"/>
              </a:rPr>
              <a:t>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仓</a:t>
            </a:r>
            <a:r>
              <a:rPr sz="1350">
                <a:solidFill>
                  <a:srgbClr val="000000"/>
                </a:solidFill>
                <a:latin typeface="CMBAOV+MS-UIGothic"/>
                <a:cs typeface="CMBAOV+MS-UIGothic"/>
              </a:rPr>
              <a:t>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约</a:t>
            </a:r>
            <a:r>
              <a:rPr sz="1350">
                <a:solidFill>
                  <a:srgbClr val="000000"/>
                </a:solidFill>
                <a:latin typeface="CMBAOV+MS-UIGothic"/>
                <a:cs typeface="CMBAOV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CMBAOV+MS-UIGothic"/>
                <a:cs typeface="CMBAOV+MS-UIGothic"/>
              </a:rPr>
              <a:t>程。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08844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MBAOV+MS-UIGothic"/>
                <a:cs typeface="CMBAOV+MS-UIGothic"/>
              </a:rPr>
              <a:t>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CMBAOV+MS-UIGothic"/>
                <a:cs typeface="CMBAOV+MS-UIGothic"/>
              </a:rPr>
              <a:t>力煤期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FFFFFF"/>
                </a:solidFill>
                <a:latin typeface="CMBAOV+MS-UIGothic"/>
                <a:cs typeface="CMBAOV+MS-UIGothic"/>
              </a:rPr>
              <a:t>交易中，交割是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FFFFFF"/>
                </a:solidFill>
                <a:latin typeface="CMBAOV+MS-UIGothic"/>
                <a:cs typeface="CMBAOV+MS-UIGothic"/>
              </a:rPr>
              <a:t>期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FFFFFF"/>
                </a:solidFill>
                <a:latin typeface="CMBAOV+MS-UIGothic"/>
                <a:cs typeface="CMBAOV+MS-UIGothic"/>
              </a:rPr>
              <a:t>价格与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现货</a:t>
            </a:r>
            <a:r>
              <a:rPr sz="1350">
                <a:solidFill>
                  <a:srgbClr val="FFFFFF"/>
                </a:solidFill>
                <a:latin typeface="CMBAOV+MS-UIGothic"/>
                <a:cs typeface="CMBAOV+MS-UIGothic"/>
              </a:rPr>
              <a:t>价格接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轨</a:t>
            </a:r>
            <a:r>
              <a:rPr sz="1350">
                <a:solidFill>
                  <a:srgbClr val="FFFFFF"/>
                </a:solidFill>
                <a:latin typeface="CMBAOV+MS-UIGothic"/>
                <a:cs typeface="CMBAOV+MS-UIGothic"/>
              </a:rPr>
              <a:t>的必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CMBAOV+MS-UIGothic"/>
                <a:cs typeface="CMBAOV+MS-UIGothic"/>
              </a:rPr>
              <a:t>之路。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00A5B2"/>
                </a:solidFill>
                <a:latin typeface="CMBAOV+MS-UIGothic"/>
                <a:cs typeface="CMBAOV+MS-UIGothic"/>
              </a:rPr>
              <a:t>力煤期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货</a:t>
            </a:r>
            <a:r>
              <a:rPr sz="3000">
                <a:solidFill>
                  <a:srgbClr val="00A5B2"/>
                </a:solidFill>
                <a:latin typeface="CMBAOV+MS-UIGothic"/>
                <a:cs typeface="CMBAOV+MS-UIGothic"/>
              </a:rPr>
              <a:t>交割的种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49651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CMBAOV+MS-UIGothic"/>
                <a:cs typeface="CMBAOV+MS-UIGothic"/>
              </a:rPr>
              <a:t>力煤期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FFFFFF"/>
                </a:solidFill>
                <a:latin typeface="CMBAOV+MS-UIGothic"/>
                <a:cs typeface="CMBAOV+MS-UIGothic"/>
              </a:rPr>
              <a:t>交割分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为实</a:t>
            </a:r>
            <a:r>
              <a:rPr sz="1500">
                <a:solidFill>
                  <a:srgbClr val="FFFFFF"/>
                </a:solidFill>
                <a:latin typeface="CMBAOV+MS-UIGothic"/>
                <a:cs typeface="CMBAOV+MS-UIGothic"/>
              </a:rPr>
              <a:t>物交割和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CMBAOV+MS-UIGothic"/>
                <a:cs typeface="CMBAOV+MS-UIGothic"/>
              </a:rPr>
              <a:t>金交割两种方式。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81776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CMBAOV+MS-UIGothic"/>
                <a:cs typeface="CMBAOV+MS-UIGothic"/>
              </a:rPr>
              <a:t>物交割是指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买卖</a:t>
            </a:r>
            <a:r>
              <a:rPr sz="1500">
                <a:solidFill>
                  <a:srgbClr val="FFFFFF"/>
                </a:solidFill>
                <a:latin typeface="CMBAOV+MS-UIGothic"/>
                <a:cs typeface="CMBAOV+MS-UIGothic"/>
              </a:rPr>
              <a:t>双方按照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FFFFFF"/>
                </a:solidFill>
                <a:latin typeface="CMBAOV+MS-UIGothic"/>
                <a:cs typeface="CMBAOV+MS-UIGothic"/>
              </a:rPr>
              <a:t>定的交割条款，将符合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CMBAOV+MS-UIGothic"/>
                <a:cs typeface="CMBAOV+MS-UIGothic"/>
              </a:rPr>
              <a:t>量要求的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CMBAOV+MS-UIGothic"/>
                <a:cs typeface="CMBAOV+MS-UIGothic"/>
              </a:rPr>
              <a:t>力煤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CMBAOV+MS-UIGothic"/>
                <a:cs typeface="CMBAOV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FFFFFF"/>
                </a:solidFill>
                <a:latin typeface="CMBAOV+MS-UIGothic"/>
                <a:cs typeface="CMBAOV+MS-UIGothic"/>
              </a:rPr>
              <a:t>交付。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7395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CMBAOV+MS-UIGothic"/>
                <a:cs typeface="CMBAOV+MS-UIGothic"/>
              </a:rPr>
              <a:t>金交割是指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买卖</a:t>
            </a:r>
            <a:r>
              <a:rPr sz="1500">
                <a:solidFill>
                  <a:srgbClr val="FFFFFF"/>
                </a:solidFill>
                <a:latin typeface="CMBAOV+MS-UIGothic"/>
                <a:cs typeface="CMBAOV+MS-UIGothic"/>
              </a:rPr>
              <a:t>双方按照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FFFFFF"/>
                </a:solidFill>
                <a:latin typeface="CMBAOV+MS-UIGothic"/>
                <a:cs typeface="CMBAOV+MS-UIGothic"/>
              </a:rPr>
              <a:t>定的交割价格，以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CMBAOV+MS-UIGothic"/>
                <a:cs typeface="CMBAOV+MS-UIGothic"/>
              </a:rPr>
              <a:t>金方式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CMBAOV+MS-UIGothic"/>
                <a:cs typeface="CMBAOV+MS-UIGothic"/>
              </a:rPr>
              <a:t>算未平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仓</a:t>
            </a:r>
            <a:r>
              <a:rPr sz="1500">
                <a:solidFill>
                  <a:srgbClr val="FFFFFF"/>
                </a:solidFill>
                <a:latin typeface="CMBAOV+MS-UIGothic"/>
                <a:cs typeface="CMBAOV+MS-UIGothic"/>
              </a:rPr>
              <a:t>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FFFFFF"/>
                </a:solidFill>
                <a:latin typeface="CMBAOV+MS-UIGothic"/>
                <a:cs typeface="CMBAOV+MS-UIGothic"/>
              </a:rPr>
              <a:t>的方式。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00A5B2"/>
                </a:solidFill>
                <a:latin typeface="CMBAOV+MS-UIGothic"/>
                <a:cs typeface="CMBAOV+MS-UIGothic"/>
              </a:rPr>
              <a:t>力煤期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货</a:t>
            </a:r>
            <a:r>
              <a:rPr sz="3000">
                <a:solidFill>
                  <a:srgbClr val="00A5B2"/>
                </a:solidFill>
                <a:latin typeface="CMBAOV+MS-UIGothic"/>
                <a:cs typeface="CMBAOV+MS-UIGothic"/>
              </a:rPr>
              <a:t>交割的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规则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70215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CMBAOV+MS-UIGothic"/>
                <a:cs typeface="CMBAOV+MS-UIGothic"/>
              </a:rPr>
              <a:t>力煤期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FFFFFF"/>
                </a:solidFill>
                <a:latin typeface="CMBAOV+MS-UIGothic"/>
                <a:cs typeface="CMBAOV+MS-UIGothic"/>
              </a:rPr>
              <a:t>交割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规则规</a:t>
            </a:r>
            <a:r>
              <a:rPr sz="1350">
                <a:solidFill>
                  <a:srgbClr val="FFFFFF"/>
                </a:solidFill>
                <a:latin typeface="CMBAOV+MS-UIGothic"/>
                <a:cs typeface="CMBAOV+MS-UIGothic"/>
              </a:rPr>
              <a:t>定了交割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CMBAOV+MS-UIGothic"/>
                <a:cs typeface="CMBAOV+MS-UIGothic"/>
              </a:rPr>
              <a:t>准品、替代品、交割地点、交割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FFFFFF"/>
                </a:solidFill>
                <a:latin typeface="CMBAOV+MS-UIGothic"/>
                <a:cs typeface="CMBAOV+MS-UIGothic"/>
              </a:rPr>
              <a:t>等具体要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663043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MBAOV+MS-UIGothic"/>
                <a:cs typeface="CMBAOV+MS-UIGothic"/>
              </a:rPr>
              <a:t>求。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338173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MBAOV+MS-UIGothic"/>
                <a:cs typeface="CMBAOV+MS-UIGothic"/>
              </a:rPr>
              <a:t>交易双方在参与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CMBAOV+MS-UIGothic"/>
                <a:cs typeface="CMBAOV+MS-UIGothic"/>
              </a:rPr>
              <a:t>力煤期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FFFFFF"/>
                </a:solidFill>
                <a:latin typeface="CMBAOV+MS-UIGothic"/>
                <a:cs typeface="CMBAOV+MS-UIGothic"/>
              </a:rPr>
              <a:t>交易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CMBAOV+MS-UIGothic"/>
                <a:cs typeface="CMBAOV+MS-UIGothic"/>
              </a:rPr>
              <a:t>，必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须</a:t>
            </a:r>
            <a:r>
              <a:rPr sz="1350">
                <a:solidFill>
                  <a:srgbClr val="FFFFFF"/>
                </a:solidFill>
                <a:latin typeface="CMBAOV+MS-UIGothic"/>
                <a:cs typeface="CMBAOV+MS-UIGothic"/>
              </a:rPr>
              <a:t>了解并遵守相关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规则</a:t>
            </a:r>
            <a:r>
              <a:rPr sz="1350">
                <a:solidFill>
                  <a:srgbClr val="FFFFFF"/>
                </a:solidFill>
                <a:latin typeface="CMBAOV+MS-UIGothic"/>
                <a:cs typeface="CMBAOV+MS-UIGothic"/>
              </a:rPr>
              <a:t>，以确保交割的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MBAOV+MS-UIGothic"/>
                <a:cs typeface="CMBAOV+MS-UIGothic"/>
              </a:rPr>
              <a:t>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CMBAOV+MS-UIGothic"/>
                <a:cs typeface="CMBAOV+MS-UIGothic"/>
              </a:rPr>
              <a:t>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https://d.book118.com/736052001115010052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SimSun</vt:lpstr>
      <vt:lpstr>CMBAOV+MS-UIGothic</vt:lpstr>
      <vt:lpstr>TPTHFH+GCPULM+ArialMT</vt:lpstr>
      <vt:lpstr>Times New Roman</vt:lpstr>
      <vt:lpstr>VPCMDK+UAOUSU+MicrosoftYaHei-Bold</vt:lpstr>
      <vt:lpstr>AUHNFJ+RJQCNM+MicrosoftYaHei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2024-09-18T21:25:34.214</cp:lastPrinted>
  <dcterms:created xsi:type="dcterms:W3CDTF">2024-09-18T13:25:34Z</dcterms:created>
  <dcterms:modified xsi:type="dcterms:W3CDTF">2024-09-18T13:25:35Z</dcterms:modified>
</cp:coreProperties>
</file>