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747C48D-CD95-4BDE-B480-3E276932DE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2D740DD-A44D-4615-86A3-291133AA6E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2866FC9-7C9C-44AB-9E9E-20A98CA193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DF3DBD3-E9CD-4F35-96E9-6661D508D6D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2A27D57-5951-4FAC-A05E-134B77A2E2E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42BE7A8-FAFC-4596-8142-45E42DF475D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78F3C37-8944-448D-A467-AA83ED2287A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181FD81-52B6-46C6-A7D4-F742B10067A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EA103E1-A8D9-4053-9FA4-1142DD560E3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0F85568-34AF-4A7E-BF43-84829AE823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6962614-25EB-4C40-9D89-12AEB563B3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36102232243010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校史资料整理与研究</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校史资料整理的意义与目的
 校史资料的来源与分类
 资料整理的方法与步骤
 校史资料的研究方法与技巧
 校史资料的分析与解读
 校史中的关键事件与人物
 校史资料的研究成果与应用
 结论与建议：校史资料的持续整理与研究</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校史资料整理的意义与目的</a:t>
            </a:r>
          </a:p>
        </p:txBody>
      </p:sp>
      <p:sp>
        <p:nvSpPr>
          <p:cNvPr id="3" name="Subtitle 2"/>
          <p:cNvSpPr>
            <a:spLocks noGrp="1"/>
          </p:cNvSpPr>
          <p:nvPr>
            <p:ph type="subTitle" idx="1"/>
          </p:nvPr>
        </p:nvSpPr>
        <p:spPr/>
        <p:txBody>
          <a:bodyPr/>
          <a:lstStyle/>
          <a:p>
            <a:r>
              <a:t>校史资料整理与研究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校史资料整理的意义与目的</a:t>
            </a:r>
          </a:p>
        </p:txBody>
      </p:sp>
      <p:sp>
        <p:nvSpPr>
          <p:cNvPr id="3" name="Text Placeholder 2"/>
          <p:cNvSpPr>
            <a:spLocks noGrp="1"/>
          </p:cNvSpPr>
          <p:nvPr>
            <p:ph type="body" idx="1"/>
          </p:nvPr>
        </p:nvSpPr>
        <p:spPr/>
        <p:txBody>
          <a:bodyPr/>
          <a:lstStyle/>
          <a:p>
            <a:r>
              <a:t>传承与弘扬学校文化</a:t>
            </a:r>
          </a:p>
        </p:txBody>
      </p:sp>
      <p:sp>
        <p:nvSpPr>
          <p:cNvPr id="4" name="Content Placeholder 3"/>
          <p:cNvSpPr>
            <a:spLocks noGrp="1"/>
          </p:cNvSpPr>
          <p:nvPr>
            <p:ph sz="half" idx="2"/>
          </p:nvPr>
        </p:nvSpPr>
        <p:spPr/>
        <p:txBody>
          <a:bodyPr/>
          <a:lstStyle/>
          <a:p>
            <a:r>
              <a:t>1.传承学校精神，延续学校历史文脉。通过整理和研究校史资料，传承学校的文化传统和核心价值观，弘扬学校精神，增强师生对学校的认同感和归属感。</a:t>
            </a:r>
          </a:p>
          <a:p>
            <a:r>
              <a:t>2.展示学校成就，提升学校形象。校史资料整理可以展示学校的辉煌成就和发展历程，提升学校的知名度和美誉度，增强学校的凝聚力和向心力。</a:t>
            </a:r>
          </a:p>
          <a:p/>
        </p:txBody>
      </p:sp>
      <p:sp>
        <p:nvSpPr>
          <p:cNvPr id="5" name="Text Placeholder 4"/>
          <p:cNvSpPr>
            <a:spLocks noGrp="1"/>
          </p:cNvSpPr>
          <p:nvPr>
            <p:ph type="body" idx="3"/>
          </p:nvPr>
        </p:nvSpPr>
        <p:spPr/>
        <p:txBody>
          <a:bodyPr/>
          <a:lstStyle/>
          <a:p>
            <a:r>
              <a:t>提供历史借鉴与决策参考</a:t>
            </a:r>
          </a:p>
        </p:txBody>
      </p:sp>
      <p:sp>
        <p:nvSpPr>
          <p:cNvPr id="6" name="Content Placeholder 5"/>
          <p:cNvSpPr>
            <a:spLocks noGrp="1"/>
          </p:cNvSpPr>
          <p:nvPr>
            <p:ph sz="half" idx="4"/>
          </p:nvPr>
        </p:nvSpPr>
        <p:spPr/>
        <p:txBody>
          <a:bodyPr/>
          <a:lstStyle/>
          <a:p>
            <a:r>
              <a:t>1.总结历史经验，指导未来发展。通过对校史资料的研究，可以总结学校在发展过程中的经验和教训，为未来的决策提供历史借鉴和参考。</a:t>
            </a:r>
          </a:p>
          <a:p>
            <a:r>
              <a:t>2.发掘历史智慧，为学校管理提供启示。校史资料中蕴含着丰富的管理智慧和经验，可以为学校的管理提供启示和改进思路。</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校史资料整理的意义与目的</a:t>
            </a:r>
          </a:p>
        </p:txBody>
      </p:sp>
      <p:sp>
        <p:nvSpPr>
          <p:cNvPr id="3" name="Text Placeholder 2"/>
          <p:cNvSpPr>
            <a:spLocks noGrp="1"/>
          </p:cNvSpPr>
          <p:nvPr>
            <p:ph type="body" idx="1"/>
          </p:nvPr>
        </p:nvSpPr>
        <p:spPr/>
        <p:txBody>
          <a:bodyPr/>
          <a:lstStyle/>
          <a:p>
            <a:r>
              <a:t>促进学科建设与学术研究</a:t>
            </a:r>
          </a:p>
        </p:txBody>
      </p:sp>
      <p:sp>
        <p:nvSpPr>
          <p:cNvPr id="4" name="Content Placeholder 3"/>
          <p:cNvSpPr>
            <a:spLocks noGrp="1"/>
          </p:cNvSpPr>
          <p:nvPr>
            <p:ph sz="half" idx="2"/>
          </p:nvPr>
        </p:nvSpPr>
        <p:spPr/>
        <p:txBody>
          <a:bodyPr/>
          <a:lstStyle/>
          <a:p>
            <a:r>
              <a:t>1.丰富学科内涵，提升学科水平。校史资料整理与研究可以为学科建设提供历史背景和学术积淀，丰富学科内涵，提升学科水平。</a:t>
            </a:r>
          </a:p>
          <a:p>
            <a:r>
              <a:t>2.开拓研究视野，推动学术创新。通过对校史资料的研究，可以开拓研究视野，挖掘新的研究点，推动学术创新和发展。</a:t>
            </a:r>
          </a:p>
          <a:p/>
        </p:txBody>
      </p:sp>
      <p:sp>
        <p:nvSpPr>
          <p:cNvPr id="5" name="Text Placeholder 4"/>
          <p:cNvSpPr>
            <a:spLocks noGrp="1"/>
          </p:cNvSpPr>
          <p:nvPr>
            <p:ph type="body" idx="3"/>
          </p:nvPr>
        </p:nvSpPr>
        <p:spPr/>
        <p:txBody>
          <a:bodyPr/>
          <a:lstStyle/>
          <a:p>
            <a:r>
              <a:t>培育爱校情怀与社会责任感</a:t>
            </a:r>
          </a:p>
        </p:txBody>
      </p:sp>
      <p:sp>
        <p:nvSpPr>
          <p:cNvPr id="6" name="Content Placeholder 5"/>
          <p:cNvSpPr>
            <a:spLocks noGrp="1"/>
          </p:cNvSpPr>
          <p:nvPr>
            <p:ph sz="half" idx="4"/>
          </p:nvPr>
        </p:nvSpPr>
        <p:spPr/>
        <p:txBody>
          <a:bodyPr/>
          <a:lstStyle/>
          <a:p>
            <a:r>
              <a:t>1.培育师生爱校情怀。通过校史资料整理与研究，让师生更加深入地了解学校的历史和文化，增强爱校情怀和责任感。</a:t>
            </a:r>
          </a:p>
          <a:p>
            <a:r>
              <a:t>2.引导学生关注社会。校史资料中蕴含着学校与社会的紧密联系，通过对校史资料的研究，可以引导学生关注社会、关注国家，培养社会责任感。</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校史资料整理的意义与目的</a:t>
            </a:r>
          </a:p>
        </p:txBody>
      </p:sp>
      <p:sp>
        <p:nvSpPr>
          <p:cNvPr id="3" name="Text Placeholder 2"/>
          <p:cNvSpPr>
            <a:spLocks noGrp="1"/>
          </p:cNvSpPr>
          <p:nvPr>
            <p:ph type="body" idx="1"/>
          </p:nvPr>
        </p:nvSpPr>
        <p:spPr/>
        <p:txBody>
          <a:bodyPr/>
          <a:lstStyle/>
          <a:p>
            <a:r>
              <a:t>拓展国际交流与合作</a:t>
            </a:r>
          </a:p>
        </p:txBody>
      </p:sp>
      <p:sp>
        <p:nvSpPr>
          <p:cNvPr id="4" name="Content Placeholder 3"/>
          <p:cNvSpPr>
            <a:spLocks noGrp="1"/>
          </p:cNvSpPr>
          <p:nvPr>
            <p:ph sz="half" idx="2"/>
          </p:nvPr>
        </p:nvSpPr>
        <p:spPr/>
        <p:txBody>
          <a:bodyPr/>
          <a:lstStyle/>
          <a:p>
            <a:r>
              <a:t>1.展示学校国际化发展历程。通过校史资料整理与研究，展示学校在国际化发展方面的历程和成果，提升学校的国际影响力。</a:t>
            </a:r>
          </a:p>
          <a:p>
            <a:r>
              <a:t>2.为国际交流与合作提供素材。校史资料可以为学校的国际交流与合作提供丰富的素材和案例，促进国际交流与合作工作的开展。</a:t>
            </a:r>
          </a:p>
          <a:p/>
        </p:txBody>
      </p:sp>
      <p:sp>
        <p:nvSpPr>
          <p:cNvPr id="5" name="Text Placeholder 4"/>
          <p:cNvSpPr>
            <a:spLocks noGrp="1"/>
          </p:cNvSpPr>
          <p:nvPr>
            <p:ph type="body" idx="3"/>
          </p:nvPr>
        </p:nvSpPr>
        <p:spPr/>
        <p:txBody>
          <a:bodyPr/>
          <a:lstStyle/>
          <a:p>
            <a:r>
              <a:t>推动校史编研与文化传播</a:t>
            </a:r>
          </a:p>
        </p:txBody>
      </p:sp>
      <p:sp>
        <p:nvSpPr>
          <p:cNvPr id="6" name="Content Placeholder 5"/>
          <p:cNvSpPr>
            <a:spLocks noGrp="1"/>
          </p:cNvSpPr>
          <p:nvPr>
            <p:ph sz="half" idx="4"/>
          </p:nvPr>
        </p:nvSpPr>
        <p:spPr/>
        <p:txBody>
          <a:bodyPr/>
          <a:lstStyle/>
          <a:p>
            <a:r>
              <a:t>1.完善校史编研体系。通过校史资料整理与研究，完善校史编研体系，为学校的历史文化传承和发展提供坚实的支撑。</a:t>
            </a:r>
          </a:p>
          <a:p>
            <a:r>
              <a:t>2.传播学校文化，提升社会影响力。通过校史资料的整理和研究，传播学校的文化和历史，提升学校在社会上的影响力和知名度。</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校史资料的来源与分类</a:t>
            </a:r>
          </a:p>
        </p:txBody>
      </p:sp>
      <p:sp>
        <p:nvSpPr>
          <p:cNvPr id="3" name="Subtitle 2"/>
          <p:cNvSpPr>
            <a:spLocks noGrp="1"/>
          </p:cNvSpPr>
          <p:nvPr>
            <p:ph type="subTitle" idx="1"/>
          </p:nvPr>
        </p:nvSpPr>
        <p:spPr/>
        <p:txBody>
          <a:bodyPr/>
          <a:lstStyle/>
          <a:p>
            <a:r>
              <a:t>校史资料整理与研究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校史资料的来源与分类</a:t>
            </a:r>
          </a:p>
        </p:txBody>
      </p:sp>
      <p:sp>
        <p:nvSpPr>
          <p:cNvPr id="3" name="Text Placeholder 2"/>
          <p:cNvSpPr>
            <a:spLocks noGrp="1"/>
          </p:cNvSpPr>
          <p:nvPr>
            <p:ph type="body" idx="1"/>
          </p:nvPr>
        </p:nvSpPr>
        <p:spPr/>
        <p:txBody>
          <a:bodyPr/>
          <a:lstStyle/>
          <a:p>
            <a:r>
              <a:t>学校档案与文献资料</a:t>
            </a:r>
          </a:p>
        </p:txBody>
      </p:sp>
      <p:sp>
        <p:nvSpPr>
          <p:cNvPr id="4" name="Content Placeholder 3"/>
          <p:cNvSpPr>
            <a:spLocks noGrp="1"/>
          </p:cNvSpPr>
          <p:nvPr>
            <p:ph sz="half" idx="2"/>
          </p:nvPr>
        </p:nvSpPr>
        <p:spPr/>
        <p:txBody>
          <a:bodyPr/>
          <a:lstStyle/>
          <a:p>
            <a:r>
              <a:t>1.学校档案：学校创立以来的各种原始记录，如学生名册、教职工名单、校舍建设图纸等。</a:t>
            </a:r>
          </a:p>
          <a:p>
            <a:r>
              <a:t>2.文献资料：包括学校出版的各类刊物、年鉴，以及教职工和校友的著作、论文等。</a:t>
            </a:r>
          </a:p>
          <a:p>
            <a:r>
              <a:t>这些资料对于了解学校的历史沿革、发展状况以及教育教学成果具有重要价值。通过对这些资料的整理与研究，可以梳理出学校的发展历程和特色，为未来的发展规划提供重要参考。</a:t>
            </a:r>
          </a:p>
          <a:p/>
        </p:txBody>
      </p:sp>
      <p:sp>
        <p:nvSpPr>
          <p:cNvPr id="5" name="Text Placeholder 4"/>
          <p:cNvSpPr>
            <a:spLocks noGrp="1"/>
          </p:cNvSpPr>
          <p:nvPr>
            <p:ph type="body" idx="3"/>
          </p:nvPr>
        </p:nvSpPr>
        <p:spPr/>
        <p:txBody>
          <a:bodyPr/>
          <a:lstStyle/>
          <a:p>
            <a:r>
              <a:t>口述历史与回忆录</a:t>
            </a:r>
          </a:p>
        </p:txBody>
      </p:sp>
      <p:sp>
        <p:nvSpPr>
          <p:cNvPr id="6" name="Content Placeholder 5"/>
          <p:cNvSpPr>
            <a:spLocks noGrp="1"/>
          </p:cNvSpPr>
          <p:nvPr>
            <p:ph sz="half" idx="4"/>
          </p:nvPr>
        </p:nvSpPr>
        <p:spPr/>
        <p:txBody>
          <a:bodyPr/>
          <a:lstStyle/>
          <a:p>
            <a:r>
              <a:t>1.口述历史：通过采访老校友、教职工，收集他们的回忆与见闻。</a:t>
            </a:r>
          </a:p>
          <a:p>
            <a:r>
              <a:t>2.回忆录：校友、教职工撰写的关于学校生活的回忆文章。</a:t>
            </a:r>
          </a:p>
          <a:p>
            <a:r>
              <a:t>口述历史和回忆录可以提供一种更加生动、直观的校史资料，帮助研究者更深入地了解学校的历史文化和人文精神。这些第一手资料对于弥补文献资料的不足，丰富校史内容具有重要意义。</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校史资料的来源与分类</a:t>
            </a:r>
          </a:p>
        </p:txBody>
      </p:sp>
      <p:sp>
        <p:nvSpPr>
          <p:cNvPr id="3" name="Text Placeholder 2"/>
          <p:cNvSpPr>
            <a:spLocks noGrp="1"/>
          </p:cNvSpPr>
          <p:nvPr>
            <p:ph type="body" idx="1"/>
          </p:nvPr>
        </p:nvSpPr>
        <p:spPr/>
        <p:txBody>
          <a:bodyPr/>
          <a:lstStyle/>
          <a:p>
            <a:r>
              <a:t>校园建筑与景观</a:t>
            </a:r>
          </a:p>
        </p:txBody>
      </p:sp>
      <p:sp>
        <p:nvSpPr>
          <p:cNvPr id="4" name="Content Placeholder 3"/>
          <p:cNvSpPr>
            <a:spLocks noGrp="1"/>
          </p:cNvSpPr>
          <p:nvPr>
            <p:ph sz="half" idx="2"/>
          </p:nvPr>
        </p:nvSpPr>
        <p:spPr/>
        <p:txBody>
          <a:bodyPr/>
          <a:lstStyle/>
          <a:p>
            <a:r>
              <a:t>1.校园建筑：学校内的各类建筑，如教学楼、宿舍楼、体育馆等。</a:t>
            </a:r>
          </a:p>
          <a:p>
            <a:r>
              <a:t>2.景观：校园内的自然景观和人文景观，如树木、花草、雕塑、纪念碑等。</a:t>
            </a:r>
          </a:p>
          <a:p>
            <a:r>
              <a:t>校园建筑与景观是学校历史文化的物质载体，它们不仅展示了学校的发展轨迹，也反映了学校的审美和价值观。对这些资料的整理与研究，有助于挖掘学校的文化底蕴，提升校园文化的认同感。</a:t>
            </a:r>
          </a:p>
          <a:p/>
        </p:txBody>
      </p:sp>
      <p:sp>
        <p:nvSpPr>
          <p:cNvPr id="5" name="Text Placeholder 4"/>
          <p:cNvSpPr>
            <a:spLocks noGrp="1"/>
          </p:cNvSpPr>
          <p:nvPr>
            <p:ph type="body" idx="3"/>
          </p:nvPr>
        </p:nvSpPr>
        <p:spPr/>
        <p:txBody>
          <a:bodyPr/>
          <a:lstStyle/>
          <a:p>
            <a:r>
              <a:t>影像与多媒体资料</a:t>
            </a:r>
          </a:p>
        </p:txBody>
      </p:sp>
      <p:sp>
        <p:nvSpPr>
          <p:cNvPr id="6" name="Content Placeholder 5"/>
          <p:cNvSpPr>
            <a:spLocks noGrp="1"/>
          </p:cNvSpPr>
          <p:nvPr>
            <p:ph sz="half" idx="4"/>
          </p:nvPr>
        </p:nvSpPr>
        <p:spPr/>
        <p:txBody>
          <a:bodyPr/>
          <a:lstStyle/>
          <a:p>
            <a:r>
              <a:t>1.影像资料：照片、电影、录像等记录学校历史的影像资料。</a:t>
            </a:r>
          </a:p>
          <a:p>
            <a:r>
              <a:t>2.多媒体资料：以数字形式存储的音频、视频、电子文档等。</a:t>
            </a:r>
          </a:p>
          <a:p>
            <a:r>
              <a:t>影像与多媒体资料可以提供直观的校史信息，生动地展现学校的历史风貌和人文精神。随着技术的发展，这些资料的获取和保存也变得更加便捷，为研究者提供了丰富的素材。</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校史资料的来源与分类</a:t>
            </a:r>
          </a:p>
        </p:txBody>
      </p:sp>
      <p:sp>
        <p:nvSpPr>
          <p:cNvPr id="3" name="Text Placeholder 2"/>
          <p:cNvSpPr>
            <a:spLocks noGrp="1"/>
          </p:cNvSpPr>
          <p:nvPr>
            <p:ph type="body" idx="1"/>
          </p:nvPr>
        </p:nvSpPr>
        <p:spPr/>
        <p:txBody>
          <a:bodyPr/>
          <a:lstStyle/>
          <a:p>
            <a:r>
              <a:t>社交媒体与网络平台</a:t>
            </a:r>
          </a:p>
        </p:txBody>
      </p:sp>
      <p:sp>
        <p:nvSpPr>
          <p:cNvPr id="4" name="Content Placeholder 3"/>
          <p:cNvSpPr>
            <a:spLocks noGrp="1"/>
          </p:cNvSpPr>
          <p:nvPr>
            <p:ph sz="half" idx="2"/>
          </p:nvPr>
        </p:nvSpPr>
        <p:spPr/>
        <p:txBody>
          <a:bodyPr/>
          <a:lstStyle/>
          <a:p>
            <a:r>
              <a:t>1.社交媒体：如微博、微信等社交媒体上的学校官方账号和个人账号发布的内容。</a:t>
            </a:r>
          </a:p>
          <a:p>
            <a:r>
              <a:t>2.网络平台：如学校官网、论坛、博客等网络平台上的信息。</a:t>
            </a:r>
          </a:p>
          <a:p>
            <a:r>
              <a:t>社交媒体与网络平台上的信息可以及时反映学校的动态和校友的活动，是研究学校现状和未来发展的重要参考。同时，这些平台也为校史资料的收集和整理提供了新的途径。</a:t>
            </a:r>
          </a:p>
          <a:p/>
        </p:txBody>
      </p:sp>
      <p:sp>
        <p:nvSpPr>
          <p:cNvPr id="5" name="Text Placeholder 4"/>
          <p:cNvSpPr>
            <a:spLocks noGrp="1"/>
          </p:cNvSpPr>
          <p:nvPr>
            <p:ph type="body" idx="3"/>
          </p:nvPr>
        </p:nvSpPr>
        <p:spPr/>
        <p:txBody>
          <a:bodyPr/>
          <a:lstStyle/>
          <a:p>
            <a:r>
              <a:t>校外资源与合作关系</a:t>
            </a:r>
          </a:p>
        </p:txBody>
      </p:sp>
      <p:sp>
        <p:nvSpPr>
          <p:cNvPr id="6" name="Content Placeholder 5"/>
          <p:cNvSpPr>
            <a:spLocks noGrp="1"/>
          </p:cNvSpPr>
          <p:nvPr>
            <p:ph sz="half" idx="4"/>
          </p:nvPr>
        </p:nvSpPr>
        <p:spPr/>
        <p:txBody>
          <a:bodyPr/>
          <a:lstStyle/>
          <a:p>
            <a:r>
              <a:t>1.校外资源：如图书馆、博物馆等校外机构收藏的与学校相关的资料。</a:t>
            </a:r>
          </a:p>
          <a:p>
            <a:r>
              <a:t>2.合作关系：学校与其他机构或个人建立的合作关系，如合作项目、学术交流等。</a:t>
            </a:r>
          </a:p>
          <a:p>
            <a:r>
              <a:t>校外资源与合作关系可以为校史研究提供更广阔的视野和更多的素材，有助于全面了解学校的历史地位和社会影响。通过这些资源的整合与利用，可以进一步提升学校的社会形象和知名度。</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资料整理的方法与步骤</a:t>
            </a:r>
          </a:p>
        </p:txBody>
      </p:sp>
      <p:sp>
        <p:nvSpPr>
          <p:cNvPr id="3" name="Subtitle 2"/>
          <p:cNvSpPr>
            <a:spLocks noGrp="1"/>
          </p:cNvSpPr>
          <p:nvPr>
            <p:ph type="subTitle" idx="1"/>
          </p:nvPr>
        </p:nvSpPr>
        <p:spPr/>
        <p:txBody>
          <a:bodyPr/>
          <a:lstStyle/>
          <a:p>
            <a:r>
              <a:t>校史资料整理与研究</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资料整理的方法与步骤</a:t>
            </a:r>
          </a:p>
        </p:txBody>
      </p:sp>
      <p:sp>
        <p:nvSpPr>
          <p:cNvPr id="3" name="Content Placeholder 2"/>
          <p:cNvSpPr>
            <a:spLocks noGrp="1"/>
          </p:cNvSpPr>
          <p:nvPr>
            <p:ph sz="half" idx="2"/>
          </p:nvPr>
        </p:nvSpPr>
        <p:spPr/>
        <p:txBody>
          <a:bodyPr/>
          <a:lstStyle/>
          <a:p>
            <a:r>
              <a:t>1.对收集到的校史资料进行分类和标识，为后续整理和研究打下基础。</a:t>
            </a:r>
          </a:p>
          <a:p>
            <a:r>
              <a:t>2.分类方法可以采用年代、事件、人物等多种方式，根据实际情况灵活运用。</a:t>
            </a:r>
          </a:p>
          <a:p>
            <a:r>
              <a:t>3.标识要清晰、简明，便于检索和查阅。</a:t>
            </a:r>
          </a:p>
          <a:p/>
        </p:txBody>
      </p:sp>
      <p:sp>
        <p:nvSpPr>
          <p:cNvPr id="4" name="Text Placeholder 3"/>
          <p:cNvSpPr>
            <a:spLocks noGrp="1"/>
          </p:cNvSpPr>
          <p:nvPr>
            <p:ph type="body" idx="3"/>
          </p:nvPr>
        </p:nvSpPr>
        <p:spPr/>
        <p:txBody>
          <a:bodyPr/>
          <a:lstStyle/>
          <a:p>
            <a:r>
              <a:t>资料筛选与鉴定</a:t>
            </a:r>
          </a:p>
        </p:txBody>
      </p:sp>
      <p:sp>
        <p:nvSpPr>
          <p:cNvPr id="5" name="Content Placeholder 4"/>
          <p:cNvSpPr>
            <a:spLocks noGrp="1"/>
          </p:cNvSpPr>
          <p:nvPr>
            <p:ph sz="half" idx="4"/>
          </p:nvPr>
        </p:nvSpPr>
        <p:spPr/>
        <p:txBody>
          <a:bodyPr/>
          <a:lstStyle/>
          <a:p>
            <a:r>
              <a:t>1.对分类后的资料进行筛选，去伪存真，确保资料的真实性和可靠性。</a:t>
            </a:r>
          </a:p>
          <a:p>
            <a:r>
              <a:t>2.对筛选出的资料进行鉴定，评估其价值和意义，为后续研究提供依据。</a:t>
            </a:r>
          </a:p>
          <a:p>
            <a:r>
              <a:t>3.筛选和鉴定过程需要充分考虑校史研究的整体需求和目标。</a:t>
            </a:r>
          </a:p>
          <a:p/>
        </p:txBody>
      </p:sp>
      <p:sp>
        <p:nvSpPr>
          <p:cNvPr id="6" name="Text Placeholder 5"/>
          <p:cNvSpPr>
            <a:spLocks noGrp="1"/>
          </p:cNvSpPr>
          <p:nvPr>
            <p:ph type="body" idx="1"/>
          </p:nvPr>
        </p:nvSpPr>
        <p:spPr/>
        <p:txBody>
          <a:bodyPr/>
          <a:lstStyle/>
          <a:p>
            <a:r>
              <a:t>资料分类与标识</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资料整理的方法与步骤</a:t>
            </a:r>
          </a:p>
        </p:txBody>
      </p:sp>
      <p:sp>
        <p:nvSpPr>
          <p:cNvPr id="3" name="Text Placeholder 2"/>
          <p:cNvSpPr>
            <a:spLocks noGrp="1"/>
          </p:cNvSpPr>
          <p:nvPr>
            <p:ph type="body" idx="1"/>
          </p:nvPr>
        </p:nvSpPr>
        <p:spPr/>
        <p:txBody>
          <a:bodyPr/>
          <a:lstStyle/>
          <a:p>
            <a:r>
              <a:t>资料整理与编排</a:t>
            </a:r>
          </a:p>
        </p:txBody>
      </p:sp>
      <p:sp>
        <p:nvSpPr>
          <p:cNvPr id="4" name="Content Placeholder 3"/>
          <p:cNvSpPr>
            <a:spLocks noGrp="1"/>
          </p:cNvSpPr>
          <p:nvPr>
            <p:ph sz="half" idx="2"/>
          </p:nvPr>
        </p:nvSpPr>
        <p:spPr/>
        <p:txBody>
          <a:bodyPr/>
          <a:lstStyle/>
          <a:p>
            <a:r>
              <a:t>1.对筛选和鉴定后的资料进行整理，按照一定的逻辑和顺序进行编排。</a:t>
            </a:r>
          </a:p>
          <a:p>
            <a:r>
              <a:t>2.整理过程中需要注意保持资料的完整性和连贯性。</a:t>
            </a:r>
          </a:p>
          <a:p>
            <a:r>
              <a:t>3.编排格式可以采用时间线、事件列表等多种形式，以便于阅读和查阅。</a:t>
            </a:r>
          </a:p>
          <a:p/>
        </p:txBody>
      </p:sp>
      <p:sp>
        <p:nvSpPr>
          <p:cNvPr id="5" name="Text Placeholder 4"/>
          <p:cNvSpPr>
            <a:spLocks noGrp="1"/>
          </p:cNvSpPr>
          <p:nvPr>
            <p:ph type="body" idx="3"/>
          </p:nvPr>
        </p:nvSpPr>
        <p:spPr/>
        <p:txBody>
          <a:bodyPr/>
          <a:lstStyle/>
          <a:p>
            <a:r>
              <a:t>资料数字化与存储</a:t>
            </a:r>
          </a:p>
        </p:txBody>
      </p:sp>
      <p:sp>
        <p:nvSpPr>
          <p:cNvPr id="6" name="Content Placeholder 5"/>
          <p:cNvSpPr>
            <a:spLocks noGrp="1"/>
          </p:cNvSpPr>
          <p:nvPr>
            <p:ph sz="half" idx="4"/>
          </p:nvPr>
        </p:nvSpPr>
        <p:spPr/>
        <p:txBody>
          <a:bodyPr/>
          <a:lstStyle/>
          <a:p>
            <a:r>
              <a:t>1.对整理好的资料进行数字化处理，提高存储和管理效率。</a:t>
            </a:r>
          </a:p>
          <a:p>
            <a:r>
              <a:t>2.数字化过程中需要确保资料的安全性和可访问性。</a:t>
            </a:r>
          </a:p>
          <a:p>
            <a:r>
              <a:t>3.存储方式可以采用云存储、数据库等多种方式，以确保资料的可靠性和可扩展性。</a:t>
            </a:r>
          </a:p>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资料整理的方法与步骤</a:t>
            </a:r>
          </a:p>
        </p:txBody>
      </p:sp>
      <p:sp>
        <p:nvSpPr>
          <p:cNvPr id="3" name="Content Placeholder 2"/>
          <p:cNvSpPr>
            <a:spLocks noGrp="1"/>
          </p:cNvSpPr>
          <p:nvPr>
            <p:ph sz="half" idx="2"/>
          </p:nvPr>
        </p:nvSpPr>
        <p:spPr/>
        <p:txBody>
          <a:bodyPr/>
          <a:lstStyle/>
          <a:p>
            <a:r>
              <a:t>1.鼓励校内外的学者和研究人员共享校史资料，促进学术交流和研究合作。</a:t>
            </a:r>
          </a:p>
          <a:p>
            <a:r>
              <a:t>2.共享方式可以采用在线数据库、学术论坛等多种形式，以便于学者之间的交流与合作。</a:t>
            </a:r>
          </a:p>
          <a:p>
            <a:r>
              <a:t>3.在共享和交流过程中，需要注意保护个人隐私和机密信息的安全。</a:t>
            </a:r>
          </a:p>
          <a:p/>
        </p:txBody>
      </p:sp>
      <p:sp>
        <p:nvSpPr>
          <p:cNvPr id="4" name="Text Placeholder 3"/>
          <p:cNvSpPr>
            <a:spLocks noGrp="1"/>
          </p:cNvSpPr>
          <p:nvPr>
            <p:ph type="body" idx="3"/>
          </p:nvPr>
        </p:nvSpPr>
        <p:spPr/>
        <p:txBody>
          <a:bodyPr/>
          <a:lstStyle/>
          <a:p>
            <a:r>
              <a:t>资料更新与维护</a:t>
            </a:r>
          </a:p>
        </p:txBody>
      </p:sp>
      <p:sp>
        <p:nvSpPr>
          <p:cNvPr id="5" name="Content Placeholder 4"/>
          <p:cNvSpPr>
            <a:spLocks noGrp="1"/>
          </p:cNvSpPr>
          <p:nvPr>
            <p:ph sz="half" idx="4"/>
          </p:nvPr>
        </p:nvSpPr>
        <p:spPr/>
        <p:txBody>
          <a:bodyPr/>
          <a:lstStyle/>
          <a:p>
            <a:r>
              <a:t>1.定期更新和维护校史资料，确保资料的时效性和准确性。</a:t>
            </a:r>
          </a:p>
          <a:p>
            <a:r>
              <a:t>2.更新和维护过程需要充分考虑校史研究的发展趋势和前沿动态。</a:t>
            </a:r>
          </a:p>
          <a:p>
            <a:r>
              <a:t>3.对于不再适用的资料，需要及时进行淘汰和处理，以保持资料库的质量和可靠性。</a:t>
            </a:r>
          </a:p>
        </p:txBody>
      </p:sp>
      <p:sp>
        <p:nvSpPr>
          <p:cNvPr id="6" name="Text Placeholder 5"/>
          <p:cNvSpPr>
            <a:spLocks noGrp="1"/>
          </p:cNvSpPr>
          <p:nvPr>
            <p:ph type="body" idx="1"/>
          </p:nvPr>
        </p:nvSpPr>
        <p:spPr/>
        <p:txBody>
          <a:bodyPr/>
          <a:lstStyle/>
          <a:p>
            <a:r>
              <a:t>资料共享与交流</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校史资料的研究方法与技巧</a:t>
            </a:r>
          </a:p>
        </p:txBody>
      </p:sp>
      <p:sp>
        <p:nvSpPr>
          <p:cNvPr id="3" name="Subtitle 2"/>
          <p:cNvSpPr>
            <a:spLocks noGrp="1"/>
          </p:cNvSpPr>
          <p:nvPr>
            <p:ph type="subTitle" idx="1"/>
          </p:nvPr>
        </p:nvSpPr>
        <p:spPr/>
        <p:txBody>
          <a:bodyPr/>
          <a:lstStyle/>
          <a:p>
            <a:r>
              <a:t>校史资料整理与研究</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校史资料的研究方法与技巧</a:t>
            </a:r>
          </a:p>
        </p:txBody>
      </p:sp>
      <p:sp>
        <p:nvSpPr>
          <p:cNvPr id="3" name="Text Placeholder 2"/>
          <p:cNvSpPr>
            <a:spLocks noGrp="1"/>
          </p:cNvSpPr>
          <p:nvPr>
            <p:ph type="body" idx="1"/>
          </p:nvPr>
        </p:nvSpPr>
        <p:spPr/>
        <p:txBody>
          <a:bodyPr/>
          <a:lstStyle/>
          <a:p>
            <a:r>
              <a:t>校史资料的研究方法与技巧概述</a:t>
            </a:r>
          </a:p>
        </p:txBody>
      </p:sp>
      <p:sp>
        <p:nvSpPr>
          <p:cNvPr id="4" name="Content Placeholder 3"/>
          <p:cNvSpPr>
            <a:spLocks noGrp="1"/>
          </p:cNvSpPr>
          <p:nvPr>
            <p:ph sz="half" idx="2"/>
          </p:nvPr>
        </p:nvSpPr>
        <p:spPr/>
        <p:txBody>
          <a:bodyPr/>
          <a:lstStyle/>
          <a:p>
            <a:r>
              <a:t>1.研究方法：校史资料研究一般采用历史研究法、文献研究法和个案研究法等。</a:t>
            </a:r>
          </a:p>
          <a:p>
            <a:r>
              <a:t>2.研究目的：通过对校史资料的整理与研究，旨在揭示学校发展历程、传承学校文化和提升学校品牌形象。</a:t>
            </a:r>
          </a:p>
          <a:p>
            <a:r>
              <a:t>3.研究趋势：随着信息化和数字化的发展，校史资料的研究越来越注重数字化整理和数据分析。</a:t>
            </a:r>
          </a:p>
          <a:p/>
        </p:txBody>
      </p:sp>
      <p:sp>
        <p:nvSpPr>
          <p:cNvPr id="5" name="Text Placeholder 4"/>
          <p:cNvSpPr>
            <a:spLocks noGrp="1"/>
          </p:cNvSpPr>
          <p:nvPr>
            <p:ph type="body" idx="3"/>
          </p:nvPr>
        </p:nvSpPr>
        <p:spPr/>
        <p:txBody>
          <a:bodyPr/>
          <a:lstStyle/>
          <a:p>
            <a:r>
              <a:t>历史研究法</a:t>
            </a:r>
          </a:p>
        </p:txBody>
      </p:sp>
      <p:sp>
        <p:nvSpPr>
          <p:cNvPr id="6" name="Content Placeholder 5"/>
          <p:cNvSpPr>
            <a:spLocks noGrp="1"/>
          </p:cNvSpPr>
          <p:nvPr>
            <p:ph sz="half" idx="4"/>
          </p:nvPr>
        </p:nvSpPr>
        <p:spPr/>
        <p:txBody>
          <a:bodyPr/>
          <a:lstStyle/>
          <a:p>
            <a:r>
              <a:t>1.搜集资料：广泛搜集与学校历史相关的资料，包括文档、图片、影像等。</a:t>
            </a:r>
          </a:p>
          <a:p>
            <a:r>
              <a:t>2.考证史实：通过考证史料，确认史实的真实性，纠正误传和谣传。</a:t>
            </a:r>
          </a:p>
          <a:p>
            <a:r>
              <a:t>3.分析历史背景：将学校历史置于当时的社会、政治、经济背景下进行分析，揭示历史发展的必然趋势和偶然因素。</a:t>
            </a:r>
          </a:p>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校史资料的研究方法与技巧</a:t>
            </a:r>
          </a:p>
        </p:txBody>
      </p:sp>
      <p:sp>
        <p:nvSpPr>
          <p:cNvPr id="3" name="Text Placeholder 2"/>
          <p:cNvSpPr>
            <a:spLocks noGrp="1"/>
          </p:cNvSpPr>
          <p:nvPr>
            <p:ph type="body" idx="1"/>
          </p:nvPr>
        </p:nvSpPr>
        <p:spPr/>
        <p:txBody>
          <a:bodyPr/>
          <a:lstStyle/>
          <a:p>
            <a:r>
              <a:t>文献研究法</a:t>
            </a:r>
          </a:p>
        </p:txBody>
      </p:sp>
      <p:sp>
        <p:nvSpPr>
          <p:cNvPr id="4" name="Content Placeholder 3"/>
          <p:cNvSpPr>
            <a:spLocks noGrp="1"/>
          </p:cNvSpPr>
          <p:nvPr>
            <p:ph sz="half" idx="2"/>
          </p:nvPr>
        </p:nvSpPr>
        <p:spPr/>
        <p:txBody>
          <a:bodyPr/>
          <a:lstStyle/>
          <a:p>
            <a:r>
              <a:t>1.收集文献：收集与学校历史相关的文献资料，如校史、年鉴、校刊等。</a:t>
            </a:r>
          </a:p>
          <a:p>
            <a:r>
              <a:t>2.文献分类：按照时间、主题等分类整理文献资料，以便于研究和分析。</a:t>
            </a:r>
          </a:p>
          <a:p>
            <a:r>
              <a:t>3.文献分析：通过文献分析，了解学校历史发展的脉络和趋势，挖掘学校文化的内涵和价值。</a:t>
            </a:r>
          </a:p>
          <a:p/>
        </p:txBody>
      </p:sp>
      <p:sp>
        <p:nvSpPr>
          <p:cNvPr id="5" name="Text Placeholder 4"/>
          <p:cNvSpPr>
            <a:spLocks noGrp="1"/>
          </p:cNvSpPr>
          <p:nvPr>
            <p:ph type="body" idx="3"/>
          </p:nvPr>
        </p:nvSpPr>
        <p:spPr/>
        <p:txBody>
          <a:bodyPr/>
          <a:lstStyle/>
          <a:p>
            <a:r>
              <a:t>个案研究法</a:t>
            </a:r>
          </a:p>
        </p:txBody>
      </p:sp>
      <p:sp>
        <p:nvSpPr>
          <p:cNvPr id="6" name="Content Placeholder 5"/>
          <p:cNvSpPr>
            <a:spLocks noGrp="1"/>
          </p:cNvSpPr>
          <p:nvPr>
            <p:ph sz="half" idx="4"/>
          </p:nvPr>
        </p:nvSpPr>
        <p:spPr/>
        <p:txBody>
          <a:bodyPr/>
          <a:lstStyle/>
          <a:p>
            <a:r>
              <a:t>1.选择个案：选择具有代表性的历史事件或人物作为个案研究对象。</a:t>
            </a:r>
          </a:p>
          <a:p>
            <a:r>
              <a:t>2.收集个案资料：收集与个案相关的详细资料，如人物传记、事件经过等。</a:t>
            </a:r>
          </a:p>
          <a:p>
            <a:r>
              <a:t>3.分析个案：通过对个案的深入分析，揭示其在学校历史发展中的地位和影响，为整体研究提供有力支撑。</a:t>
            </a:r>
          </a:p>
          <a:p>
            <a:r>
              <a:t>以上是关于校史资料整理与研究中的研究方法与技巧的介绍，希望能够帮助到您。</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https://d.book118.com/736102232243010030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108</Paragraphs>
  <Slides>18</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18</vt:i4>
      </vt:variant>
    </vt:vector>
  </HeadingPairs>
  <TitlesOfParts>
    <vt:vector baseType="lpstr" size="32">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校史资料整理的意义与目的</vt:lpstr>
      <vt:lpstr> 校史资料整理的意义与目的</vt:lpstr>
      <vt:lpstr> 校史资料整理的意义与目的</vt:lpstr>
      <vt:lpstr> 校史资料整理的意义与目的</vt:lpstr>
      <vt:lpstr> 校史资料的来源与分类</vt:lpstr>
      <vt:lpstr> 校史资料的来源与分类</vt:lpstr>
      <vt:lpstr> 校史资料的来源与分类</vt:lpstr>
      <vt:lpstr> 校史资料的来源与分类</vt:lpstr>
      <vt:lpstr> 资料整理的方法与步骤</vt:lpstr>
      <vt:lpstr> 资料整理的方法与步骤</vt:lpstr>
      <vt:lpstr> 资料整理的方法与步骤</vt:lpstr>
      <vt:lpstr> 资料整理的方法与步骤</vt:lpstr>
      <vt:lpstr> 校史资料的研究方法与技巧</vt:lpstr>
      <vt:lpstr> 校史资料的研究方法与技巧</vt:lpstr>
      <vt:lpstr> 校史资料的研究方法与技巧</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2024-08-29T08:07:09.452</cp:lastPrinted>
  <dcterms:created xsi:type="dcterms:W3CDTF">2024-08-29T00:07:09Z</dcterms:created>
  <dcterms:modified xsi:type="dcterms:W3CDTF">2024-08-29T00:07:11Z</dcterms:modified>
</cp:coreProperties>
</file>