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D26CE-4AD5-444D-A868-2C23DB34D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C7E9B-C3F4-4D2D-91D7-9C3F98736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540FD-0708-45D3-9A19-A1028D380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57ECF-F751-4CA3-8E3C-A0D31D61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7D55B7-9B03-447B-94DC-B76125871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BE5867-2268-4BFA-A8D0-4C65E7476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2F8E96-9E19-4094-85D6-9340B1599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F4A62-255D-443E-8AE6-6FC40AA61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611A8-F5F8-42A5-A64C-BB4F98D2B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12D93-6C34-43CD-872B-A528EEBBA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AEBC1-67E8-450E-BC20-D15FA16F9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05104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诗歌意象及意境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诗歌意象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诗歌意境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意象与意境的关系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如何营造诗歌的意象与意境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诗歌意象与意境的鉴赏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诗歌意象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意象的定义</a:t>
            </a:r>
            <a:endParaRPr lang="zh-CN" altLang="en-US"/>
          </a:p>
        </p:txBody>
      </p:sp>
      <p:sp>
        <p:nvSpPr>
          <p:cNvPr id="1048998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5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诗歌中的意象是指诗人通过语言和形象来表达思想感情的艺术手段。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意象可以是静态的，也可以是动态的。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意象可以是视觉的，也可以是听觉的，也可以是触觉的。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意象可以是具体的事物，也可以是抽象的概念。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意象的分类</a:t>
            </a:r>
            <a:endParaRPr lang="zh-CN" altLang="en-US"/>
          </a:p>
        </p:txBody>
      </p:sp>
      <p:sp>
        <p:nvSpPr>
          <p:cNvPr id="1049076" name="矩形 3"/>
          <p:cNvSpPr/>
          <p:nvPr>
            <p:custDataLst>
              <p:tags r:id="rId2"/>
            </p:custDataLst>
          </p:nvPr>
        </p:nvSpPr>
        <p:spPr>
          <a:xfrm>
            <a:off x="972637" y="167459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13"/>
          <p:cNvSpPr/>
          <p:nvPr>
            <p:custDataLst>
              <p:tags r:id="rId3"/>
            </p:custDataLst>
          </p:nvPr>
        </p:nvSpPr>
        <p:spPr>
          <a:xfrm>
            <a:off x="608330" y="167459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自然意象：如日月星辰、山川河流、花草树木等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39"/>
          <p:cNvSpPr/>
          <p:nvPr>
            <p:custDataLst>
              <p:tags r:id="rId5"/>
            </p:custDataLst>
          </p:nvPr>
        </p:nvSpPr>
        <p:spPr>
          <a:xfrm>
            <a:off x="972637" y="314849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5"/>
          <p:cNvSpPr/>
          <p:nvPr>
            <p:custDataLst>
              <p:tags r:id="rId6"/>
            </p:custDataLst>
          </p:nvPr>
        </p:nvSpPr>
        <p:spPr>
          <a:xfrm>
            <a:off x="608330" y="314849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人文意象：如历史人物、文化符号、社会现象等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12"/>
          <p:cNvSpPr/>
          <p:nvPr>
            <p:custDataLst>
              <p:tags r:id="rId8"/>
            </p:custDataLst>
          </p:nvPr>
        </p:nvSpPr>
        <p:spPr>
          <a:xfrm>
            <a:off x="972637" y="462240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7"/>
          <p:cNvSpPr/>
          <p:nvPr>
            <p:custDataLst>
              <p:tags r:id="rId9"/>
            </p:custDataLst>
          </p:nvPr>
        </p:nvSpPr>
        <p:spPr>
          <a:xfrm>
            <a:off x="608330" y="462240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2951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情感意象：如喜怒哀乐、爱恨情仇等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9"/>
          <p:cNvSpPr/>
          <p:nvPr>
            <p:custDataLst>
              <p:tags r:id="rId11"/>
            </p:custDataLst>
          </p:nvPr>
        </p:nvSpPr>
        <p:spPr>
          <a:xfrm>
            <a:off x="6659169" y="167459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26"/>
          <p:cNvSpPr/>
          <p:nvPr>
            <p:custDataLst>
              <p:tags r:id="rId12"/>
            </p:custDataLst>
          </p:nvPr>
        </p:nvSpPr>
        <p:spPr>
          <a:xfrm>
            <a:off x="6294862" y="167459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抽象意象：如时间、空间、生死等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64"/>
          <p:cNvSpPr/>
          <p:nvPr>
            <p:custDataLst>
              <p:tags r:id="rId14"/>
            </p:custDataLst>
          </p:nvPr>
        </p:nvSpPr>
        <p:spPr>
          <a:xfrm>
            <a:off x="6659169" y="314849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65"/>
          <p:cNvSpPr/>
          <p:nvPr>
            <p:custDataLst>
              <p:tags r:id="rId15"/>
            </p:custDataLst>
          </p:nvPr>
        </p:nvSpPr>
        <p:spPr>
          <a:xfrm>
            <a:off x="6294862" y="314849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象征意象：如龙、凤、虎、豹等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67"/>
          <p:cNvSpPr/>
          <p:nvPr>
            <p:custDataLst>
              <p:tags r:id="rId17"/>
            </p:custDataLst>
          </p:nvPr>
        </p:nvSpPr>
        <p:spPr>
          <a:xfrm>
            <a:off x="6659169" y="4622404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68"/>
          <p:cNvSpPr/>
          <p:nvPr>
            <p:custDataLst>
              <p:tags r:id="rId18"/>
            </p:custDataLst>
          </p:nvPr>
        </p:nvSpPr>
        <p:spPr>
          <a:xfrm>
            <a:off x="6294862" y="4622404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72951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隐喻意象：如“柳”代表离别，“月”代表思念等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意象的创造方法</a:t>
            </a:r>
            <a:endParaRPr lang="zh-CN" altLang="en-US"/>
          </a:p>
        </p:txBody>
      </p:sp>
      <p:sp>
        <p:nvSpPr>
          <p:cNvPr id="10491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选取典型事物：选择具有代表性的事物，如月亮、流水等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运用比喻、拟人等修辞手法：将事物与情感联系起来，如“春风又绿江南岸”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创造意境：通过意象的组合和描绘，营造出独特的意境，如“大漠孤烟直，长河落日圆”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赋予事物情感：将情感融入事物中，如“月是故乡明”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意象在诗歌中的作用</a:t>
            </a:r>
            <a:endParaRPr lang="zh-CN" altLang="en-US"/>
          </a:p>
        </p:txBody>
      </p:sp>
      <p:sp>
        <p:nvSpPr>
          <p:cNvPr id="1049220" name="圆角矩形 30"/>
          <p:cNvSpPr/>
          <p:nvPr>
            <p:custDataLst>
              <p:tags r:id="rId2"/>
            </p:custDataLst>
          </p:nvPr>
        </p:nvSpPr>
        <p:spPr>
          <a:xfrm>
            <a:off x="2241828" y="1289050"/>
            <a:ext cx="8108780" cy="11380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22" name="圆角矩形 65"/>
          <p:cNvSpPr/>
          <p:nvPr>
            <p:custDataLst>
              <p:tags r:id="rId3"/>
            </p:custDataLst>
          </p:nvPr>
        </p:nvSpPr>
        <p:spPr>
          <a:xfrm>
            <a:off x="2241828" y="2563232"/>
            <a:ext cx="8108780" cy="11380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24" name="圆角矩形 72"/>
          <p:cNvSpPr/>
          <p:nvPr>
            <p:custDataLst>
              <p:tags r:id="rId4"/>
            </p:custDataLst>
          </p:nvPr>
        </p:nvSpPr>
        <p:spPr>
          <a:xfrm>
            <a:off x="2241828" y="3837414"/>
            <a:ext cx="8108780" cy="11380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26" name="圆角矩形 78"/>
          <p:cNvSpPr/>
          <p:nvPr>
            <p:custDataLst>
              <p:tags r:id="rId5"/>
            </p:custDataLst>
          </p:nvPr>
        </p:nvSpPr>
        <p:spPr>
          <a:xfrm>
            <a:off x="2241828" y="5111596"/>
            <a:ext cx="8108780" cy="11380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28" name="圆角矩形 35"/>
          <p:cNvSpPr/>
          <p:nvPr>
            <p:custDataLst>
              <p:tags r:id="rId6"/>
            </p:custDataLst>
          </p:nvPr>
        </p:nvSpPr>
        <p:spPr>
          <a:xfrm>
            <a:off x="1835812" y="1503592"/>
            <a:ext cx="1955489" cy="70899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0" name="圆角矩形 35"/>
          <p:cNvSpPr/>
          <p:nvPr>
            <p:custDataLst>
              <p:tags r:id="rId7"/>
            </p:custDataLst>
          </p:nvPr>
        </p:nvSpPr>
        <p:spPr>
          <a:xfrm>
            <a:off x="1835812" y="5326138"/>
            <a:ext cx="1955489" cy="70899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2" name="圆角矩形 35"/>
          <p:cNvSpPr/>
          <p:nvPr>
            <p:custDataLst>
              <p:tags r:id="rId8"/>
            </p:custDataLst>
          </p:nvPr>
        </p:nvSpPr>
        <p:spPr>
          <a:xfrm>
            <a:off x="1835812" y="4051956"/>
            <a:ext cx="1955489" cy="70899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4" name="圆角矩形 35"/>
          <p:cNvSpPr/>
          <p:nvPr>
            <p:custDataLst>
              <p:tags r:id="rId9"/>
            </p:custDataLst>
          </p:nvPr>
        </p:nvSpPr>
        <p:spPr>
          <a:xfrm>
            <a:off x="1835812" y="2777774"/>
            <a:ext cx="1955489" cy="70899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6" name="文本框 4"/>
          <p:cNvSpPr txBox="1"/>
          <p:nvPr>
            <p:custDataLst>
              <p:tags r:id="rId10"/>
            </p:custDataLst>
          </p:nvPr>
        </p:nvSpPr>
        <p:spPr>
          <a:xfrm>
            <a:off x="4249606" y="1345954"/>
            <a:ext cx="6044098" cy="102426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形象化：通过意象，诗人可以将抽象的情感、思想转化为具体的形象，使读者更容易理解和感受。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238" name="文本框 5"/>
          <p:cNvSpPr txBox="1"/>
          <p:nvPr>
            <p:custDataLst>
              <p:tags r:id="rId11"/>
            </p:custDataLst>
          </p:nvPr>
        </p:nvSpPr>
        <p:spPr>
          <a:xfrm>
            <a:off x="4249606" y="2620136"/>
            <a:ext cx="6044098" cy="102426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情感表达：意象是诗人表达情感的重要手段，通过意象，诗人可以传达自己的情感和思想。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240" name="文本框 6"/>
          <p:cNvSpPr txBox="1"/>
          <p:nvPr>
            <p:custDataLst>
              <p:tags r:id="rId12"/>
            </p:custDataLst>
          </p:nvPr>
        </p:nvSpPr>
        <p:spPr>
          <a:xfrm>
            <a:off x="4249606" y="3894318"/>
            <a:ext cx="6044098" cy="102426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意境营造：意象是营造诗歌意境的重要元素，通过意象的组合和搭配，诗人可以营造出独特的意境，给读者带来美的享受。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242" name="文本框 8"/>
          <p:cNvSpPr txBox="1"/>
          <p:nvPr>
            <p:custDataLst>
              <p:tags r:id="rId13"/>
            </p:custDataLst>
          </p:nvPr>
        </p:nvSpPr>
        <p:spPr>
          <a:xfrm>
            <a:off x="4249606" y="5168499"/>
            <a:ext cx="6044098" cy="102426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象征意义：意象在诗歌中往往具有象征意义，通过意象，诗人可以表达更深层次的思想和情感。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诗歌意境</a:t>
            </a:r>
            <a:endParaRPr lang="zh-CN" altLang="en-US"/>
          </a:p>
        </p:txBody>
      </p:sp>
      <p:sp>
        <p:nvSpPr>
          <p:cNvPr id="104927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意境的定义</a:t>
            </a:r>
            <a:endParaRPr lang="zh-CN" altLang="en-US"/>
          </a:p>
        </p:txBody>
      </p:sp>
      <p:sp>
        <p:nvSpPr>
          <p:cNvPr id="1049354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意境是指诗歌中通过形象、情感、语言等元素所营造出来的一种艺术境界。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意境是诗歌的灵魂，是诗人情感和思想的集中体现。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意境的创造需要诗人具备深厚的艺术修养和丰富的生活体验。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意境的鉴赏需要读者具备一定的审美能力和文化素养。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意境的构成要素</a:t>
            </a:r>
            <a:endParaRPr lang="zh-CN" altLang="en-US"/>
          </a:p>
        </p:txBody>
      </p:sp>
      <p:sp>
        <p:nvSpPr>
          <p:cNvPr id="1049412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景物描写：通过描绘自然景物，营造意境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情感表达：通过抒发情感，表达意境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语言运用：通过运用语言技巧，营造意境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艺术手法：通过运用艺术手法，营造意境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意境的表现手法</a:t>
            </a:r>
            <a:endParaRPr lang="zh-CN" altLang="en-US"/>
          </a:p>
        </p:txBody>
      </p:sp>
      <p:sp>
        <p:nvSpPr>
          <p:cNvPr id="1049470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54977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16280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比喻：通过比喻手法，将抽象的情感和思想形象化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42"/>
          <p:cNvSpPr/>
          <p:nvPr>
            <p:custDataLst>
              <p:tags r:id="rId4"/>
            </p:custDataLst>
          </p:nvPr>
        </p:nvSpPr>
        <p:spPr>
          <a:xfrm>
            <a:off x="646538" y="2811922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54977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16280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象征：通过象征手法，将抽象的情感和思想具体化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43"/>
          <p:cNvSpPr/>
          <p:nvPr>
            <p:custDataLst>
              <p:tags r:id="rId7"/>
            </p:custDataLst>
          </p:nvPr>
        </p:nvSpPr>
        <p:spPr>
          <a:xfrm>
            <a:off x="2503466" y="2811922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54977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16280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拟人：通过拟人手法，赋予自然景物以人的情感和思想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44"/>
          <p:cNvSpPr/>
          <p:nvPr>
            <p:custDataLst>
              <p:tags r:id="rId10"/>
            </p:custDataLst>
          </p:nvPr>
        </p:nvSpPr>
        <p:spPr>
          <a:xfrm>
            <a:off x="4360393" y="2811922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54977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16280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夸张：通过夸张手法，夸大事物的特点，增强艺术效果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5"/>
          <p:cNvSpPr/>
          <p:nvPr>
            <p:custDataLst>
              <p:tags r:id="rId13"/>
            </p:custDataLst>
          </p:nvPr>
        </p:nvSpPr>
        <p:spPr>
          <a:xfrm>
            <a:off x="6217958" y="2811922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54977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16280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借景抒情：通过描绘景物，表达作者的情感和思想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6"/>
          <p:cNvSpPr/>
          <p:nvPr>
            <p:custDataLst>
              <p:tags r:id="rId16"/>
            </p:custDataLst>
          </p:nvPr>
        </p:nvSpPr>
        <p:spPr>
          <a:xfrm>
            <a:off x="8074885" y="2811922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54977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16280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情景交融：通过将景物与情感融为一体，创造出独特的意境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7"/>
          <p:cNvSpPr/>
          <p:nvPr>
            <p:custDataLst>
              <p:tags r:id="rId19"/>
            </p:custDataLst>
          </p:nvPr>
        </p:nvSpPr>
        <p:spPr>
          <a:xfrm>
            <a:off x="9932449" y="2811922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意境在诗歌中的意义</a:t>
            </a:r>
            <a:endParaRPr lang="zh-CN" altLang="en-US"/>
          </a:p>
        </p:txBody>
      </p:sp>
      <p:sp>
        <p:nvSpPr>
          <p:cNvPr id="1049540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2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4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6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意境可以表达诗人的情感和思想，使诗歌具有更深层次的内涵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意境是诗歌的灵魂，是诗歌的艺术魅力所在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意境可以营造一种独特的氛围和情感体验，使读者产生共鸣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意境可以反映诗人的审美情趣和艺术追求，使诗歌具有更高的艺术价值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意象与意境的关系</a:t>
            </a:r>
            <a:endParaRPr lang="zh-CN" altLang="en-US"/>
          </a:p>
        </p:txBody>
      </p:sp>
      <p:sp>
        <p:nvSpPr>
          <p:cNvPr id="10495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https://d.book118.com/736105104020010031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5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mn-cs</vt:lpstr>
      <vt:lpstr>Office Theme</vt:lpstr>
      <vt:lpstr>诗歌意象及意境</vt:lpstr>
      <vt:lpstr>目录</vt:lpstr>
      <vt:lpstr>单击添加文档标题</vt:lpstr>
      <vt:lpstr>诗歌意象</vt:lpstr>
      <vt:lpstr>PowerPoint Presentation</vt:lpstr>
      <vt:lpstr>意象的定义</vt:lpstr>
      <vt:lpstr>意象的分类</vt:lpstr>
      <vt:lpstr>意象的创造方法</vt:lpstr>
      <vt:lpstr>意象在诗歌中的作用</vt:lpstr>
      <vt:lpstr>诗歌意境</vt:lpstr>
      <vt:lpstr>PowerPoint Presentation</vt:lpstr>
      <vt:lpstr>意境的定义</vt:lpstr>
      <vt:lpstr>意境的构成要素</vt:lpstr>
      <vt:lpstr>意境的表现手法</vt:lpstr>
      <vt:lpstr>意境在诗歌中的意义</vt:lpstr>
      <vt:lpstr>意象与意境的关系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2024-08-29T11:41:46.515</cp:lastPrinted>
  <dcterms:created xsi:type="dcterms:W3CDTF">2024-08-29T03:41:46Z</dcterms:created>
  <dcterms:modified xsi:type="dcterms:W3CDTF">2024-08-29T03:41:49Z</dcterms:modified>
</cp:coreProperties>
</file>