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44874D-B5CF-4F60-AFF5-363DF24F18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02D1B8-A052-4DBC-9357-1012EAF587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3FD5BD-C2F0-4714-A654-F501F9A320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A141316-046C-45E6-A2D9-95021F0A45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10ECCE1-363F-442D-A00D-B597F5014D1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FD24A0-56F1-49C7-A8BD-895CE99BD7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87C7D0-3C61-44CC-ABAF-AE715AC9112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53D7C8-8466-4ABD-8F3F-97FD7885F2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D5E029-9FDF-4340-B766-10620E1513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84F60C-2B83-4768-BF72-83410CDD63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2F5EE4-3FC0-4CC8-95E9-DA87A71BFA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6144032153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solidFill>
                <a:latin typeface="Microsoft Yahei"/>
                <a:ea typeface="Microsoft Yahei"/>
                <a:cs typeface="Microsoft Yahei"/>
              </a:rPr>
              <a:t>知识产权保护领域</a:t>
            </a:r>
            <a:endParaRPr lang="en-US" sz="1100"/>
          </a:p>
        </p:txBody>
      </p:sp>
      <p:sp>
        <p:nvSpPr>
          <p:cNvPr id="3" name="AutoShape 3"/>
          <p:cNvSpPr/>
          <p:nvPr/>
        </p:nvSpPr>
        <p:spPr>
          <a:xfrm>
            <a:off x="2739291" y="3540703"/>
            <a:ext cx="3401434" cy="489827"/>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solidFill>
                <a:latin typeface="Microsoft Yahei"/>
                <a:ea typeface="Microsoft Yahei"/>
                <a:cs typeface="Microsoft Yahei"/>
              </a:rPr>
              <a:t>汇报人：&lt;XXX&gt;</a:t>
            </a:r>
            <a:endParaRPr lang="en-US" sz="1100"/>
          </a:p>
        </p:txBody>
      </p:sp>
      <p:sp>
        <p:nvSpPr>
          <p:cNvPr id="4" name="AutoShape 4"/>
          <p:cNvSpPr/>
          <p:nvPr/>
        </p:nvSpPr>
        <p:spPr>
          <a:xfrm>
            <a:off x="6140725" y="3540703"/>
            <a:ext cx="3311984" cy="489827"/>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solidFill>
                <a:latin typeface="Microsoft Yahei"/>
                <a:ea typeface="Microsoft Yahei"/>
                <a:cs typeface="Microsoft Yahei"/>
              </a:rPr>
              <a:t>2024-01-04</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知识产权保护概述</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知识产权保护的主要类别</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知识产权保护的法律法规</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知识产权保护的实践应用</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知识产权保护的挑战与未来发展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知识产权保护概述</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968" r="289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448" r="2944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知识产权保护是指通过法律手段保护个人或组织对其智力成果所拥有的专有权。</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具有独占性、时间性和地域性，需通过法律手段进行保护。</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特点</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66829" y="2313537"/>
            <a:ext cx="4066829" cy="3122624"/>
          </a:xfrm>
          <a:prstGeom prst="rect">
            <a:avLst/>
          </a:prstGeom>
        </p:spPr>
      </p:pic>
      <p:pic>
        <p:nvPicPr>
          <p:cNvPr id="3" name="Picture 3"/>
          <p:cNvPicPr>
            <a:picLocks noChangeAspect="1"/>
          </p:cNvPicPr>
          <p:nvPr/>
        </p:nvPicPr>
        <p:blipFill>
          <a:blip r:embed="rId3"/>
          <a:srcRect t="10274" b="10274"/>
          <a:stretch>
            <a:fillRect/>
          </a:stretch>
        </p:blipFill>
        <p:spPr>
          <a:xfrm>
            <a:off x="1132390" y="2491315"/>
            <a:ext cx="3735703" cy="2097441"/>
          </a:xfrm>
          <a:prstGeom prst="rect">
            <a:avLst/>
          </a:prstGeom>
        </p:spPr>
      </p:pic>
      <p:sp>
        <p:nvSpPr>
          <p:cNvPr id="4" name="AutoShape 4"/>
          <p:cNvSpPr/>
          <p:nvPr/>
        </p:nvSpPr>
        <p:spPr>
          <a:xfrm>
            <a:off x="5893187" y="176056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893187" y="31088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893187" y="4383763"/>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43776" y="2069502"/>
            <a:ext cx="3618828" cy="79547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保护知识产权有助于激发创新活力，鼓励个人和企业进行创新活动。</a:t>
            </a:r>
            <a:endParaRPr lang="en-US" sz="1100"/>
          </a:p>
        </p:txBody>
      </p:sp>
      <p:sp>
        <p:nvSpPr>
          <p:cNvPr id="8" name="AutoShape 8"/>
          <p:cNvSpPr/>
          <p:nvPr/>
        </p:nvSpPr>
        <p:spPr>
          <a:xfrm>
            <a:off x="6443776" y="3332225"/>
            <a:ext cx="3618828" cy="771122"/>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知识产权保护有助于维护公平竞争的市场秩序，防止假冒伪劣产品的出现。</a:t>
            </a:r>
            <a:endParaRPr lang="en-US" sz="1100"/>
          </a:p>
        </p:txBody>
      </p:sp>
      <p:sp>
        <p:nvSpPr>
          <p:cNvPr id="9" name="AutoShape 9"/>
          <p:cNvSpPr/>
          <p:nvPr/>
        </p:nvSpPr>
        <p:spPr>
          <a:xfrm>
            <a:off x="6443776" y="4665990"/>
            <a:ext cx="3618828" cy="783299"/>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通过保护知识产权，可以促进技术转移和知识传播，提高社会整体福利水平。</a:t>
            </a:r>
            <a:endParaRPr lang="en-US" sz="1100"/>
          </a:p>
        </p:txBody>
      </p:sp>
      <p:sp>
        <p:nvSpPr>
          <p:cNvPr id="10" name="AutoShape 10"/>
          <p:cNvSpPr/>
          <p:nvPr/>
        </p:nvSpPr>
        <p:spPr>
          <a:xfrm>
            <a:off x="6443776" y="1661692"/>
            <a:ext cx="3514429" cy="447189"/>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促进创新</a:t>
            </a:r>
            <a:endParaRPr lang="en-US" sz="1100"/>
          </a:p>
        </p:txBody>
      </p:sp>
      <p:sp>
        <p:nvSpPr>
          <p:cNvPr id="11" name="AutoShape 11"/>
          <p:cNvSpPr/>
          <p:nvPr/>
        </p:nvSpPr>
        <p:spPr>
          <a:xfrm>
            <a:off x="6443776" y="3011282"/>
            <a:ext cx="3514429" cy="447189"/>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维护市场秩序</a:t>
            </a:r>
            <a:endParaRPr lang="en-US" sz="1100"/>
          </a:p>
        </p:txBody>
      </p:sp>
      <p:sp>
        <p:nvSpPr>
          <p:cNvPr id="12" name="AutoShape 12"/>
          <p:cNvSpPr/>
          <p:nvPr/>
        </p:nvSpPr>
        <p:spPr>
          <a:xfrm>
            <a:off x="6443776" y="4310611"/>
            <a:ext cx="3514429" cy="447189"/>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增加社会福利</a:t>
            </a:r>
            <a:endParaRPr lang="en-US" sz="1100"/>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知识产权保护的重要性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从最早的专利法、著作权法到现代的知识产权制度，经历了数百年的发展历程。</a:t>
            </a:r>
            <a:endParaRPr lang="en-US" sz="1100"/>
          </a:p>
        </p:txBody>
      </p:sp>
      <p:sp>
        <p:nvSpPr>
          <p:cNvPr id="3" name="AutoShape 3"/>
          <p:cNvSpPr/>
          <p:nvPr/>
        </p:nvSpPr>
        <p:spPr>
          <a:xfrm>
            <a:off x="8684852" y="1462164"/>
            <a:ext cx="2382848" cy="1991137"/>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随着全球化进程加速，国际间合作日益加强，共同制定了一系列国际知识产权条约。</a:t>
            </a:r>
            <a:endParaRPr lang="en-US" sz="1100"/>
          </a:p>
        </p:txBody>
      </p:sp>
      <p:sp>
        <p:nvSpPr>
          <p:cNvPr id="4" name="AutoShape 4"/>
          <p:cNvSpPr/>
          <p:nvPr/>
        </p:nvSpPr>
        <p:spPr>
          <a:xfrm>
            <a:off x="8684852" y="4394429"/>
            <a:ext cx="2382848" cy="1962565"/>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随着科技发展，知识产权保护将面临新的挑战和机遇，需要不断完善相关法律制度。</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8666" r="28666"/>
          <a:stretch>
            <a:fillRect/>
          </a:stretch>
        </p:blipFill>
        <p:spPr>
          <a:xfrm>
            <a:off x="4495323" y="1838813"/>
            <a:ext cx="2952950" cy="4810026"/>
          </a:xfrm>
          <a:prstGeom prst="rect">
            <a:avLst/>
          </a:prstGeom>
        </p:spPr>
      </p:pic>
      <p:sp>
        <p:nvSpPr>
          <p:cNvPr id="7" name="AutoShape 7"/>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5981" y="2535936"/>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历史回顾</a:t>
            </a:r>
            <a:endParaRPr lang="en-US" sz="1100"/>
          </a:p>
        </p:txBody>
      </p:sp>
      <p:sp>
        <p:nvSpPr>
          <p:cNvPr id="22" name="AutoShape 22"/>
          <p:cNvSpPr/>
          <p:nvPr/>
        </p:nvSpPr>
        <p:spPr>
          <a:xfrm>
            <a:off x="8503125" y="1054893"/>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国际合作</a:t>
            </a:r>
            <a:endParaRPr lang="en-US" sz="1100"/>
          </a:p>
        </p:txBody>
      </p:sp>
      <p:sp>
        <p:nvSpPr>
          <p:cNvPr id="23" name="AutoShape 23"/>
          <p:cNvSpPr/>
          <p:nvPr/>
        </p:nvSpPr>
        <p:spPr>
          <a:xfrm>
            <a:off x="8503125" y="4009655"/>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未来展望</a:t>
            </a:r>
            <a:endParaRPr lang="en-US" sz="1100"/>
          </a:p>
        </p:txBody>
      </p:sp>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知识产权保护的历史与发展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知识产权保护的主要类别</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专利权保护是指对发明创造、实用新型和外观设计等智力成果的专有权，通过专利法进行保护。</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专利权保护旨在鼓励创新和技术进步，通过授予发明人一定期限的独占权，使其能够获得经济回报和竞争优势。专利权保护包括对专利的申请、审查、授权和维权等环节的管理。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500" r="23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专利权保护</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商标权保护是指对商业标识的专有权，通过商标法进行保护。</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商标权保护旨在保障商标持有人的商业信誉和品牌价值，防止他人假冒、仿冒商标，以及维护市场秩序。商标权保护包括对商标的注册、使用、管理和维权等环节的管理。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商标权保护</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6156" r="2615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著作权保护是指对文学、艺术和科学作品的专有权，通过著作权法进行保护。</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著作权保护旨在鼓励文化创新和知识传播，通过赋予作者一定期限的专有权，使其能够获得经济回报和保持作品的完整性。著作权保护包括对作品的创作、发表、传播和维权等环节的管理。</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著作权保护</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商业秘密保护</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商业秘密保护是指对未公开的商业信息和经营诀窍的保密权，通过反不正当竞争法进行保护。</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商业秘密保护旨在维护企业的竞争优势和商业利益，防止他人不当获取和使用商业秘密，以及维护市场公平竞争。商业秘密保护包括对商业秘密的保密、管理和维权等环节的管理。</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知识产权保护的法律法规</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03</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https://d.book118.com/736144032153010032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2024-08-31T21:56:35.843</cp:lastPrinted>
  <dcterms:created xsi:type="dcterms:W3CDTF">2024-08-31T13:56:35Z</dcterms:created>
  <dcterms:modified xsi:type="dcterms:W3CDTF">2024-08-31T13:56:38Z</dcterms:modified>
</cp:coreProperties>
</file>