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789CB-D435-46A1-BB0C-7BE1DD23E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70C70-E4AB-4303-8455-4949DD8CB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70C42-A53B-44DF-9A93-54AF71485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5EA3E-3491-4F63-B2BB-75F865709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6E2A06-D463-4FA8-A6CC-6FB33D2CB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54EB51-C150-4C21-990D-08E3A9BE2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CCA4AF-09B0-4049-85CA-044632443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567BFD-4306-426D-BCE6-EAE2C682E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75D8C-2B62-4423-8467-D6ABDB2B9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3B8D6-9FD2-43CC-AD29-15B723E11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2F83C-0964-470A-872E-D7EF713AE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3765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678940" y="926782"/>
            <a:ext cx="22606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907540" y="838658"/>
            <a:ext cx="6460490" cy="23666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678940" y="2213911"/>
            <a:ext cx="6880859" cy="23298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359492" y="6290176"/>
            <a:ext cx="287020" cy="2241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15223201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35100" y="1520983"/>
            <a:ext cx="6883400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5400" b="1" spc="-15">
                <a:latin typeface="Microsoft JhengHei"/>
                <a:cs typeface="Microsoft JhengHei"/>
              </a:rPr>
              <a:t>心肌梗死</a:t>
            </a:r>
            <a:endParaRPr sz="5400">
              <a:latin typeface="Microsoft JhengHei"/>
              <a:cs typeface="Microsoft JhengHei"/>
            </a:endParaRPr>
          </a:p>
          <a:p>
            <a:pPr algn="ctr">
              <a:lnSpc>
                <a:spcPct val="100000"/>
              </a:lnSpc>
            </a:pPr>
            <a:r>
              <a:rPr sz="5400" b="1" spc="-5">
                <a:latin typeface="Microsoft JhengHei"/>
                <a:cs typeface="Microsoft JhengHei"/>
              </a:rPr>
              <a:t>的急救护理及处理流程</a:t>
            </a:r>
            <a:endParaRPr sz="54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752600" y="3276600"/>
            <a:ext cx="2084388" cy="303530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</a:t>
            </a:fld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12340" y="1079182"/>
            <a:ext cx="1143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-25">
                <a:latin typeface="Microsoft JhengHei"/>
                <a:cs typeface="Microsoft JhengHei"/>
              </a:rPr>
              <a:t>提纲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212340" y="2287975"/>
            <a:ext cx="1993900" cy="2360295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05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25">
                <a:latin typeface="宋体"/>
                <a:cs typeface="宋体"/>
              </a:rPr>
              <a:t>评估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15">
                <a:latin typeface="宋体"/>
                <a:cs typeface="宋体"/>
              </a:rPr>
              <a:t>一般护理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65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15">
                <a:latin typeface="宋体"/>
                <a:cs typeface="宋体"/>
              </a:rPr>
              <a:t>症状护理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15">
                <a:latin typeface="宋体"/>
                <a:cs typeface="宋体"/>
              </a:rPr>
              <a:t>健康指导</a:t>
            </a:r>
            <a:endParaRPr sz="32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4572000" y="838200"/>
            <a:ext cx="3810000" cy="3962400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2</a:t>
            </a:fld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3765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755140" y="1307782"/>
            <a:ext cx="1143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-25">
                <a:latin typeface="Microsoft JhengHei"/>
                <a:cs typeface="Microsoft JhengHei"/>
              </a:rPr>
              <a:t>目标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907540" y="2287975"/>
            <a:ext cx="4838700" cy="1189355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05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5">
                <a:latin typeface="宋体"/>
                <a:cs typeface="宋体"/>
              </a:rPr>
              <a:t>掌握一般护理和症状护理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5">
                <a:latin typeface="宋体"/>
                <a:cs typeface="宋体"/>
              </a:rPr>
              <a:t>了解评估内容和健康指导</a:t>
            </a:r>
            <a:endParaRPr sz="32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2133600" y="3505200"/>
            <a:ext cx="4343400" cy="2819400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3</a:t>
            </a:fld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54008" y="966470"/>
            <a:ext cx="6731000" cy="2219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algn="ctr">
              <a:lnSpc>
                <a:spcPct val="100000"/>
              </a:lnSpc>
              <a:spcBef>
                <a:spcPts val="100"/>
              </a:spcBef>
            </a:pPr>
            <a:r>
              <a:rPr sz="4800" b="1" spc="-5">
                <a:solidFill>
                  <a:srgbClr val="FFC000"/>
                </a:solidFill>
                <a:latin typeface="Microsoft JhengHei"/>
                <a:cs typeface="Microsoft JhengHei"/>
              </a:rPr>
              <a:t>急性心肌梗死早期死亡的</a:t>
            </a:r>
            <a:r>
              <a:rPr sz="4800" b="1" spc="1200">
                <a:solidFill>
                  <a:srgbClr val="FFC000"/>
                </a:solidFill>
                <a:latin typeface="Microsoft JhengHei"/>
                <a:cs typeface="Microsoft JhengHei"/>
              </a:rPr>
              <a:t>              </a:t>
            </a:r>
            <a:r>
              <a:rPr sz="4800" b="1" spc="-5">
                <a:solidFill>
                  <a:srgbClr val="FFC000"/>
                </a:solidFill>
                <a:latin typeface="Microsoft JhengHei"/>
                <a:cs typeface="Microsoft JhengHei"/>
              </a:rPr>
              <a:t>主要原因是心律失常、心力衰竭和心源性休克。</a:t>
            </a:r>
            <a:endParaRPr sz="48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2209800" y="3505200"/>
            <a:ext cx="4419600" cy="2524125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4</a:t>
            </a:fld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38471" y="870732"/>
            <a:ext cx="12446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 spc="-25">
                <a:latin typeface="Microsoft JhengHei"/>
                <a:cs typeface="Microsoft JhengHei"/>
              </a:rPr>
              <a:t>评估</a:t>
            </a:r>
            <a:endParaRPr sz="4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5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523910" y="1929885"/>
            <a:ext cx="6979920" cy="37807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00FF00"/>
                </a:solidFill>
                <a:latin typeface="Microsoft JhengHei"/>
                <a:cs typeface="Microsoft JhengHei"/>
              </a:rPr>
              <a:t>（一）胸痛</a:t>
            </a:r>
            <a:r>
              <a:rPr sz="2800" b="1">
                <a:solidFill>
                  <a:srgbClr val="00FF00"/>
                </a:solidFill>
                <a:latin typeface="Arial"/>
                <a:cs typeface="Arial"/>
              </a:rPr>
              <a:t>:</a:t>
            </a:r>
            <a:r>
              <a:rPr sz="2800" spc="-5">
                <a:latin typeface="宋体"/>
                <a:cs typeface="宋体"/>
              </a:rPr>
              <a:t>程度、性质、位置、持续时间等</a:t>
            </a:r>
            <a:endParaRPr sz="2800">
              <a:latin typeface="宋体"/>
              <a:cs typeface="宋体"/>
            </a:endParaRPr>
          </a:p>
          <a:p>
            <a:pPr marL="210185" marR="5080" algn="just">
              <a:lnSpc>
                <a:spcPct val="195000"/>
              </a:lnSpc>
            </a:pPr>
            <a:r>
              <a:rPr sz="2800" spc="-5">
                <a:latin typeface="宋体"/>
                <a:cs typeface="宋体"/>
              </a:rPr>
              <a:t>由于冠状动脉阻塞，造成心肌血液供应完全阻断，导致心肌缺氧坏死部位内未氧化代谢</a:t>
            </a:r>
            <a:r>
              <a:rPr sz="2800">
                <a:latin typeface="宋体"/>
                <a:cs typeface="宋体"/>
              </a:rPr>
              <a:t>物（乳酸）</a:t>
            </a:r>
            <a:r>
              <a:rPr sz="2800" spc="-5">
                <a:latin typeface="宋体"/>
                <a:cs typeface="宋体"/>
              </a:rPr>
              <a:t>堆积，因而刺激神经末梢引起疼</a:t>
            </a:r>
            <a:r>
              <a:rPr sz="2800" spc="-25">
                <a:latin typeface="宋体"/>
                <a:cs typeface="宋体"/>
              </a:rPr>
              <a:t>痛。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50340" y="520065"/>
            <a:ext cx="13970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25">
                <a:solidFill>
                  <a:srgbClr val="00FF00"/>
                </a:solidFill>
                <a:latin typeface="Microsoft JhengHei"/>
                <a:cs typeface="Microsoft JhengHei"/>
              </a:rPr>
              <a:t>休克</a:t>
            </a:r>
            <a:endParaRPr sz="5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831339" y="1452464"/>
            <a:ext cx="3581400" cy="38658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2800" spc="-5">
                <a:latin typeface="宋体"/>
                <a:cs typeface="宋体"/>
              </a:rPr>
              <a:t>血压降低、脸色苍白、冒冷汗、心搏过速、脉搏微弱。休克主要由剧烈胸痛而引起；其余则因心输出量急剧减少，</a:t>
            </a:r>
            <a:r>
              <a:rPr sz="2800" spc="-10">
                <a:latin typeface="宋体"/>
                <a:cs typeface="宋体"/>
              </a:rPr>
              <a:t>组织灌注不足所致。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410200" y="381000"/>
            <a:ext cx="3133725" cy="4800600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6</a:t>
            </a:fld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97704" y="862001"/>
            <a:ext cx="24638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 spc="-15">
                <a:solidFill>
                  <a:srgbClr val="00FF00"/>
                </a:solidFill>
                <a:latin typeface="Microsoft JhengHei"/>
                <a:cs typeface="Microsoft JhengHei"/>
              </a:rPr>
              <a:t>呼吸困难</a:t>
            </a:r>
            <a:endParaRPr sz="4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831340" y="2135032"/>
            <a:ext cx="6527800" cy="23666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">
                <a:latin typeface="宋体"/>
                <a:cs typeface="宋体"/>
              </a:rPr>
              <a:t>心肌梗死严重影响左心室收缩功能，</a:t>
            </a:r>
            <a:endParaRPr sz="3200">
              <a:latin typeface="宋体"/>
              <a:cs typeface="宋体"/>
            </a:endParaRPr>
          </a:p>
          <a:p>
            <a:pPr marL="12700" marR="5080">
              <a:lnSpc>
                <a:spcPct val="190000"/>
              </a:lnSpc>
            </a:pPr>
            <a:r>
              <a:rPr sz="3200" spc="-5">
                <a:latin typeface="宋体"/>
                <a:cs typeface="宋体"/>
              </a:rPr>
              <a:t>导致急性肺充血，引起呼吸困难。</a:t>
            </a:r>
            <a:r>
              <a:rPr sz="3200" spc="-50">
                <a:latin typeface="宋体"/>
                <a:cs typeface="宋体"/>
              </a:rPr>
              <a:t> </a:t>
            </a:r>
            <a:r>
              <a:rPr sz="3200" spc="-5">
                <a:latin typeface="宋体"/>
                <a:cs typeface="宋体"/>
              </a:rPr>
              <a:t>呼吸困难也会因胸痛及焦虑而引起。</a:t>
            </a:r>
            <a:endParaRPr sz="32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981200" y="4572000"/>
            <a:ext cx="4419600" cy="1730375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7</a:t>
            </a:fld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26540" y="834707"/>
            <a:ext cx="2260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-15">
                <a:solidFill>
                  <a:srgbClr val="00FF00"/>
                </a:solidFill>
                <a:latin typeface="Microsoft JhengHei"/>
                <a:cs typeface="Microsoft JhengHei"/>
              </a:rPr>
              <a:t>心律失常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8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678940" y="1963721"/>
            <a:ext cx="6781800" cy="36957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latin typeface="宋体"/>
                <a:cs typeface="宋体"/>
              </a:rPr>
              <a:t>心肌梗死部位若在心脏下壁，会引起异常电</a:t>
            </a:r>
            <a:endParaRPr sz="2800">
              <a:latin typeface="宋体"/>
              <a:cs typeface="宋体"/>
            </a:endParaRPr>
          </a:p>
          <a:p>
            <a:pPr marL="12700" marR="5080">
              <a:lnSpc>
                <a:spcPct val="190000"/>
              </a:lnSpc>
            </a:pPr>
            <a:r>
              <a:rPr sz="2800" spc="-5">
                <a:latin typeface="宋体"/>
                <a:cs typeface="宋体"/>
              </a:rPr>
              <a:t>流冲动传导，导致心律失常。有一些病人会因疼痛、焦虑而刺激交感神经，使心跳快而</a:t>
            </a:r>
            <a:r>
              <a:rPr sz="2800">
                <a:latin typeface="宋体"/>
                <a:cs typeface="宋体"/>
              </a:rPr>
              <a:t>规则</a:t>
            </a:r>
            <a:r>
              <a:rPr sz="2800" spc="-10">
                <a:latin typeface="宋体"/>
                <a:cs typeface="宋体"/>
              </a:rPr>
              <a:t>（</a:t>
            </a:r>
            <a:r>
              <a:rPr sz="2800" spc="-10">
                <a:latin typeface="Arial"/>
                <a:cs typeface="Arial"/>
              </a:rPr>
              <a:t>100~110</a:t>
            </a:r>
            <a:r>
              <a:rPr sz="2800">
                <a:latin typeface="宋体"/>
                <a:cs typeface="宋体"/>
              </a:rPr>
              <a:t>次</a:t>
            </a:r>
            <a:r>
              <a:rPr sz="2800">
                <a:latin typeface="Arial"/>
                <a:cs typeface="Arial"/>
              </a:rPr>
              <a:t>∕min</a:t>
            </a:r>
            <a:r>
              <a:rPr sz="2800">
                <a:latin typeface="宋体"/>
                <a:cs typeface="宋体"/>
              </a:rPr>
              <a:t>），</a:t>
            </a:r>
            <a:r>
              <a:rPr sz="2800" spc="-10">
                <a:latin typeface="宋体"/>
                <a:cs typeface="宋体"/>
              </a:rPr>
              <a:t>缓解其疼痛与焦</a:t>
            </a:r>
            <a:r>
              <a:rPr sz="2800" spc="-5">
                <a:latin typeface="宋体"/>
                <a:cs typeface="宋体"/>
              </a:rPr>
              <a:t>虑后，心跳逐渐减慢。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78940" y="967263"/>
            <a:ext cx="2819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-10">
                <a:solidFill>
                  <a:srgbClr val="00FF00"/>
                </a:solidFill>
                <a:latin typeface="Microsoft JhengHei"/>
                <a:cs typeface="Microsoft JhengHei"/>
              </a:rPr>
              <a:t>疲倦、虚弱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55140" y="2149649"/>
            <a:ext cx="6781800" cy="20739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latin typeface="宋体"/>
                <a:cs typeface="宋体"/>
              </a:rPr>
              <a:t>心肌梗死会严重影响左心室收缩功能，使心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800" spc="-5">
                <a:latin typeface="宋体"/>
                <a:cs typeface="宋体"/>
              </a:rPr>
              <a:t>输出量减少，导致组织缺氧，致使出现疲倦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3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800" spc="-10">
                <a:latin typeface="宋体"/>
                <a:cs typeface="宋体"/>
              </a:rPr>
              <a:t>、虚弱现象。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3962400" y="3429000"/>
            <a:ext cx="2819400" cy="2819400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9</a:t>
            </a:fld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83740" y="1043463"/>
            <a:ext cx="2819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-10">
                <a:solidFill>
                  <a:srgbClr val="00FF00"/>
                </a:solidFill>
                <a:latin typeface="Microsoft JhengHei"/>
                <a:cs typeface="Microsoft JhengHei"/>
              </a:rPr>
              <a:t>恶心、呕吐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907540" y="2167937"/>
            <a:ext cx="6426200" cy="20739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latin typeface="宋体"/>
                <a:cs typeface="宋体"/>
              </a:rPr>
              <a:t>可以由剧烈的疼痛引起，也可以由于受伤</a:t>
            </a:r>
            <a:endParaRPr sz="2800">
              <a:latin typeface="宋体"/>
              <a:cs typeface="宋体"/>
            </a:endParaRPr>
          </a:p>
          <a:p>
            <a:pPr marL="12700" marR="5080">
              <a:lnSpc>
                <a:spcPct val="190000"/>
              </a:lnSpc>
            </a:pPr>
            <a:r>
              <a:rPr sz="2800" spc="-5">
                <a:latin typeface="宋体"/>
                <a:cs typeface="宋体"/>
              </a:rPr>
              <a:t>心肌刺激迷走神经所致；更多的恶心、呕吐也可见于注射吗啡而引起。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3200400" y="4267200"/>
            <a:ext cx="2390775" cy="2006600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10</a:t>
            </a:fld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78940" y="891063"/>
            <a:ext cx="1143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-25">
                <a:solidFill>
                  <a:srgbClr val="00FF00"/>
                </a:solidFill>
                <a:latin typeface="Microsoft JhengHei"/>
                <a:cs typeface="Microsoft JhengHei"/>
              </a:rPr>
              <a:t>压力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678940" y="1789204"/>
            <a:ext cx="7035800" cy="3994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5000"/>
              </a:lnSpc>
              <a:spcBef>
                <a:spcPts val="100"/>
              </a:spcBef>
            </a:pPr>
            <a:r>
              <a:rPr sz="2400" spc="-5">
                <a:latin typeface="宋体"/>
                <a:cs typeface="宋体"/>
              </a:rPr>
              <a:t>病人面对压力情境时，会刺激交感神经，也会刺激</a:t>
            </a:r>
            <a:r>
              <a:rPr sz="2400" spc="-50">
                <a:latin typeface="宋体"/>
                <a:cs typeface="宋体"/>
              </a:rPr>
              <a:t> </a:t>
            </a:r>
            <a:r>
              <a:rPr sz="2400" spc="-5">
                <a:latin typeface="宋体"/>
                <a:cs typeface="宋体"/>
              </a:rPr>
              <a:t>肾上腺素分泌儿茶酚胺，这两种生理反应均会导致</a:t>
            </a:r>
            <a:r>
              <a:rPr sz="2400" spc="-50">
                <a:latin typeface="宋体"/>
                <a:cs typeface="宋体"/>
              </a:rPr>
              <a:t> </a:t>
            </a:r>
            <a:r>
              <a:rPr sz="2400" spc="-5">
                <a:latin typeface="宋体"/>
                <a:cs typeface="宋体"/>
              </a:rPr>
              <a:t>血管收缩、血压上升、心脏负荷增加。此时病人的</a:t>
            </a:r>
            <a:r>
              <a:rPr sz="2400" spc="-50">
                <a:latin typeface="宋体"/>
                <a:cs typeface="宋体"/>
              </a:rPr>
              <a:t> </a:t>
            </a:r>
            <a:r>
              <a:rPr sz="2400" spc="-5">
                <a:latin typeface="宋体"/>
                <a:cs typeface="宋体"/>
              </a:rPr>
              <a:t>心肌由于冠状动脉已被堵塞，无法供应足够的氧气，</a:t>
            </a:r>
            <a:r>
              <a:rPr sz="2400" spc="-30">
                <a:latin typeface="宋体"/>
                <a:cs typeface="宋体"/>
              </a:rPr>
              <a:t>导致心肌缺氧，剧烈疼痛持续时间超过 </a:t>
            </a:r>
            <a:r>
              <a:rPr sz="2400" spc="-10">
                <a:latin typeface="Arial"/>
                <a:cs typeface="Arial"/>
              </a:rPr>
              <a:t>30</a:t>
            </a:r>
            <a:r>
              <a:rPr sz="2400" spc="-15">
                <a:latin typeface="宋体"/>
                <a:cs typeface="宋体"/>
              </a:rPr>
              <a:t>分钟，让</a:t>
            </a:r>
            <a:r>
              <a:rPr sz="2400" spc="-5">
                <a:latin typeface="宋体"/>
                <a:cs typeface="宋体"/>
              </a:rPr>
              <a:t>病人有一种死亡逼近的压迫感，所以会出现担心、</a:t>
            </a:r>
            <a:r>
              <a:rPr sz="2400" spc="-50">
                <a:latin typeface="宋体"/>
                <a:cs typeface="宋体"/>
              </a:rPr>
              <a:t> </a:t>
            </a:r>
            <a:r>
              <a:rPr sz="2400" spc="-10">
                <a:latin typeface="宋体"/>
                <a:cs typeface="宋体"/>
              </a:rPr>
              <a:t>焦虑、恐惧。</a:t>
            </a:r>
            <a:endParaRPr sz="24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3276600" y="762000"/>
            <a:ext cx="4572000" cy="1225550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11</a:t>
            </a:fld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2740" y="850582"/>
            <a:ext cx="1143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-25">
                <a:solidFill>
                  <a:srgbClr val="00FF00"/>
                </a:solidFill>
                <a:latin typeface="Microsoft JhengHei"/>
                <a:cs typeface="Microsoft JhengHei"/>
              </a:rPr>
              <a:t>发热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831339" y="1955541"/>
            <a:ext cx="3937000" cy="429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latin typeface="宋体"/>
                <a:cs typeface="宋体"/>
              </a:rPr>
              <a:t>梗死后发热及白细胞增多</a:t>
            </a:r>
            <a:endParaRPr sz="2800">
              <a:latin typeface="宋体"/>
              <a:cs typeface="宋体"/>
            </a:endParaRPr>
          </a:p>
          <a:p>
            <a:pPr marL="12700" marR="5080">
              <a:lnSpc>
                <a:spcPct val="180000"/>
              </a:lnSpc>
            </a:pPr>
            <a:r>
              <a:rPr sz="2800" spc="-5">
                <a:latin typeface="宋体"/>
                <a:cs typeface="宋体"/>
              </a:rPr>
              <a:t>为身体对坏死组织的非特异性反应。发热常在梗死</a:t>
            </a:r>
            <a:r>
              <a:rPr sz="2800">
                <a:latin typeface="宋体"/>
                <a:cs typeface="宋体"/>
              </a:rPr>
              <a:t>后</a:t>
            </a:r>
            <a:r>
              <a:rPr sz="2800" spc="-10">
                <a:latin typeface="Arial"/>
                <a:cs typeface="Arial"/>
              </a:rPr>
              <a:t>24~48</a:t>
            </a:r>
            <a:r>
              <a:rPr sz="2800">
                <a:latin typeface="宋体"/>
                <a:cs typeface="宋体"/>
              </a:rPr>
              <a:t>小时发生</a:t>
            </a:r>
            <a:r>
              <a:rPr sz="2800" spc="-10">
                <a:latin typeface="Arial"/>
                <a:cs typeface="Arial"/>
              </a:rPr>
              <a:t>(37.5~ 39.5</a:t>
            </a:r>
            <a:r>
              <a:rPr sz="2800" spc="-10">
                <a:latin typeface="MS Gothic"/>
                <a:cs typeface="MS Gothic"/>
              </a:rPr>
              <a:t>℃</a:t>
            </a:r>
            <a:r>
              <a:rPr sz="2800" spc="-10">
                <a:latin typeface="Arial"/>
                <a:cs typeface="Arial"/>
              </a:rPr>
              <a:t>)</a:t>
            </a:r>
            <a:r>
              <a:rPr sz="2800" spc="-5">
                <a:latin typeface="宋体"/>
                <a:cs typeface="宋体"/>
              </a:rPr>
              <a:t>，梗死后的</a:t>
            </a:r>
            <a:r>
              <a:rPr sz="2800" spc="-10">
                <a:latin typeface="Arial"/>
                <a:cs typeface="Arial"/>
              </a:rPr>
              <a:t>7~8</a:t>
            </a:r>
            <a:r>
              <a:rPr sz="2800" spc="-50">
                <a:latin typeface="宋体"/>
                <a:cs typeface="宋体"/>
              </a:rPr>
              <a:t>天</a:t>
            </a:r>
            <a:r>
              <a:rPr sz="2800" spc="-10">
                <a:latin typeface="宋体"/>
                <a:cs typeface="宋体"/>
              </a:rPr>
              <a:t>自行消退。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778500" y="520700"/>
            <a:ext cx="2817812" cy="4371975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12</a:t>
            </a:fld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2740" y="801370"/>
            <a:ext cx="1143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-25">
                <a:solidFill>
                  <a:srgbClr val="00FF00"/>
                </a:solidFill>
                <a:latin typeface="Microsoft JhengHei"/>
                <a:cs typeface="Microsoft JhengHei"/>
              </a:rPr>
              <a:t>体征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13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602740" y="1491974"/>
            <a:ext cx="6731000" cy="391477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 marR="5080">
              <a:lnSpc>
                <a:spcPct val="149400"/>
              </a:lnSpc>
              <a:spcBef>
                <a:spcPts val="130"/>
              </a:spcBef>
            </a:pPr>
            <a:r>
              <a:rPr sz="2600" b="1">
                <a:solidFill>
                  <a:srgbClr val="D60093"/>
                </a:solidFill>
                <a:latin typeface="Microsoft JhengHei"/>
                <a:cs typeface="Microsoft JhengHei"/>
              </a:rPr>
              <a:t>血压和心率</a:t>
            </a:r>
            <a:r>
              <a:rPr sz="2600" b="1">
                <a:latin typeface="Microsoft JhengHei"/>
                <a:cs typeface="Microsoft JhengHei"/>
              </a:rPr>
              <a:t>：</a:t>
            </a:r>
            <a:r>
              <a:rPr sz="2400" spc="-5">
                <a:latin typeface="宋体"/>
                <a:cs typeface="宋体"/>
              </a:rPr>
              <a:t>急性前壁心肌梗死早期可出现心率增快、血压升高、与交感神经功能亢进有关；急性下壁心肌梗可出现窦性心动过缓、血压下降、与迷走神经功能亢进有关；以后血压和心率的变化与梗死范围和有无并发症有关。心排血量明显下降者，血压也明显降低。急性广泛左室前壁梗死严重时会引起血压明显下降甚至休克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72838" y="1228034"/>
            <a:ext cx="2311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0">
                <a:solidFill>
                  <a:srgbClr val="D60093"/>
                </a:solidFill>
                <a:latin typeface="Microsoft JhengHei"/>
                <a:cs typeface="Microsoft JhengHei"/>
              </a:rPr>
              <a:t>心脏体征：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644610" y="2156345"/>
            <a:ext cx="6934200" cy="2463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">
                <a:latin typeface="宋体"/>
                <a:cs typeface="宋体"/>
              </a:rPr>
              <a:t>心脏轻、中度扩大；心率增快或过缓；</a:t>
            </a:r>
            <a:endParaRPr sz="3200">
              <a:latin typeface="宋体"/>
              <a:cs typeface="宋体"/>
            </a:endParaRPr>
          </a:p>
          <a:p>
            <a:pPr marL="238125" marR="411480" indent="-226060">
              <a:lnSpc>
                <a:spcPct val="200000"/>
              </a:lnSpc>
            </a:pPr>
            <a:r>
              <a:rPr sz="3200" spc="-5">
                <a:latin typeface="宋体"/>
                <a:cs typeface="宋体"/>
              </a:rPr>
              <a:t>心尖部第一心音减弱，听诊可闻及奔</a:t>
            </a:r>
            <a:r>
              <a:rPr sz="3200" spc="-10">
                <a:latin typeface="宋体"/>
                <a:cs typeface="宋体"/>
              </a:rPr>
              <a:t>马律，收缩期杂音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134332" y="4176914"/>
            <a:ext cx="406400" cy="406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3200"/>
              </a:lnSpc>
            </a:pPr>
            <a:r>
              <a:rPr sz="3200">
                <a:latin typeface="宋体"/>
                <a:cs typeface="宋体"/>
              </a:rPr>
              <a:t>。</a:t>
            </a:r>
            <a:endParaRPr sz="32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5334000" y="3594100"/>
            <a:ext cx="2603500" cy="2117725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14</a:t>
            </a:fld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17002" y="643535"/>
            <a:ext cx="2819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-10">
                <a:solidFill>
                  <a:srgbClr val="00FF00"/>
                </a:solidFill>
                <a:latin typeface="Microsoft JhengHei"/>
                <a:cs typeface="Microsoft JhengHei"/>
              </a:rPr>
              <a:t>血浆标志物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831340" y="1763517"/>
            <a:ext cx="6426200" cy="27247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latin typeface="宋体"/>
                <a:cs typeface="宋体"/>
              </a:rPr>
              <a:t>心脏标志物的检测主要用于心肌缺血坏死</a:t>
            </a:r>
            <a:endParaRPr sz="2800">
              <a:latin typeface="宋体"/>
              <a:cs typeface="宋体"/>
            </a:endParaRPr>
          </a:p>
          <a:p>
            <a:pPr marL="12700" marR="5080" algn="just">
              <a:lnSpc>
                <a:spcPct val="176200"/>
              </a:lnSpc>
              <a:spcBef>
                <a:spcPts val="125"/>
              </a:spcBef>
            </a:pPr>
            <a:r>
              <a:rPr sz="2800" spc="-5">
                <a:latin typeface="宋体"/>
                <a:cs typeface="宋体"/>
              </a:rPr>
              <a:t>的诊断和临床预后的判断。目前临床上常用的心肌损伤标志物有：肌酸激酶同工酶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10">
                <a:latin typeface="Arial"/>
                <a:cs typeface="Arial"/>
              </a:rPr>
              <a:t>(CK-</a:t>
            </a:r>
            <a:r>
              <a:rPr sz="2800">
                <a:latin typeface="Arial"/>
                <a:cs typeface="Arial"/>
              </a:rPr>
              <a:t>MB)</a:t>
            </a:r>
            <a:r>
              <a:rPr sz="2800">
                <a:latin typeface="宋体"/>
                <a:cs typeface="宋体"/>
              </a:rPr>
              <a:t>、肌红蛋白</a:t>
            </a:r>
            <a:r>
              <a:rPr sz="2800" spc="-10">
                <a:latin typeface="Arial"/>
                <a:cs typeface="Arial"/>
              </a:rPr>
              <a:t>(MB)</a:t>
            </a:r>
            <a:r>
              <a:rPr sz="2800" spc="-10">
                <a:latin typeface="宋体"/>
                <a:cs typeface="宋体"/>
              </a:rPr>
              <a:t>、肌钙蛋白。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752600" y="4419600"/>
            <a:ext cx="4419600" cy="1905000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15</a:t>
            </a:fld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78940" y="891063"/>
            <a:ext cx="1701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-20">
                <a:solidFill>
                  <a:srgbClr val="00FF00"/>
                </a:solidFill>
                <a:latin typeface="Microsoft JhengHei"/>
                <a:cs typeface="Microsoft JhengHei"/>
              </a:rPr>
              <a:t>心电图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55140" y="2075376"/>
            <a:ext cx="6782434" cy="2598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latin typeface="宋体"/>
                <a:cs typeface="宋体"/>
              </a:rPr>
              <a:t>心肌梗死发生后，心电图的特征性改变为中</a:t>
            </a:r>
            <a:endParaRPr sz="2800">
              <a:latin typeface="宋体"/>
              <a:cs typeface="宋体"/>
            </a:endParaRPr>
          </a:p>
          <a:p>
            <a:pPr marL="12700" marR="5080">
              <a:lnSpc>
                <a:spcPts val="5710"/>
              </a:lnSpc>
              <a:spcBef>
                <a:spcPts val="145"/>
              </a:spcBef>
            </a:pPr>
            <a:r>
              <a:rPr sz="2800">
                <a:latin typeface="宋体"/>
                <a:cs typeface="宋体"/>
              </a:rPr>
              <a:t>心区病理性</a:t>
            </a:r>
            <a:r>
              <a:rPr sz="2800">
                <a:latin typeface="Arial"/>
                <a:cs typeface="Arial"/>
              </a:rPr>
              <a:t>Q</a:t>
            </a:r>
            <a:r>
              <a:rPr sz="2800">
                <a:latin typeface="宋体"/>
                <a:cs typeface="宋体"/>
              </a:rPr>
              <a:t>波，</a:t>
            </a:r>
            <a:r>
              <a:rPr sz="2800">
                <a:latin typeface="Arial"/>
                <a:cs typeface="Arial"/>
              </a:rPr>
              <a:t>Q</a:t>
            </a:r>
            <a:r>
              <a:rPr sz="2800">
                <a:latin typeface="宋体"/>
                <a:cs typeface="宋体"/>
              </a:rPr>
              <a:t>波宽度</a:t>
            </a:r>
            <a:r>
              <a:rPr sz="2800" spc="-10">
                <a:latin typeface="Arial"/>
                <a:cs typeface="Arial"/>
              </a:rPr>
              <a:t>≥0.04s</a:t>
            </a:r>
            <a:r>
              <a:rPr sz="2800" spc="-20">
                <a:latin typeface="宋体"/>
                <a:cs typeface="宋体"/>
              </a:rPr>
              <a:t>，深度为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>
                <a:latin typeface="Arial"/>
                <a:cs typeface="Arial"/>
              </a:rPr>
              <a:t>R</a:t>
            </a:r>
            <a:r>
              <a:rPr sz="2800">
                <a:latin typeface="宋体"/>
                <a:cs typeface="宋体"/>
              </a:rPr>
              <a:t>波的</a:t>
            </a:r>
            <a:r>
              <a:rPr sz="2800" spc="-10">
                <a:latin typeface="Arial"/>
                <a:cs typeface="Arial"/>
              </a:rPr>
              <a:t>1/4</a:t>
            </a:r>
            <a:r>
              <a:rPr sz="2800" spc="-5">
                <a:latin typeface="宋体"/>
                <a:cs typeface="宋体"/>
              </a:rPr>
              <a:t>；中间层为损伤性</a:t>
            </a:r>
            <a:r>
              <a:rPr sz="2800" spc="-10">
                <a:latin typeface="Arial"/>
                <a:cs typeface="Arial"/>
              </a:rPr>
              <a:t>S-</a:t>
            </a:r>
            <a:r>
              <a:rPr sz="2800">
                <a:latin typeface="Arial"/>
                <a:cs typeface="Arial"/>
              </a:rPr>
              <a:t>T</a:t>
            </a:r>
            <a:r>
              <a:rPr sz="2800">
                <a:latin typeface="宋体"/>
                <a:cs typeface="宋体"/>
              </a:rPr>
              <a:t>段抬高</a:t>
            </a:r>
            <a:r>
              <a:rPr sz="2800">
                <a:latin typeface="Arial"/>
                <a:cs typeface="Arial"/>
              </a:rPr>
              <a:t>,</a:t>
            </a:r>
            <a:r>
              <a:rPr sz="2800" spc="-25">
                <a:latin typeface="宋体"/>
                <a:cs typeface="宋体"/>
              </a:rPr>
              <a:t>呈弓</a:t>
            </a:r>
            <a:r>
              <a:rPr sz="2800">
                <a:latin typeface="宋体"/>
                <a:cs typeface="宋体"/>
              </a:rPr>
              <a:t>背向上单向曲线；外周为缺血性</a:t>
            </a:r>
            <a:r>
              <a:rPr sz="2800">
                <a:latin typeface="Arial"/>
                <a:cs typeface="Arial"/>
              </a:rPr>
              <a:t>T</a:t>
            </a:r>
            <a:r>
              <a:rPr sz="2800" spc="-15">
                <a:latin typeface="宋体"/>
                <a:cs typeface="宋体"/>
              </a:rPr>
              <a:t>波倒置。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2971800" y="4648200"/>
            <a:ext cx="2057400" cy="1616075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16</a:t>
            </a:fld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78940" y="1161415"/>
            <a:ext cx="2260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-15">
                <a:solidFill>
                  <a:srgbClr val="D60093"/>
                </a:solidFill>
                <a:latin typeface="Microsoft JhengHei"/>
                <a:cs typeface="Microsoft JhengHei"/>
              </a:rPr>
              <a:t>一般护理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1.</a:t>
            </a:r>
            <a:r>
              <a:rPr/>
              <a:t>将病人安置在</a:t>
            </a:r>
            <a:r>
              <a:rPr spc="-10">
                <a:latin typeface="Arial"/>
                <a:cs typeface="Arial"/>
              </a:rPr>
              <a:t>CCU</a:t>
            </a:r>
            <a:r>
              <a:rPr/>
              <a:t>或抢救室内监护救治</a:t>
            </a:r>
            <a:r>
              <a:rPr>
                <a:latin typeface="Arial"/>
                <a:cs typeface="Arial"/>
              </a:rPr>
              <a:t>,</a:t>
            </a:r>
            <a:r>
              <a:rPr spc="-50"/>
              <a:t>床</a:t>
            </a:r>
          </a:p>
          <a:p>
            <a:pPr marL="210185" marR="103505" indent="-198120">
              <a:lnSpc>
                <a:spcPct val="210700"/>
              </a:lnSpc>
              <a:spcBef>
                <a:spcPts val="620"/>
              </a:spcBef>
            </a:pPr>
            <a:r>
              <a:rPr spc="-5"/>
              <a:t>边心率、心律、呼吸、血压的监测，配备必</a:t>
            </a:r>
            <a:r>
              <a:rPr/>
              <a:t>要的抢救设备和用物</a:t>
            </a:r>
            <a:r>
              <a:rPr spc="-50">
                <a:latin typeface="Arial"/>
                <a:cs typeface="Arial"/>
              </a:rPr>
              <a:t>.</a:t>
            </a: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3886200" y="4495800"/>
            <a:ext cx="2755900" cy="1835150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17</a:t>
            </a:fld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678940" y="1152532"/>
            <a:ext cx="6781800" cy="28848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latin typeface="Arial"/>
                <a:cs typeface="Arial"/>
              </a:rPr>
              <a:t>2.</a:t>
            </a:r>
            <a:r>
              <a:rPr sz="2800" spc="-5">
                <a:latin typeface="宋体"/>
                <a:cs typeface="宋体"/>
              </a:rPr>
              <a:t>卧床休息，协助日常生活，避免不必要的</a:t>
            </a:r>
            <a:endParaRPr sz="2800">
              <a:latin typeface="宋体"/>
              <a:cs typeface="宋体"/>
            </a:endParaRPr>
          </a:p>
          <a:p>
            <a:pPr marL="12700" marR="5080">
              <a:lnSpc>
                <a:spcPct val="190000"/>
              </a:lnSpc>
              <a:spcBef>
                <a:spcPts val="265"/>
              </a:spcBef>
            </a:pPr>
            <a:r>
              <a:rPr sz="2800" spc="-5">
                <a:latin typeface="宋体"/>
                <a:cs typeface="宋体"/>
              </a:rPr>
              <a:t>翻动，并限制探视，防止情绪波动。病情稳定的病人，鼓励其床上做肢体活动，有并发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2150">
              <a:latin typeface="宋体"/>
              <a:cs typeface="宋体"/>
            </a:endParaRPr>
          </a:p>
          <a:p>
            <a:pPr marL="210185">
              <a:lnSpc>
                <a:spcPct val="100000"/>
              </a:lnSpc>
              <a:spcBef>
                <a:spcPts val="5"/>
              </a:spcBef>
            </a:pPr>
            <a:r>
              <a:rPr sz="2800" spc="-5">
                <a:latin typeface="宋体"/>
                <a:cs typeface="宋体"/>
              </a:rPr>
              <a:t>症者应适当延长卧床休息时间。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905000" y="4038600"/>
            <a:ext cx="5105400" cy="2257425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18</a:t>
            </a:fld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https://d.book118.com/736152232013010034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5">
      <vt:lpstr>Arial</vt:lpstr>
      <vt:lpstr>Calibri</vt:lpstr>
      <vt:lpstr>宋体</vt:lpstr>
      <vt:lpstr>Microsoft JhengHei</vt:lpstr>
      <vt:lpstr>MS Gothic</vt:lpstr>
      <vt:lpstr>Office Theme</vt:lpstr>
      <vt:lpstr>心肌梗死
的急救护理及处理流程</vt:lpstr>
      <vt:lpstr>提纲</vt:lpstr>
      <vt:lpstr>目标</vt:lpstr>
      <vt:lpstr>急性心肌梗死早期死亡的              主要原因是心律失常、心力衰竭和心源性休克。</vt:lpstr>
      <vt:lpstr>评估</vt:lpstr>
      <vt:lpstr>休克</vt:lpstr>
      <vt:lpstr>呼吸困难</vt:lpstr>
      <vt:lpstr>心律失常</vt:lpstr>
      <vt:lpstr>疲倦、虚弱</vt:lpstr>
      <vt:lpstr>恶心、呕吐</vt:lpstr>
      <vt:lpstr>压力</vt:lpstr>
      <vt:lpstr>发热</vt:lpstr>
      <vt:lpstr>体征</vt:lpstr>
      <vt:lpstr>心脏体征：</vt:lpstr>
      <vt:lpstr>血浆标志物</vt:lpstr>
      <vt:lpstr>心电图</vt:lpstr>
      <vt:lpstr>一般护理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2024-09-03T01:08:51.196</cp:lastPrinted>
  <dcterms:created xsi:type="dcterms:W3CDTF">2024-09-02T17:08:51Z</dcterms:created>
  <dcterms:modified xsi:type="dcterms:W3CDTF">2024-09-02T17:08:52Z</dcterms:modified>
</cp:coreProperties>
</file>