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878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2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23.xml" /><Relationship Id="rId11" Type="http://schemas.openxmlformats.org/officeDocument/2006/relationships/tags" Target="../tags/tag2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B85A1-0360-4843-9AEA-A06127EEC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1C082-B363-457B-BC2D-6702EE7BE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78F4A4-5214-47C0-A01C-38BFCB74C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BF9644-58B7-4032-9F34-2539677F7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D2ED7D-9BD8-4B22-A73F-A7C29CBC4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3E16B1-DC36-4835-A267-8571C375F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DDA210-BE65-42A4-9224-71D0628E1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E482D6-37A4-41C5-B9AD-27DB7DDEA1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7309C5-2482-4E84-B101-07672898C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BE13D-82CD-467B-A2FA-4D9D62306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CEE90F-DAAE-4F43-BC60-E8095BFA3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t" anchorCtr="0">
            <a:normAutofit/>
          </a:bodyPr>
          <a:lstStyle>
            <a:lvl1pPr marL="0" indent="0">
              <a:buNone/>
              <a:defRPr sz="1600" spc="0">
                <a:solidFill>
                  <a:srgbClr val="FFFFFF"/>
                </a:solidFill>
                <a:latin typeface="+mn-ea"/>
                <a:ea typeface="+mn-ea"/>
                <a:sym typeface="+mn-ea"/>
              </a:defRPr>
            </a:lvl1pPr>
          </a:lstStyle>
          <a:p>
            <a:pPr marL="57150" marR="0" lvl="0" indent="-285750" fontAlgn="ctr"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5" hasCustomPrompt="1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  <a:prstGeom prst="rect">
            <a:avLst/>
          </a:prstGeom>
          <a:noFill/>
        </p:spPr>
        <p:txBody>
          <a:bodyPr wrap="square" lIns="0" tIns="45720" rIns="0" bIns="45720" rtlCol="0" anchor="b" anchorCtr="0">
            <a:normAutofit/>
          </a:bodyPr>
          <a:lstStyle>
            <a:lvl1pPr marL="0" marR="0" algn="l" defTabSz="914400" rtl="0" eaLnBrk="1" fontAlgn="ctr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矩形 16"/>
          <p:cNvSpPr/>
          <p:nvPr>
            <p:custDataLst>
              <p:tags r:id="rId5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0" name="矩形 17"/>
          <p:cNvSpPr/>
          <p:nvPr>
            <p:custDataLst>
              <p:tags r:id="rId6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10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4800" y="1258888"/>
            <a:ext cx="10801875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标题 12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555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4605" y="0"/>
            <a:ext cx="4046220" cy="6858000"/>
          </a:xfrm>
          <a:prstGeom prst="rect">
            <a:avLst/>
          </a:pr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-15240" y="-6220"/>
            <a:ext cx="4046220" cy="6858000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5" hasCustomPrompt="1"/>
            <p:custDataLst>
              <p:tags r:id="rId4"/>
            </p:custDataLst>
          </p:nvPr>
        </p:nvSpPr>
        <p:spPr>
          <a:xfrm rot="5400000">
            <a:off x="1526540" y="2623820"/>
            <a:ext cx="5486400" cy="13436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500" b="1" i="0" u="none" strike="noStrike" kern="1200" cap="none" spc="0" normalizeH="0" baseline="0" noProof="1">
                <a:ln>
                  <a:gradFill>
                    <a:gsLst>
                      <a:gs pos="19000">
                        <a:schemeClr val="accent1">
                          <a:alpha val="0"/>
                        </a:schemeClr>
                      </a:gs>
                      <a:gs pos="74000">
                        <a:schemeClr val="accent1">
                          <a:alpha val="35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3275330" y="579755"/>
            <a:ext cx="1428750" cy="460311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10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矩形 103"/>
          <p:cNvSpPr/>
          <p:nvPr>
            <p:custDataLst>
              <p:tags r:id="rId6"/>
            </p:custDataLst>
          </p:nvPr>
        </p:nvSpPr>
        <p:spPr>
          <a:xfrm flipH="1">
            <a:off x="11571605" y="6042660"/>
            <a:ext cx="36195" cy="2159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6" name="矩形 104"/>
          <p:cNvSpPr/>
          <p:nvPr>
            <p:custDataLst>
              <p:tags r:id="rId7"/>
            </p:custDataLst>
          </p:nvPr>
        </p:nvSpPr>
        <p:spPr>
          <a:xfrm flipH="1">
            <a:off x="11571605" y="5685790"/>
            <a:ext cx="36195" cy="2159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8" name="矩形 105"/>
          <p:cNvSpPr/>
          <p:nvPr>
            <p:custDataLst>
              <p:tags r:id="rId8"/>
            </p:custDataLst>
          </p:nvPr>
        </p:nvSpPr>
        <p:spPr>
          <a:xfrm flipH="1">
            <a:off x="11571605" y="5328920"/>
            <a:ext cx="36195" cy="2159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0" name="日期占位符 1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9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10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C:/Users/xiaonian/Downloads/图片1.png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8078" t="-28" r="-8078" b="28"/>
          <a:stretch>
            <a:fillRect/>
          </a:stretch>
        </p:blipFill>
        <p:spPr>
          <a:xfrm>
            <a:off x="318" y="0"/>
            <a:ext cx="12191365" cy="6856095"/>
          </a:xfrm>
          <a:prstGeom prst="rect">
            <a:avLst/>
          </a:prstGeom>
        </p:spPr>
      </p:pic>
      <p:sp>
        <p:nvSpPr>
          <p:cNvPr id="1048706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7365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8" name="矩形 43"/>
          <p:cNvSpPr/>
          <p:nvPr>
            <p:custDataLst>
              <p:tags r:id="rId4"/>
            </p:custDataLst>
          </p:nvPr>
        </p:nvSpPr>
        <p:spPr>
          <a:xfrm>
            <a:off x="11581765" y="637730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0" name="矩形 44"/>
          <p:cNvSpPr/>
          <p:nvPr>
            <p:custDataLst>
              <p:tags r:id="rId5"/>
            </p:custDataLst>
          </p:nvPr>
        </p:nvSpPr>
        <p:spPr>
          <a:xfrm>
            <a:off x="11581765" y="646874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2" name="矩形 45"/>
          <p:cNvSpPr/>
          <p:nvPr>
            <p:custDataLst>
              <p:tags r:id="rId6"/>
            </p:custDataLst>
          </p:nvPr>
        </p:nvSpPr>
        <p:spPr>
          <a:xfrm>
            <a:off x="11581765" y="656145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>
            <a:off x="2078355" y="1539875"/>
            <a:ext cx="8378825" cy="32188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33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2078990" y="3526155"/>
            <a:ext cx="8378190" cy="22796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8" name="文本框 12"/>
          <p:cNvSpPr txBox="1"/>
          <p:nvPr userDrawn="1">
            <p:custDataLst>
              <p:tags r:id="rId9"/>
            </p:custDataLst>
          </p:nvPr>
        </p:nvSpPr>
        <p:spPr>
          <a:xfrm rot="5400000">
            <a:off x="-1866457" y="3103940"/>
            <a:ext cx="4956911" cy="648212"/>
          </a:xfrm>
          <a:custGeom>
            <a:rect l="l" t="t" r="r" b="b"/>
            <a:pathLst>
              <a:path w="4956911" h="648212">
                <a:moveTo>
                  <a:pt x="1855486" y="118556"/>
                </a:moveTo>
                <a:cubicBezTo>
                  <a:pt x="1853868" y="136899"/>
                  <a:pt x="1850226" y="154567"/>
                  <a:pt x="1844561" y="171562"/>
                </a:cubicBezTo>
                <a:lnTo>
                  <a:pt x="1772943" y="390465"/>
                </a:lnTo>
                <a:lnTo>
                  <a:pt x="1940053" y="390465"/>
                </a:lnTo>
                <a:lnTo>
                  <a:pt x="1868839" y="173180"/>
                </a:lnTo>
                <a:cubicBezTo>
                  <a:pt x="1864253" y="159423"/>
                  <a:pt x="1861016" y="141215"/>
                  <a:pt x="1859128" y="118556"/>
                </a:cubicBezTo>
                <a:close/>
                <a:moveTo>
                  <a:pt x="2544500" y="114105"/>
                </a:moveTo>
                <a:lnTo>
                  <a:pt x="2544500" y="316418"/>
                </a:lnTo>
                <a:lnTo>
                  <a:pt x="2602362" y="316418"/>
                </a:lnTo>
                <a:cubicBezTo>
                  <a:pt x="2680859" y="316418"/>
                  <a:pt x="2720108" y="282294"/>
                  <a:pt x="2720108" y="214047"/>
                </a:cubicBezTo>
                <a:cubicBezTo>
                  <a:pt x="2720108" y="147419"/>
                  <a:pt x="2681264" y="114105"/>
                  <a:pt x="2603576" y="114105"/>
                </a:cubicBezTo>
                <a:close/>
                <a:moveTo>
                  <a:pt x="4573325" y="112082"/>
                </a:moveTo>
                <a:lnTo>
                  <a:pt x="4573325" y="292545"/>
                </a:lnTo>
                <a:lnTo>
                  <a:pt x="4638875" y="292545"/>
                </a:lnTo>
                <a:cubicBezTo>
                  <a:pt x="4670166" y="292545"/>
                  <a:pt x="4695320" y="283441"/>
                  <a:pt x="4714338" y="265233"/>
                </a:cubicBezTo>
                <a:cubicBezTo>
                  <a:pt x="4733355" y="247025"/>
                  <a:pt x="4742864" y="224298"/>
                  <a:pt x="4742864" y="197053"/>
                </a:cubicBezTo>
                <a:cubicBezTo>
                  <a:pt x="4742864" y="140405"/>
                  <a:pt x="4709010" y="112082"/>
                  <a:pt x="4641302" y="112082"/>
                </a:cubicBezTo>
                <a:close/>
                <a:moveTo>
                  <a:pt x="4439798" y="10520"/>
                </a:moveTo>
                <a:lnTo>
                  <a:pt x="4659511" y="10520"/>
                </a:lnTo>
                <a:cubicBezTo>
                  <a:pt x="4808683" y="10520"/>
                  <a:pt x="4883269" y="67168"/>
                  <a:pt x="4883269" y="180463"/>
                </a:cubicBezTo>
                <a:cubicBezTo>
                  <a:pt x="4883269" y="223084"/>
                  <a:pt x="4870793" y="259635"/>
                  <a:pt x="4845841" y="290117"/>
                </a:cubicBezTo>
                <a:cubicBezTo>
                  <a:pt x="4820889" y="320599"/>
                  <a:pt x="4786563" y="342044"/>
                  <a:pt x="4742864" y="354453"/>
                </a:cubicBezTo>
                <a:lnTo>
                  <a:pt x="4742864" y="356071"/>
                </a:lnTo>
                <a:cubicBezTo>
                  <a:pt x="4771727" y="365782"/>
                  <a:pt x="4803693" y="397613"/>
                  <a:pt x="4838760" y="451563"/>
                </a:cubicBezTo>
                <a:lnTo>
                  <a:pt x="4956911" y="637287"/>
                </a:lnTo>
                <a:lnTo>
                  <a:pt x="4803153" y="637287"/>
                </a:lnTo>
                <a:lnTo>
                  <a:pt x="4704829" y="474222"/>
                </a:lnTo>
                <a:cubicBezTo>
                  <a:pt x="4684597" y="440503"/>
                  <a:pt x="4668008" y="418788"/>
                  <a:pt x="4655060" y="409077"/>
                </a:cubicBezTo>
                <a:cubicBezTo>
                  <a:pt x="4642112" y="399366"/>
                  <a:pt x="4628354" y="394511"/>
                  <a:pt x="4613788" y="394511"/>
                </a:cubicBezTo>
                <a:lnTo>
                  <a:pt x="4573325" y="394511"/>
                </a:lnTo>
                <a:lnTo>
                  <a:pt x="4573325" y="637287"/>
                </a:lnTo>
                <a:lnTo>
                  <a:pt x="4439798" y="637287"/>
                </a:lnTo>
                <a:close/>
                <a:moveTo>
                  <a:pt x="3801623" y="10520"/>
                </a:moveTo>
                <a:lnTo>
                  <a:pt x="4158099" y="10520"/>
                </a:lnTo>
                <a:lnTo>
                  <a:pt x="4158099" y="119769"/>
                </a:lnTo>
                <a:lnTo>
                  <a:pt x="3935150" y="119769"/>
                </a:lnTo>
                <a:lnTo>
                  <a:pt x="3935150" y="267458"/>
                </a:lnTo>
                <a:lnTo>
                  <a:pt x="4142319" y="267458"/>
                </a:lnTo>
                <a:lnTo>
                  <a:pt x="4142319" y="376303"/>
                </a:lnTo>
                <a:lnTo>
                  <a:pt x="3935150" y="376303"/>
                </a:lnTo>
                <a:lnTo>
                  <a:pt x="3935150" y="528038"/>
                </a:lnTo>
                <a:lnTo>
                  <a:pt x="4172666" y="528038"/>
                </a:lnTo>
                <a:lnTo>
                  <a:pt x="4172666" y="637287"/>
                </a:lnTo>
                <a:lnTo>
                  <a:pt x="3801623" y="637287"/>
                </a:lnTo>
                <a:close/>
                <a:moveTo>
                  <a:pt x="3066677" y="10520"/>
                </a:moveTo>
                <a:lnTo>
                  <a:pt x="3557894" y="10520"/>
                </a:lnTo>
                <a:lnTo>
                  <a:pt x="3557894" y="119769"/>
                </a:lnTo>
                <a:lnTo>
                  <a:pt x="3379049" y="119769"/>
                </a:lnTo>
                <a:lnTo>
                  <a:pt x="3379049" y="637287"/>
                </a:lnTo>
                <a:lnTo>
                  <a:pt x="3245118" y="637287"/>
                </a:lnTo>
                <a:lnTo>
                  <a:pt x="3245118" y="119769"/>
                </a:lnTo>
                <a:lnTo>
                  <a:pt x="3066677" y="119769"/>
                </a:lnTo>
                <a:close/>
                <a:moveTo>
                  <a:pt x="2410973" y="10520"/>
                </a:moveTo>
                <a:lnTo>
                  <a:pt x="2626639" y="10520"/>
                </a:lnTo>
                <a:cubicBezTo>
                  <a:pt x="2782555" y="10520"/>
                  <a:pt x="2860513" y="76609"/>
                  <a:pt x="2860513" y="208787"/>
                </a:cubicBezTo>
                <a:cubicBezTo>
                  <a:pt x="2860513" y="272988"/>
                  <a:pt x="2836978" y="324443"/>
                  <a:pt x="2789906" y="363152"/>
                </a:cubicBezTo>
                <a:cubicBezTo>
                  <a:pt x="2742834" y="401862"/>
                  <a:pt x="2683961" y="420407"/>
                  <a:pt x="2613287" y="418788"/>
                </a:cubicBezTo>
                <a:lnTo>
                  <a:pt x="2544500" y="418788"/>
                </a:lnTo>
                <a:lnTo>
                  <a:pt x="2544500" y="637287"/>
                </a:lnTo>
                <a:lnTo>
                  <a:pt x="2410973" y="637287"/>
                </a:lnTo>
                <a:close/>
                <a:moveTo>
                  <a:pt x="1782249" y="10520"/>
                </a:moveTo>
                <a:lnTo>
                  <a:pt x="1939244" y="10520"/>
                </a:lnTo>
                <a:lnTo>
                  <a:pt x="2164216" y="637287"/>
                </a:lnTo>
                <a:lnTo>
                  <a:pt x="2018551" y="637287"/>
                </a:lnTo>
                <a:lnTo>
                  <a:pt x="1971614" y="493644"/>
                </a:lnTo>
                <a:lnTo>
                  <a:pt x="1743809" y="493644"/>
                </a:lnTo>
                <a:lnTo>
                  <a:pt x="1697682" y="637287"/>
                </a:lnTo>
                <a:lnTo>
                  <a:pt x="1552826" y="637287"/>
                </a:lnTo>
                <a:close/>
                <a:moveTo>
                  <a:pt x="772673" y="10520"/>
                </a:moveTo>
                <a:lnTo>
                  <a:pt x="906200" y="10520"/>
                </a:lnTo>
                <a:lnTo>
                  <a:pt x="906200" y="263412"/>
                </a:lnTo>
                <a:lnTo>
                  <a:pt x="1173254" y="263412"/>
                </a:lnTo>
                <a:lnTo>
                  <a:pt x="1173254" y="10520"/>
                </a:lnTo>
                <a:lnTo>
                  <a:pt x="1306780" y="10520"/>
                </a:lnTo>
                <a:lnTo>
                  <a:pt x="1306780" y="637287"/>
                </a:lnTo>
                <a:lnTo>
                  <a:pt x="1173254" y="637287"/>
                </a:lnTo>
                <a:lnTo>
                  <a:pt x="1173254" y="378730"/>
                </a:lnTo>
                <a:lnTo>
                  <a:pt x="906200" y="378730"/>
                </a:lnTo>
                <a:lnTo>
                  <a:pt x="906200" y="637287"/>
                </a:lnTo>
                <a:lnTo>
                  <a:pt x="772673" y="637287"/>
                </a:lnTo>
                <a:close/>
                <a:moveTo>
                  <a:pt x="332603" y="0"/>
                </a:moveTo>
                <a:cubicBezTo>
                  <a:pt x="393836" y="0"/>
                  <a:pt x="445089" y="7958"/>
                  <a:pt x="486361" y="23873"/>
                </a:cubicBezTo>
                <a:lnTo>
                  <a:pt x="486361" y="152949"/>
                </a:lnTo>
                <a:cubicBezTo>
                  <a:pt x="444010" y="128132"/>
                  <a:pt x="395994" y="115723"/>
                  <a:pt x="342314" y="115723"/>
                </a:cubicBezTo>
                <a:cubicBezTo>
                  <a:pt x="281080" y="115723"/>
                  <a:pt x="232120" y="135280"/>
                  <a:pt x="195434" y="174394"/>
                </a:cubicBezTo>
                <a:cubicBezTo>
                  <a:pt x="158748" y="213508"/>
                  <a:pt x="140405" y="264626"/>
                  <a:pt x="140405" y="327747"/>
                </a:cubicBezTo>
                <a:cubicBezTo>
                  <a:pt x="140405" y="389251"/>
                  <a:pt x="157804" y="438750"/>
                  <a:pt x="192602" y="476245"/>
                </a:cubicBezTo>
                <a:cubicBezTo>
                  <a:pt x="227400" y="513741"/>
                  <a:pt x="274471" y="532488"/>
                  <a:pt x="333816" y="532488"/>
                </a:cubicBezTo>
                <a:cubicBezTo>
                  <a:pt x="389655" y="532488"/>
                  <a:pt x="440503" y="519001"/>
                  <a:pt x="486361" y="492026"/>
                </a:cubicBezTo>
                <a:lnTo>
                  <a:pt x="486361" y="614628"/>
                </a:lnTo>
                <a:cubicBezTo>
                  <a:pt x="440773" y="637017"/>
                  <a:pt x="381293" y="648212"/>
                  <a:pt x="307920" y="648212"/>
                </a:cubicBezTo>
                <a:cubicBezTo>
                  <a:pt x="213508" y="648212"/>
                  <a:pt x="138584" y="619955"/>
                  <a:pt x="83150" y="563442"/>
                </a:cubicBezTo>
                <a:cubicBezTo>
                  <a:pt x="27717" y="506930"/>
                  <a:pt x="0" y="431602"/>
                  <a:pt x="0" y="337459"/>
                </a:cubicBezTo>
                <a:cubicBezTo>
                  <a:pt x="0" y="238460"/>
                  <a:pt x="30954" y="157467"/>
                  <a:pt x="92861" y="94480"/>
                </a:cubicBezTo>
                <a:cubicBezTo>
                  <a:pt x="154769" y="31493"/>
                  <a:pt x="234683" y="0"/>
                  <a:pt x="332603" y="0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6200000" scaled="0"/>
            </a:gra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dist" defTabSz="914400" rtl="0" eaLnBrk="1" fontAlgn="ctr" latinLnBrk="0" hangingPunct="1">
              <a:lnSpc>
                <a:spcPct val="100000"/>
              </a:lnSpc>
              <a:defRPr sz="6500" b="1" kern="1200" cap="all"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8720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11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2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258887"/>
            <a:ext cx="509587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94800" y="1258887"/>
            <a:ext cx="509040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6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688513"/>
            <a:ext cx="5261475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258223"/>
            <a:ext cx="5261475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95324" y="1688513"/>
            <a:ext cx="5255476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95324" y="1258223"/>
            <a:ext cx="5255476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325" y="360000"/>
            <a:ext cx="1080135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9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10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9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50838"/>
            <a:ext cx="10801351" cy="58308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324" y="1258888"/>
            <a:ext cx="10801351" cy="37368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8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0" name="日期占位符 1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1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1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6" name="矩形 9"/>
          <p:cNvSpPr/>
          <p:nvPr>
            <p:custDataLst>
              <p:tags r:id="rId3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4284345" y="4004201"/>
            <a:ext cx="6996430" cy="2196682"/>
          </a:xfrm>
          <a:prstGeom prst="rect">
            <a:avLst/>
          </a:prstGeom>
          <a:noFill/>
        </p:spPr>
        <p:txBody>
          <a:bodyPr wrap="square" lIns="0" tIns="45720" rIns="0" bIns="45720" rtlCol="0" anchor="ctr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90" name="矩形 12"/>
          <p:cNvSpPr/>
          <p:nvPr>
            <p:custDataLst>
              <p:tags r:id="rId5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 descr="768050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11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324" y="6314400"/>
            <a:ext cx="26166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2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3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90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325" y="1258888"/>
            <a:ext cx="10801350" cy="49180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8773" r:id="rId2"/>
    <p:sldLayoutId id="2147508774" r:id="rId3"/>
    <p:sldLayoutId id="2147508775" r:id="rId4"/>
    <p:sldLayoutId id="2147508776" r:id="rId5"/>
    <p:sldLayoutId id="2147508777" r:id="rId6"/>
    <p:sldLayoutId id="2147508778" r:id="rId7"/>
    <p:sldLayoutId id="2147508779" r:id="rId8"/>
    <p:sldLayoutId id="2147508780" r:id="rId9"/>
    <p:sldLayoutId id="2147508781" r:id="rId10"/>
    <p:sldLayoutId id="214750878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18" Type="http://schemas.openxmlformats.org/officeDocument/2006/relationships/tags" Target="../tags/tag158.xml" /><Relationship Id="rId19" Type="http://schemas.openxmlformats.org/officeDocument/2006/relationships/tags" Target="../tags/tag159.xml" /><Relationship Id="rId2" Type="http://schemas.openxmlformats.org/officeDocument/2006/relationships/tags" Target="../tags/tag142.xml" /><Relationship Id="rId20" Type="http://schemas.openxmlformats.org/officeDocument/2006/relationships/tags" Target="../tags/tag160.xml" /><Relationship Id="rId21" Type="http://schemas.openxmlformats.org/officeDocument/2006/relationships/tags" Target="../tags/tag161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6201141053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公务员考试面试中的形象打造与仪态规范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文本占位符 6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>
          <a:xfrm rot="5400000">
            <a:off x="1526540" y="2623820"/>
            <a:ext cx="5486400" cy="1343660"/>
          </a:xfrm>
        </p:spPr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14" name="标题 7"/>
          <p:cNvSpPr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3275330" y="579755"/>
            <a:ext cx="1428750" cy="460311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16" name="圆角矩形 78"/>
          <p:cNvSpPr/>
          <p:nvPr>
            <p:custDataLst>
              <p:tags r:id="rId5"/>
            </p:custDataLst>
          </p:nvPr>
        </p:nvSpPr>
        <p:spPr>
          <a:xfrm>
            <a:off x="5802630" y="4559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6"/>
            </p:custDataLst>
          </p:nvPr>
        </p:nvSpPr>
        <p:spPr>
          <a:xfrm>
            <a:off x="6009005" y="49212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01.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0" name="标题"/>
          <p:cNvSpPr txBox="1"/>
          <p:nvPr>
            <p:custDataLst>
              <p:tags r:id="rId7"/>
            </p:custDataLst>
          </p:nvPr>
        </p:nvSpPr>
        <p:spPr>
          <a:xfrm>
            <a:off x="6830695" y="49403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单击添加目录标题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2" name="圆角矩形 9"/>
          <p:cNvSpPr/>
          <p:nvPr>
            <p:custDataLst>
              <p:tags r:id="rId8"/>
            </p:custDataLst>
          </p:nvPr>
        </p:nvSpPr>
        <p:spPr>
          <a:xfrm>
            <a:off x="5802630" y="14719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9"/>
            </p:custDataLst>
          </p:nvPr>
        </p:nvSpPr>
        <p:spPr>
          <a:xfrm>
            <a:off x="6009005" y="150812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02.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6" name="标题"/>
          <p:cNvSpPr txBox="1"/>
          <p:nvPr>
            <p:custDataLst>
              <p:tags r:id="rId10"/>
            </p:custDataLst>
          </p:nvPr>
        </p:nvSpPr>
        <p:spPr>
          <a:xfrm>
            <a:off x="6830695" y="151003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面试形象的重要性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圆角矩形 18"/>
          <p:cNvSpPr/>
          <p:nvPr>
            <p:custDataLst>
              <p:tags r:id="rId11"/>
            </p:custDataLst>
          </p:nvPr>
        </p:nvSpPr>
        <p:spPr>
          <a:xfrm>
            <a:off x="5802630" y="248856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序号"/>
          <p:cNvSpPr txBox="1"/>
          <p:nvPr>
            <p:custDataLst>
              <p:tags r:id="rId12"/>
            </p:custDataLst>
          </p:nvPr>
        </p:nvSpPr>
        <p:spPr>
          <a:xfrm>
            <a:off x="6009005" y="2524760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03.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13"/>
            </p:custDataLst>
          </p:nvPr>
        </p:nvSpPr>
        <p:spPr>
          <a:xfrm>
            <a:off x="6830695" y="2526665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着装要求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圆角矩形 22"/>
          <p:cNvSpPr/>
          <p:nvPr>
            <p:custDataLst>
              <p:tags r:id="rId14"/>
            </p:custDataLst>
          </p:nvPr>
        </p:nvSpPr>
        <p:spPr>
          <a:xfrm>
            <a:off x="5802630" y="350520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5"/>
            </p:custDataLst>
          </p:nvPr>
        </p:nvSpPr>
        <p:spPr>
          <a:xfrm>
            <a:off x="6009005" y="354139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04.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8" name="标题"/>
          <p:cNvSpPr txBox="1"/>
          <p:nvPr>
            <p:custDataLst>
              <p:tags r:id="rId16"/>
            </p:custDataLst>
          </p:nvPr>
        </p:nvSpPr>
        <p:spPr>
          <a:xfrm>
            <a:off x="6830695" y="354330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仪态举止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圆角矩形 2"/>
          <p:cNvSpPr/>
          <p:nvPr>
            <p:custDataLst>
              <p:tags r:id="rId17"/>
            </p:custDataLst>
          </p:nvPr>
        </p:nvSpPr>
        <p:spPr>
          <a:xfrm>
            <a:off x="5802630" y="452183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18"/>
            </p:custDataLst>
          </p:nvPr>
        </p:nvSpPr>
        <p:spPr>
          <a:xfrm>
            <a:off x="6009005" y="4558030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05.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9"/>
            </p:custDataLst>
          </p:nvPr>
        </p:nvSpPr>
        <p:spPr>
          <a:xfrm>
            <a:off x="6830695" y="4559935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语言表达与沟通技巧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圆角矩形 25"/>
          <p:cNvSpPr/>
          <p:nvPr>
            <p:custDataLst>
              <p:tags r:id="rId20"/>
            </p:custDataLst>
          </p:nvPr>
        </p:nvSpPr>
        <p:spPr>
          <a:xfrm>
            <a:off x="5802630" y="553847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21"/>
            </p:custDataLst>
          </p:nvPr>
        </p:nvSpPr>
        <p:spPr>
          <a:xfrm>
            <a:off x="6009005" y="557466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06.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0" name="标题"/>
          <p:cNvSpPr txBox="1"/>
          <p:nvPr>
            <p:custDataLst>
              <p:tags r:id="rId22"/>
            </p:custDataLst>
          </p:nvPr>
        </p:nvSpPr>
        <p:spPr>
          <a:xfrm>
            <a:off x="6830695" y="557657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心态调整与准备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9571" lnSpcReduction="10000"/>
          </a:bodyPr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02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9571" lnSpcReduction="10000"/>
          </a:bodyPr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58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面试形象的重要性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留下良好第一印象</a:t>
            </a:r>
            <a:endParaRPr lang="zh-CN" altLang="en-US"/>
          </a:p>
        </p:txBody>
      </p:sp>
      <p:sp>
        <p:nvSpPr>
          <p:cNvPr id="104901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96874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16" name="矩形 65"/>
          <p:cNvSpPr/>
          <p:nvPr>
            <p:custDataLst>
              <p:tags r:id="rId3"/>
            </p:custDataLst>
          </p:nvPr>
        </p:nvSpPr>
        <p:spPr>
          <a:xfrm>
            <a:off x="1079961" y="1631303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文本框 66"/>
          <p:cNvSpPr txBox="1"/>
          <p:nvPr>
            <p:custDataLst>
              <p:tags r:id="rId4"/>
            </p:custDataLst>
          </p:nvPr>
        </p:nvSpPr>
        <p:spPr>
          <a:xfrm>
            <a:off x="1470766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面试官对考生的第一印象往往决定了考生的面试成绩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2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339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矩形 69"/>
          <p:cNvSpPr/>
          <p:nvPr>
            <p:custDataLst>
              <p:tags r:id="rId6"/>
            </p:custDataLst>
          </p:nvPr>
        </p:nvSpPr>
        <p:spPr>
          <a:xfrm>
            <a:off x="6404769" y="1631303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文本框 70"/>
          <p:cNvSpPr txBox="1"/>
          <p:nvPr>
            <p:custDataLst>
              <p:tags r:id="rId7"/>
            </p:custDataLst>
          </p:nvPr>
        </p:nvSpPr>
        <p:spPr>
          <a:xfrm>
            <a:off x="6796232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良好的形象能够展现出考生的自信和专业素养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2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96874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28" name="文本框 74"/>
          <p:cNvSpPr txBox="1"/>
          <p:nvPr>
            <p:custDataLst>
              <p:tags r:id="rId9"/>
            </p:custDataLst>
          </p:nvPr>
        </p:nvSpPr>
        <p:spPr>
          <a:xfrm>
            <a:off x="1470766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留下良好的第一印象有助于考生在面试中脱颖而出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30" name="矩形 73"/>
          <p:cNvSpPr/>
          <p:nvPr>
            <p:custDataLst>
              <p:tags r:id="rId10"/>
            </p:custDataLst>
          </p:nvPr>
        </p:nvSpPr>
        <p:spPr>
          <a:xfrm>
            <a:off x="1079961" y="4246088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110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84"/>
          <p:cNvSpPr/>
          <p:nvPr>
            <p:custDataLst>
              <p:tags r:id="rId12"/>
            </p:custDataLst>
          </p:nvPr>
        </p:nvSpPr>
        <p:spPr>
          <a:xfrm>
            <a:off x="6465196" y="4246088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文本框 85"/>
          <p:cNvSpPr txBox="1"/>
          <p:nvPr>
            <p:custDataLst>
              <p:tags r:id="rId13"/>
            </p:custDataLst>
          </p:nvPr>
        </p:nvSpPr>
        <p:spPr>
          <a:xfrm>
            <a:off x="6856002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考生应该注重仪容仪表，保持良好的形象状态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提高面试官的认同感</a:t>
            </a:r>
            <a:endParaRPr lang="zh-CN" altLang="en-US"/>
          </a:p>
        </p:txBody>
      </p:sp>
      <p:sp>
        <p:nvSpPr>
          <p:cNvPr id="1049072" name="弧形 58"/>
          <p:cNvSpPr/>
          <p:nvPr>
            <p:custDataLst>
              <p:tags r:id="rId2"/>
            </p:custDataLst>
          </p:nvPr>
        </p:nvSpPr>
        <p:spPr>
          <a:xfrm>
            <a:off x="8079727" y="2011833"/>
            <a:ext cx="3417739" cy="34177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弧形 57"/>
          <p:cNvSpPr/>
          <p:nvPr>
            <p:custDataLst>
              <p:tags r:id="rId3"/>
            </p:custDataLst>
          </p:nvPr>
        </p:nvSpPr>
        <p:spPr>
          <a:xfrm>
            <a:off x="694800" y="2011833"/>
            <a:ext cx="3417739" cy="34177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椭圆 22"/>
          <p:cNvSpPr/>
          <p:nvPr>
            <p:custDataLst>
              <p:tags r:id="rId4"/>
            </p:custDataLst>
          </p:nvPr>
        </p:nvSpPr>
        <p:spPr>
          <a:xfrm>
            <a:off x="8415699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椭圆 23"/>
          <p:cNvSpPr/>
          <p:nvPr>
            <p:custDataLst>
              <p:tags r:id="rId5"/>
            </p:custDataLst>
          </p:nvPr>
        </p:nvSpPr>
        <p:spPr>
          <a:xfrm>
            <a:off x="8795975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正文"/>
          <p:cNvSpPr txBox="1"/>
          <p:nvPr>
            <p:custDataLst>
              <p:tags r:id="rId6"/>
            </p:custDataLst>
          </p:nvPr>
        </p:nvSpPr>
        <p:spPr>
          <a:xfrm>
            <a:off x="8861508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态度积极：展现出对工作的热情和积极性，让面试官感受到应聘者的主动性和责任心。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2" name="椭圆 24"/>
          <p:cNvSpPr/>
          <p:nvPr>
            <p:custDataLst>
              <p:tags r:id="rId7"/>
            </p:custDataLst>
          </p:nvPr>
        </p:nvSpPr>
        <p:spPr>
          <a:xfrm>
            <a:off x="6020513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椭圆 25"/>
          <p:cNvSpPr/>
          <p:nvPr>
            <p:custDataLst>
              <p:tags r:id="rId8"/>
            </p:custDataLst>
          </p:nvPr>
        </p:nvSpPr>
        <p:spPr>
          <a:xfrm>
            <a:off x="6399866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正文"/>
          <p:cNvSpPr txBox="1"/>
          <p:nvPr>
            <p:custDataLst>
              <p:tags r:id="rId9"/>
            </p:custDataLst>
          </p:nvPr>
        </p:nvSpPr>
        <p:spPr>
          <a:xfrm>
            <a:off x="6466322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表达清晰：流利、有条理的回答能够展现出应聘者的思维能力和表达能力。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椭圆 7"/>
          <p:cNvSpPr/>
          <p:nvPr>
            <p:custDataLst>
              <p:tags r:id="rId10"/>
            </p:custDataLst>
          </p:nvPr>
        </p:nvSpPr>
        <p:spPr>
          <a:xfrm>
            <a:off x="3625327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椭圆 9"/>
          <p:cNvSpPr/>
          <p:nvPr>
            <p:custDataLst>
              <p:tags r:id="rId11"/>
            </p:custDataLst>
          </p:nvPr>
        </p:nvSpPr>
        <p:spPr>
          <a:xfrm>
            <a:off x="4004680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正文"/>
          <p:cNvSpPr txBox="1"/>
          <p:nvPr>
            <p:custDataLst>
              <p:tags r:id="rId12"/>
            </p:custDataLst>
          </p:nvPr>
        </p:nvSpPr>
        <p:spPr>
          <a:xfrm>
            <a:off x="4071136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仪态端庄：自信、稳重、从容的姿态能够给面试官留下良好的印象。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4" name="椭圆 5"/>
          <p:cNvSpPr/>
          <p:nvPr>
            <p:custDataLst>
              <p:tags r:id="rId13"/>
            </p:custDataLst>
          </p:nvPr>
        </p:nvSpPr>
        <p:spPr>
          <a:xfrm>
            <a:off x="957855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椭圆 4"/>
          <p:cNvSpPr/>
          <p:nvPr>
            <p:custDataLst>
              <p:tags r:id="rId14"/>
            </p:custDataLst>
          </p:nvPr>
        </p:nvSpPr>
        <p:spPr>
          <a:xfrm>
            <a:off x="1337208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正文"/>
          <p:cNvSpPr txBox="1"/>
          <p:nvPr>
            <p:custDataLst>
              <p:tags r:id="rId15"/>
            </p:custDataLst>
          </p:nvPr>
        </p:nvSpPr>
        <p:spPr>
          <a:xfrm>
            <a:off x="1403664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穿着得体：整洁、正式的着装能够展现出应聘者的专业素养和态度。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3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展现专业素养</a:t>
            </a:r>
            <a:endParaRPr lang="zh-CN" altLang="en-US"/>
          </a:p>
        </p:txBody>
      </p:sp>
      <p:sp>
        <p:nvSpPr>
          <p:cNvPr id="1049134" name="任意多边形 35"/>
          <p:cNvSpPr/>
          <p:nvPr>
            <p:custDataLst>
              <p:tags r:id="rId2"/>
            </p:custDataLst>
          </p:nvPr>
        </p:nvSpPr>
        <p:spPr>
          <a:xfrm>
            <a:off x="694800" y="1378274"/>
            <a:ext cx="10802500" cy="102839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36" name="任意多边形 39"/>
          <p:cNvSpPr/>
          <p:nvPr>
            <p:custDataLst>
              <p:tags r:id="rId3"/>
            </p:custDataLst>
          </p:nvPr>
        </p:nvSpPr>
        <p:spPr>
          <a:xfrm>
            <a:off x="776746" y="1467101"/>
            <a:ext cx="10639234" cy="85136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29" name="直接连接符 40"/>
          <p:cNvCxnSpPr/>
          <p:nvPr>
            <p:custDataLst>
              <p:tags r:id="rId4"/>
            </p:custDataLst>
          </p:nvPr>
        </p:nvCxnSpPr>
        <p:spPr>
          <a:xfrm flipH="1">
            <a:off x="2062237" y="1687292"/>
            <a:ext cx="0" cy="42536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38" name="正文"/>
          <p:cNvSpPr txBox="1"/>
          <p:nvPr>
            <p:custDataLst>
              <p:tags r:id="rId5"/>
            </p:custDataLst>
          </p:nvPr>
        </p:nvSpPr>
        <p:spPr>
          <a:xfrm>
            <a:off x="2321837" y="1452714"/>
            <a:ext cx="8872700" cy="86575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面试形象是第一印象的关键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40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1002567" y="1448960"/>
            <a:ext cx="886394" cy="8870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42" name="任意多边形 45"/>
          <p:cNvSpPr/>
          <p:nvPr>
            <p:custDataLst>
              <p:tags r:id="rId7"/>
            </p:custDataLst>
          </p:nvPr>
        </p:nvSpPr>
        <p:spPr>
          <a:xfrm>
            <a:off x="694800" y="2596831"/>
            <a:ext cx="10802500" cy="102839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44" name="任意多边形 46"/>
          <p:cNvSpPr/>
          <p:nvPr>
            <p:custDataLst>
              <p:tags r:id="rId8"/>
            </p:custDataLst>
          </p:nvPr>
        </p:nvSpPr>
        <p:spPr>
          <a:xfrm>
            <a:off x="776746" y="2685659"/>
            <a:ext cx="10639234" cy="85136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1" name="直接连接符 47"/>
          <p:cNvCxnSpPr/>
          <p:nvPr>
            <p:custDataLst>
              <p:tags r:id="rId9"/>
            </p:custDataLst>
          </p:nvPr>
        </p:nvCxnSpPr>
        <p:spPr>
          <a:xfrm flipH="1">
            <a:off x="2062237" y="2905850"/>
            <a:ext cx="0" cy="42536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46" name="正文"/>
          <p:cNvSpPr txBox="1"/>
          <p:nvPr>
            <p:custDataLst>
              <p:tags r:id="rId10"/>
            </p:custDataLst>
          </p:nvPr>
        </p:nvSpPr>
        <p:spPr>
          <a:xfrm>
            <a:off x="2321837" y="2671271"/>
            <a:ext cx="8872700" cy="86575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展现出专业素养和职业形象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48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1002567" y="2667518"/>
            <a:ext cx="886394" cy="8870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50" name="任意多边形 51"/>
          <p:cNvSpPr/>
          <p:nvPr>
            <p:custDataLst>
              <p:tags r:id="rId12"/>
            </p:custDataLst>
          </p:nvPr>
        </p:nvSpPr>
        <p:spPr>
          <a:xfrm>
            <a:off x="694800" y="3815389"/>
            <a:ext cx="10802500" cy="102839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52" name="任意多边形 52"/>
          <p:cNvSpPr/>
          <p:nvPr>
            <p:custDataLst>
              <p:tags r:id="rId13"/>
            </p:custDataLst>
          </p:nvPr>
        </p:nvSpPr>
        <p:spPr>
          <a:xfrm>
            <a:off x="776746" y="3904216"/>
            <a:ext cx="10639234" cy="85136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3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2062237" y="4124407"/>
            <a:ext cx="0" cy="42536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54" name="正文"/>
          <p:cNvSpPr txBox="1"/>
          <p:nvPr>
            <p:custDataLst>
              <p:tags r:id="rId15"/>
            </p:custDataLst>
          </p:nvPr>
        </p:nvSpPr>
        <p:spPr>
          <a:xfrm>
            <a:off x="2321837" y="3889829"/>
            <a:ext cx="8872700" cy="86575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提高面试官的信任度和认同感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56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1002567" y="3886075"/>
            <a:ext cx="886394" cy="8870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58" name="任意多边形 57"/>
          <p:cNvSpPr/>
          <p:nvPr>
            <p:custDataLst>
              <p:tags r:id="rId17"/>
            </p:custDataLst>
          </p:nvPr>
        </p:nvSpPr>
        <p:spPr>
          <a:xfrm>
            <a:off x="694800" y="5033947"/>
            <a:ext cx="10802500" cy="102839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60" name="任意多边形 58"/>
          <p:cNvSpPr/>
          <p:nvPr>
            <p:custDataLst>
              <p:tags r:id="rId18"/>
            </p:custDataLst>
          </p:nvPr>
        </p:nvSpPr>
        <p:spPr>
          <a:xfrm>
            <a:off x="776746" y="5122774"/>
            <a:ext cx="10639234" cy="85136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5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2062237" y="5342965"/>
            <a:ext cx="0" cy="42536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62" name="正文"/>
          <p:cNvSpPr txBox="1"/>
          <p:nvPr>
            <p:custDataLst>
              <p:tags r:id="rId20"/>
            </p:custDataLst>
          </p:nvPr>
        </p:nvSpPr>
        <p:spPr>
          <a:xfrm>
            <a:off x="2321837" y="5108386"/>
            <a:ext cx="8872700" cy="86575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为未来的工作表现打下良好基础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64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1002567" y="5104633"/>
            <a:ext cx="886394" cy="8870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/>
          </a:bodyPr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200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着装要求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5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选择合适的服装</a:t>
            </a:r>
            <a:endParaRPr lang="zh-CN" altLang="en-US"/>
          </a:p>
        </p:txBody>
      </p:sp>
      <p:sp>
        <p:nvSpPr>
          <p:cNvPr id="104925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5848" y="1500549"/>
            <a:ext cx="842566" cy="245168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6673" y="4231782"/>
            <a:ext cx="800976" cy="21999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8"/>
          <p:cNvSpPr/>
          <p:nvPr>
            <p:custDataLst>
              <p:tags r:id="rId4"/>
            </p:custDataLst>
          </p:nvPr>
        </p:nvSpPr>
        <p:spPr>
          <a:xfrm>
            <a:off x="6436826" y="2301996"/>
            <a:ext cx="2199993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9"/>
          <p:cNvSpPr/>
          <p:nvPr>
            <p:custDataLst>
              <p:tags r:id="rId5"/>
            </p:custDataLst>
          </p:nvPr>
        </p:nvSpPr>
        <p:spPr>
          <a:xfrm flipV="1">
            <a:off x="6311245" y="1672197"/>
            <a:ext cx="2451687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8772" y="1501180"/>
            <a:ext cx="842566" cy="24502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0859" y="4231782"/>
            <a:ext cx="800976" cy="21999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4"/>
          <p:cNvSpPr/>
          <p:nvPr>
            <p:custDataLst>
              <p:tags r:id="rId8"/>
            </p:custDataLst>
          </p:nvPr>
        </p:nvSpPr>
        <p:spPr>
          <a:xfrm>
            <a:off x="821012" y="2301996"/>
            <a:ext cx="2199993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5"/>
          <p:cNvSpPr/>
          <p:nvPr>
            <p:custDataLst>
              <p:tags r:id="rId9"/>
            </p:custDataLst>
          </p:nvPr>
        </p:nvSpPr>
        <p:spPr>
          <a:xfrm flipV="1">
            <a:off x="694800" y="1672197"/>
            <a:ext cx="2450253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1012" y="3000581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根据面试场合选择服装：正装是最为保险的选择，颜色以深色系为主。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6826" y="3000581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保持服装整洁干净：没有褶皱，没有污渍，纽扣完好。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79566" y="1513801"/>
            <a:ext cx="842566" cy="24502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1022" y="4244403"/>
            <a:ext cx="800976" cy="21999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1"/>
          <p:cNvSpPr/>
          <p:nvPr>
            <p:custDataLst>
              <p:tags r:id="rId14"/>
            </p:custDataLst>
          </p:nvPr>
        </p:nvSpPr>
        <p:spPr>
          <a:xfrm>
            <a:off x="3701176" y="2313987"/>
            <a:ext cx="2199993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2"/>
          <p:cNvSpPr/>
          <p:nvPr>
            <p:custDataLst>
              <p:tags r:id="rId15"/>
            </p:custDataLst>
          </p:nvPr>
        </p:nvSpPr>
        <p:spPr>
          <a:xfrm flipV="1">
            <a:off x="3575594" y="1685450"/>
            <a:ext cx="2450253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0867" y="1538412"/>
            <a:ext cx="842566" cy="24502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2323" y="4267752"/>
            <a:ext cx="800976" cy="220142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25"/>
          <p:cNvSpPr/>
          <p:nvPr>
            <p:custDataLst>
              <p:tags r:id="rId18"/>
            </p:custDataLst>
          </p:nvPr>
        </p:nvSpPr>
        <p:spPr>
          <a:xfrm>
            <a:off x="9171845" y="2338598"/>
            <a:ext cx="2201427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26"/>
          <p:cNvSpPr/>
          <p:nvPr>
            <p:custDataLst>
              <p:tags r:id="rId19"/>
            </p:custDataLst>
          </p:nvPr>
        </p:nvSpPr>
        <p:spPr>
          <a:xfrm flipV="1">
            <a:off x="9046895" y="1710061"/>
            <a:ext cx="2450253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2476" y="3037183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配饰适度：避免过多的配饰，以免分散面试官的注意力。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1176" y="3012571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避免穿着过于休闲或花哨的服装：这可能会给面试官留下不专业的印象。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注意颜色搭配</a:t>
            </a:r>
            <a:endParaRPr lang="zh-CN" altLang="en-US"/>
          </a:p>
        </p:txBody>
      </p:sp>
      <p:sp>
        <p:nvSpPr>
          <p:cNvPr id="1049330" name="矩形 38"/>
          <p:cNvSpPr/>
          <p:nvPr>
            <p:custDataLst>
              <p:tags r:id="rId2"/>
            </p:custDataLst>
          </p:nvPr>
        </p:nvSpPr>
        <p:spPr>
          <a:xfrm rot="204112">
            <a:off x="1373063" y="1258888"/>
            <a:ext cx="4188560" cy="218623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矩形 39"/>
          <p:cNvSpPr/>
          <p:nvPr>
            <p:custDataLst>
              <p:tags r:id="rId3"/>
            </p:custDataLst>
          </p:nvPr>
        </p:nvSpPr>
        <p:spPr>
          <a:xfrm>
            <a:off x="1377903" y="1259579"/>
            <a:ext cx="4188560" cy="218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TextBox 2"/>
          <p:cNvSpPr txBox="1"/>
          <p:nvPr>
            <p:custDataLst>
              <p:tags r:id="rId4"/>
            </p:custDataLst>
          </p:nvPr>
        </p:nvSpPr>
        <p:spPr>
          <a:xfrm>
            <a:off x="1620588" y="1430358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避免过于花哨的颜色搭配，以简洁、大方、得体为主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36" name="矩形 100"/>
          <p:cNvSpPr/>
          <p:nvPr>
            <p:custDataLst>
              <p:tags r:id="rId5"/>
            </p:custDataLst>
          </p:nvPr>
        </p:nvSpPr>
        <p:spPr>
          <a:xfrm rot="204112">
            <a:off x="6624320" y="1258888"/>
            <a:ext cx="4188560" cy="218623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矩形 101"/>
          <p:cNvSpPr/>
          <p:nvPr>
            <p:custDataLst>
              <p:tags r:id="rId6"/>
            </p:custDataLst>
          </p:nvPr>
        </p:nvSpPr>
        <p:spPr>
          <a:xfrm>
            <a:off x="6629851" y="1259579"/>
            <a:ext cx="4188560" cy="21862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TextBox 2"/>
          <p:cNvSpPr txBox="1"/>
          <p:nvPr>
            <p:custDataLst>
              <p:tags r:id="rId7"/>
            </p:custDataLst>
          </p:nvPr>
        </p:nvSpPr>
        <p:spPr>
          <a:xfrm>
            <a:off x="6873228" y="1430358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深色系为主，显得庄重、沉稳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42" name="矩形 122"/>
          <p:cNvSpPr/>
          <p:nvPr>
            <p:custDataLst>
              <p:tags r:id="rId8"/>
            </p:custDataLst>
          </p:nvPr>
        </p:nvSpPr>
        <p:spPr>
          <a:xfrm rot="204112">
            <a:off x="1373063" y="3994796"/>
            <a:ext cx="4188560" cy="2186237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矩形 123"/>
          <p:cNvSpPr/>
          <p:nvPr>
            <p:custDataLst>
              <p:tags r:id="rId9"/>
            </p:custDataLst>
          </p:nvPr>
        </p:nvSpPr>
        <p:spPr>
          <a:xfrm>
            <a:off x="1377903" y="3995488"/>
            <a:ext cx="4188560" cy="21862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TextBox 2"/>
          <p:cNvSpPr txBox="1"/>
          <p:nvPr>
            <p:custDataLst>
              <p:tags r:id="rId10"/>
            </p:custDataLst>
          </p:nvPr>
        </p:nvSpPr>
        <p:spPr>
          <a:xfrm>
            <a:off x="1619897" y="4166266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避免使用过大或过于明显的图案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48" name="矩形 89"/>
          <p:cNvSpPr/>
          <p:nvPr>
            <p:custDataLst>
              <p:tags r:id="rId11"/>
            </p:custDataLst>
          </p:nvPr>
        </p:nvSpPr>
        <p:spPr>
          <a:xfrm rot="204112">
            <a:off x="6624320" y="3994796"/>
            <a:ext cx="4188560" cy="2186237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矩形 90"/>
          <p:cNvSpPr/>
          <p:nvPr>
            <p:custDataLst>
              <p:tags r:id="rId12"/>
            </p:custDataLst>
          </p:nvPr>
        </p:nvSpPr>
        <p:spPr>
          <a:xfrm>
            <a:off x="6629851" y="3995488"/>
            <a:ext cx="4188560" cy="21862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TextBox 2"/>
          <p:cNvSpPr txBox="1"/>
          <p:nvPr>
            <p:custDataLst>
              <p:tags r:id="rId13"/>
            </p:custDataLst>
          </p:nvPr>
        </p:nvSpPr>
        <p:spPr>
          <a:xfrm>
            <a:off x="6871845" y="4166266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颜色搭配要符合场合和身份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8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保持整洁大方</a:t>
            </a:r>
            <a:endParaRPr lang="zh-CN" altLang="en-US"/>
          </a:p>
        </p:txBody>
      </p:sp>
      <p:sp>
        <p:nvSpPr>
          <p:cNvPr id="1049388" name="弧形 58"/>
          <p:cNvSpPr/>
          <p:nvPr>
            <p:custDataLst>
              <p:tags r:id="rId2"/>
            </p:custDataLst>
          </p:nvPr>
        </p:nvSpPr>
        <p:spPr>
          <a:xfrm>
            <a:off x="8079727" y="2011833"/>
            <a:ext cx="3417739" cy="34177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弧形 57"/>
          <p:cNvSpPr/>
          <p:nvPr>
            <p:custDataLst>
              <p:tags r:id="rId3"/>
            </p:custDataLst>
          </p:nvPr>
        </p:nvSpPr>
        <p:spPr>
          <a:xfrm>
            <a:off x="694800" y="2011833"/>
            <a:ext cx="3417739" cy="34177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椭圆 22"/>
          <p:cNvSpPr/>
          <p:nvPr>
            <p:custDataLst>
              <p:tags r:id="rId4"/>
            </p:custDataLst>
          </p:nvPr>
        </p:nvSpPr>
        <p:spPr>
          <a:xfrm>
            <a:off x="8415699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椭圆 23"/>
          <p:cNvSpPr/>
          <p:nvPr>
            <p:custDataLst>
              <p:tags r:id="rId5"/>
            </p:custDataLst>
          </p:nvPr>
        </p:nvSpPr>
        <p:spPr>
          <a:xfrm>
            <a:off x="8795975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/>
          <p:nvPr>
            <p:custDataLst>
              <p:tags r:id="rId6"/>
            </p:custDataLst>
          </p:nvPr>
        </p:nvSpPr>
        <p:spPr>
          <a:xfrm>
            <a:off x="8861508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注意个人卫生，保持整洁的发型和面容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8" name="椭圆 24"/>
          <p:cNvSpPr/>
          <p:nvPr>
            <p:custDataLst>
              <p:tags r:id="rId7"/>
            </p:custDataLst>
          </p:nvPr>
        </p:nvSpPr>
        <p:spPr>
          <a:xfrm>
            <a:off x="6020513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0" name="椭圆 25"/>
          <p:cNvSpPr/>
          <p:nvPr>
            <p:custDataLst>
              <p:tags r:id="rId8"/>
            </p:custDataLst>
          </p:nvPr>
        </p:nvSpPr>
        <p:spPr>
          <a:xfrm>
            <a:off x="6399866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正文"/>
          <p:cNvSpPr txBox="1"/>
          <p:nvPr>
            <p:custDataLst>
              <p:tags r:id="rId9"/>
            </p:custDataLst>
          </p:nvPr>
        </p:nvSpPr>
        <p:spPr>
          <a:xfrm>
            <a:off x="6466322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搭配适当的鞋子，如皮鞋或凉鞋，避免运动鞋或拖鞋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椭圆 7"/>
          <p:cNvSpPr/>
          <p:nvPr>
            <p:custDataLst>
              <p:tags r:id="rId10"/>
            </p:custDataLst>
          </p:nvPr>
        </p:nvSpPr>
        <p:spPr>
          <a:xfrm>
            <a:off x="3625327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椭圆 9"/>
          <p:cNvSpPr/>
          <p:nvPr>
            <p:custDataLst>
              <p:tags r:id="rId11"/>
            </p:custDataLst>
          </p:nvPr>
        </p:nvSpPr>
        <p:spPr>
          <a:xfrm>
            <a:off x="4004680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正文"/>
          <p:cNvSpPr txBox="1"/>
          <p:nvPr>
            <p:custDataLst>
              <p:tags r:id="rId12"/>
            </p:custDataLst>
          </p:nvPr>
        </p:nvSpPr>
        <p:spPr>
          <a:xfrm>
            <a:off x="4071136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保持衣物干净整洁，无污渍、破损或脱线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0" name="椭圆 5"/>
          <p:cNvSpPr/>
          <p:nvPr>
            <p:custDataLst>
              <p:tags r:id="rId13"/>
            </p:custDataLst>
          </p:nvPr>
        </p:nvSpPr>
        <p:spPr>
          <a:xfrm>
            <a:off x="957855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椭圆 4"/>
          <p:cNvSpPr/>
          <p:nvPr>
            <p:custDataLst>
              <p:tags r:id="rId14"/>
            </p:custDataLst>
          </p:nvPr>
        </p:nvSpPr>
        <p:spPr>
          <a:xfrm>
            <a:off x="1337208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正文"/>
          <p:cNvSpPr txBox="1"/>
          <p:nvPr>
            <p:custDataLst>
              <p:tags r:id="rId15"/>
            </p:custDataLst>
          </p:nvPr>
        </p:nvSpPr>
        <p:spPr>
          <a:xfrm>
            <a:off x="1403664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选择合适的服装，避免过于花哨或暴露的款式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48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/>
          </a:bodyPr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450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仪态举止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0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站姿、坐姿、行姿</a:t>
            </a:r>
            <a:endParaRPr lang="zh-CN" altLang="en-US"/>
          </a:p>
        </p:txBody>
      </p:sp>
      <p:sp>
        <p:nvSpPr>
          <p:cNvPr id="104950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68960" y="1258888"/>
            <a:ext cx="4222036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08" name="矩形 65"/>
          <p:cNvSpPr/>
          <p:nvPr>
            <p:custDataLst>
              <p:tags r:id="rId3"/>
            </p:custDataLst>
          </p:nvPr>
        </p:nvSpPr>
        <p:spPr>
          <a:xfrm>
            <a:off x="1259928" y="1631303"/>
            <a:ext cx="218364" cy="186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0" name="文本框 66"/>
          <p:cNvSpPr txBox="1"/>
          <p:nvPr>
            <p:custDataLst>
              <p:tags r:id="rId4"/>
            </p:custDataLst>
          </p:nvPr>
        </p:nvSpPr>
        <p:spPr>
          <a:xfrm>
            <a:off x="1624461" y="1529496"/>
            <a:ext cx="3711489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站姿：挺胸收腹，双脚并拢或呈丁字步站立，保持稳定和端正的姿势，不要随意晃动或倚靠他物。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1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709532" y="1258888"/>
            <a:ext cx="4222036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矩形 69"/>
          <p:cNvSpPr/>
          <p:nvPr>
            <p:custDataLst>
              <p:tags r:id="rId6"/>
            </p:custDataLst>
          </p:nvPr>
        </p:nvSpPr>
        <p:spPr>
          <a:xfrm>
            <a:off x="6600501" y="1631303"/>
            <a:ext cx="218364" cy="1864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6" name="文本框 70"/>
          <p:cNvSpPr txBox="1"/>
          <p:nvPr>
            <p:custDataLst>
              <p:tags r:id="rId7"/>
            </p:custDataLst>
          </p:nvPr>
        </p:nvSpPr>
        <p:spPr>
          <a:xfrm>
            <a:off x="6965034" y="1529496"/>
            <a:ext cx="3711489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坐姿：保持端正，不要翘二郎腿或抖腿，双手可以放在膝盖上或椅子扶手上，注意保持稳定和端正的姿势。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1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4039574" y="3873673"/>
            <a:ext cx="4222036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20" name="文本框 74"/>
          <p:cNvSpPr txBox="1"/>
          <p:nvPr>
            <p:custDataLst>
              <p:tags r:id="rId9"/>
            </p:custDataLst>
          </p:nvPr>
        </p:nvSpPr>
        <p:spPr>
          <a:xfrm>
            <a:off x="4294419" y="4143625"/>
            <a:ext cx="3711489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行姿：保持稳定和端正的姿势，不要低头或弯腰，步伐要适中，不要过快或过慢，注意与他人保持适当的距离和尊重。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22" name="矩形 73"/>
          <p:cNvSpPr/>
          <p:nvPr>
            <p:custDataLst>
              <p:tags r:id="rId10"/>
            </p:custDataLst>
          </p:nvPr>
        </p:nvSpPr>
        <p:spPr>
          <a:xfrm>
            <a:off x="3929886" y="4246088"/>
            <a:ext cx="218364" cy="186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https://d.book118.com/736201141053010053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耐心观看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71.25&quot;,&quot;top&quot;:&quot;332.6&quot;,&quot;width&quot;:&quot;664.45&quot;,&quot;height&quot;:&quot;187.1&quot;}"/>
  <p:tag name="KSO_WM_SLIDE_ID" val="custom20230897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2_1"/>
  <p:tag name="KSO_WM_UNIT_INDEX" val="1_2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3_1"/>
  <p:tag name="KSO_WM_UNIT_INDEX" val="1_3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4_1"/>
  <p:tag name="KSO_WM_UNIT_INDEX" val="1_4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5_1"/>
  <p:tag name="KSO_WM_UNIT_INDEX" val="1_5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6_1"/>
  <p:tag name="KSO_WM_UNIT_INDEX" val="1_6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6_2"/>
  <p:tag name="KSO_WM_UNIT_INDEX" val="1_6_2"/>
  <p:tag name="KSO_WM_UNIT_LAYERLEVEL" val="1_1_1"/>
  <p:tag name="KSO_WM_UNIT_PRESET_TEXT" val="06.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6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6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2*l_h_i*1_1_1"/>
  <p:tag name="KSO_WM_UNIT_INDEX" val="1_1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2*l_h_i*1_1_2"/>
  <p:tag name="KSO_WM_UNIT_INDEX" val="1_1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2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2*l_h_i*1_2_1"/>
  <p:tag name="KSO_WM_UNIT_INDEX" val="1_2_1"/>
  <p:tag name="KSO_WM_UNIT_LAYERLEVEL" val="1_1_1"/>
  <p:tag name="KSO_WM_UNIT_LINE_FORE_SCHEMECOLOR_INDEX" val="7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2*l_h_i*1_2_2"/>
  <p:tag name="KSO_WM_UNIT_INDEX" val="1_2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2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2*l_h_i*1_3_1"/>
  <p:tag name="KSO_WM_UNIT_INDEX" val="1_3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2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2*l_h_i*1_3_2"/>
  <p:tag name="KSO_WM_UNIT_INDEX" val="1_3_2"/>
  <p:tag name="KSO_WM_UNIT_LAYERLEVEL" val="1_1_1"/>
  <p:tag name="KSO_WM_UNIT_TYPE" val="l_h_i"/>
</p:tagLst>
</file>

<file path=ppt/tags/tag22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62463F"/>
      </a:dk2>
      <a:lt2>
        <a:srgbClr val="ECE4E2"/>
      </a:lt2>
      <a:accent1>
        <a:srgbClr val="FF9D3D"/>
      </a:accent1>
      <a:accent2>
        <a:srgbClr val="FC8A64"/>
      </a:accent2>
      <a:accent3>
        <a:srgbClr val="F8778B"/>
      </a:accent3>
      <a:accent4>
        <a:srgbClr val="F563B1"/>
      </a:accent4>
      <a:accent5>
        <a:srgbClr val="F150D8"/>
      </a:accent5>
      <a:accent6>
        <a:srgbClr val="EE3DFF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Calibri Light</vt:lpstr>
      <vt:lpstr>+中文正文</vt:lpstr>
      <vt:lpstr>宋体</vt:lpstr>
      <vt:lpstr>Office Theme</vt:lpstr>
      <vt:lpstr>公务员考试面试中的形象打造与仪态规范</vt:lpstr>
      <vt:lpstr>目录</vt:lpstr>
      <vt:lpstr>添加章节标题</vt:lpstr>
      <vt:lpstr>面试形象的重要性</vt:lpstr>
      <vt:lpstr>留下良好第一印象</vt:lpstr>
      <vt:lpstr>提高面试官的认同感</vt:lpstr>
      <vt:lpstr>展现专业素养</vt:lpstr>
      <vt:lpstr>着装要求</vt:lpstr>
      <vt:lpstr>选择合适的服装</vt:lpstr>
      <vt:lpstr>注意颜色搭配</vt:lpstr>
      <vt:lpstr>保持整洁大方</vt:lpstr>
      <vt:lpstr>仪态举止</vt:lpstr>
      <vt:lpstr>站姿、坐姿、行姿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2024-09-20T00:23:22.442</cp:lastPrinted>
  <dcterms:created xsi:type="dcterms:W3CDTF">2024-09-19T16:23:22Z</dcterms:created>
  <dcterms:modified xsi:type="dcterms:W3CDTF">2024-09-19T16:23:24Z</dcterms:modified>
</cp:coreProperties>
</file>