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Default Extension="emf" ContentType="image/x-emf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64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1" r:id="rId14"/>
  </p:sldIdLst>
  <p:sldSz cx="12192000" cy="6858000"/>
  <p:notesSz cx="6858000" cy="9144000"/>
  <p:custDataLst>
    <p:tags r:id="rId15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tags" Target="tags/tag1.xml" /><Relationship Id="rId16" Type="http://schemas.openxmlformats.org/officeDocument/2006/relationships/presProps" Target="presProps.xml" /><Relationship Id="rId17" Type="http://schemas.openxmlformats.org/officeDocument/2006/relationships/viewProps" Target="viewProps.xml" /><Relationship Id="rId18" Type="http://schemas.openxmlformats.org/officeDocument/2006/relationships/theme" Target="theme/theme1.xml" /><Relationship Id="rId19" Type="http://schemas.openxmlformats.org/officeDocument/2006/relationships/tableStyles" Target="tableStyles.xml" /><Relationship Id="rId2" Type="http://schemas.openxmlformats.org/officeDocument/2006/relationships/slideMaster" Target="slideMasters/slideMaster2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png" /><Relationship Id="rId2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png" /><Relationship Id="rId2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png" /><Relationship Id="rId2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png" /><Relationship Id="rId2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4852B1B4-A310-47BA-8167-C9B4F014F74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23E6234F-5014-4832-82E9-51DED954837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5071A65C-44DB-4479-9A84-233B43500E0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1C626BDF-5DC0-4A9C-958C-45C45F9DA20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4995447F-72AA-47C9-8C29-554C431F69B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4032751F-383C-4B03-BB55-BD39DAA7AE8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8E310414-85C7-4AA5-B971-AF07551EB91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5E553F1F-EBC6-45C7-86D6-3DA56F70D5F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862B10FC-5724-4C05-97FB-74E42AE9561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0923FC0F-99E1-45E2-BF51-9AEF7A9A611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EAD641E9-403C-4568-A4AF-E02179EF765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封面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图片 22"/>
          <p:cNvPicPr>
            <a:picLocks noChangeAspect="1"/>
          </p:cNvPicPr>
          <p:nvPr userDrawn="1"/>
        </p:nvPicPr>
        <p:blipFill>
          <a:blip r:embed="rId1"/>
          <a:stretch>
            <a:fillRect/>
          </a:stretch>
        </p:blipFill>
        <p:spPr>
          <a:xfrm>
            <a:off x="0" y="-1"/>
            <a:ext cx="12192000" cy="6858000"/>
          </a:xfrm>
          <a:prstGeom prst="rect">
            <a:avLst/>
          </a:prstGeom>
        </p:spPr>
      </p:pic>
      <p:sp>
        <p:nvSpPr>
          <p:cNvPr id="3" name="矩形 4"/>
          <p:cNvSpPr/>
          <p:nvPr userDrawn="1"/>
        </p:nvSpPr>
        <p:spPr>
          <a:xfrm>
            <a:off x="0" y="1"/>
            <a:ext cx="12192000" cy="6857999"/>
          </a:xfrm>
          <a:prstGeom prst="rect">
            <a:avLst/>
          </a:prstGeom>
          <a:gradFill>
            <a:gsLst>
              <a:gs pos="10000">
                <a:schemeClr val="accent1"/>
              </a:gs>
              <a:gs pos="30000">
                <a:schemeClr val="accent3">
                  <a:alpha val="0"/>
                </a:schemeClr>
              </a:gs>
            </a:gsLst>
            <a:lin ang="16200000" scaled="1"/>
          </a:gra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kumimoji="1" lang="zh-CN" altLang="en-US"/>
          </a:p>
        </p:txBody>
      </p:sp>
      <p:sp>
        <p:nvSpPr>
          <p:cNvPr id="4" name="标题 1"/>
          <p:cNvSpPr>
            <a:spLocks noGrp="1"/>
          </p:cNvSpPr>
          <p:nvPr>
            <p:ph type="ctrTitle" idx="4294967295" hasCustomPrompt="1"/>
          </p:nvPr>
        </p:nvSpPr>
        <p:spPr>
          <a:xfrm>
            <a:off x="392698" y="5131305"/>
            <a:ext cx="6019597" cy="1311128"/>
          </a:xfrm>
        </p:spPr>
        <p:txBody>
          <a:bodyPr wrap="none" anchor="b">
            <a:spAutoFit/>
          </a:bodyPr>
          <a:lstStyle>
            <a:lvl1pPr algn="l">
              <a:defRPr sz="8800" b="0" i="0" spc="300">
                <a:solidFill>
                  <a:schemeClr val="bg1"/>
                </a:solidFill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r>
              <a:rPr kumimoji="1" lang="zh-CN" altLang="en-US"/>
              <a:t>主标题样式</a:t>
            </a:r>
            <a:endParaRPr/>
          </a:p>
        </p:txBody>
      </p:sp>
      <p:sp>
        <p:nvSpPr>
          <p:cNvPr id="5" name="文本占位符 17"/>
          <p:cNvSpPr>
            <a:spLocks noGrp="1"/>
          </p:cNvSpPr>
          <p:nvPr>
            <p:ph type="body" sz="quarter" idx="10" hasCustomPrompt="1"/>
          </p:nvPr>
        </p:nvSpPr>
        <p:spPr>
          <a:xfrm>
            <a:off x="392698" y="4448586"/>
            <a:ext cx="2941831" cy="646331"/>
          </a:xfrm>
        </p:spPr>
        <p:txBody>
          <a:bodyPr wrap="none" anchor="b">
            <a:spAutoFit/>
          </a:bodyPr>
          <a:lstStyle>
            <a:lvl1pPr marL="0" indent="0" algn="l">
              <a:buNone/>
              <a:defRPr sz="4000" b="0" i="0" spc="300">
                <a:solidFill>
                  <a:schemeClr val="bg1"/>
                </a:solidFill>
                <a:latin typeface="Microsoft YaHei Light" panose="020b0503020204020204" pitchFamily="34" charset="-122"/>
                <a:ea typeface="Microsoft YaHei Light" panose="020b0503020204020204" pitchFamily="34" charset="-122"/>
              </a:defRPr>
            </a:lvl1pPr>
          </a:lstStyle>
          <a:p>
            <a:pPr lvl="0"/>
            <a:r>
              <a:rPr kumimoji="1" lang="zh-CN" altLang="en-US"/>
              <a:t>主标题样式</a:t>
            </a:r>
            <a:endParaRPr/>
          </a:p>
        </p:txBody>
      </p:sp>
    </p:spTree>
  </p:cSld>
  <p:clrMapOvr>
    <a:masterClrMapping/>
  </p:clrMapOvr>
  <p:transition/>
  <p:timing/>
  <p:extLst>
    <p:ext uri="{DCECCB84-F9BA-43D5-87BE-67443E8EF086}">
      <p15:sldGuideLst xmlns:p15="http://schemas.microsoft.com/office/powerpoint/2012/main" xmlns="">
        <p15:guide id="1" orient="horz" pos="2160" userDrawn="true">
          <p15:clr>
            <a:srgbClr val="FBAE40"/>
          </p15:clr>
        </p15:guide>
        <p15:guide id="2" pos="3840" userDrawn="true">
          <p15:clr>
            <a:srgbClr val="FBAE40"/>
          </p15:clr>
        </p15:guide>
      </p15:sldGuideLst>
    </p:ext>
  </p:extLst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节标题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7" name="图片 12"/>
          <p:cNvPicPr>
            <a:picLocks noChangeAspect="1"/>
          </p:cNvPicPr>
          <p:nvPr userDrawn="1"/>
        </p:nvPicPr>
        <p:blipFill>
          <a:blip r:embed="rId1"/>
          <a:stretch>
            <a:fillRect/>
          </a:stretch>
        </p:blipFill>
        <p:spPr>
          <a:xfrm>
            <a:off x="0" y="-1"/>
            <a:ext cx="12192000" cy="6858000"/>
          </a:xfrm>
          <a:prstGeom prst="rect">
            <a:avLst/>
          </a:prstGeom>
        </p:spPr>
      </p:pic>
      <p:sp>
        <p:nvSpPr>
          <p:cNvPr id="8" name="日期占位符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50281522-3AB1-3541-90AB-7A631F5C75F8}" type="datetimeFigureOut">
              <a:rPr/>
              <a:t>2023/11/21</a:t>
            </a:fld>
            <a:endParaRPr kumimoji="1" lang="zh-CN" altLang="en-US"/>
          </a:p>
        </p:txBody>
      </p:sp>
      <p:sp>
        <p:nvSpPr>
          <p:cNvPr id="9" name="页脚占位符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endParaRPr kumimoji="1" lang="zh-CN" altLang="en-US"/>
          </a:p>
        </p:txBody>
      </p:sp>
      <p:sp>
        <p:nvSpPr>
          <p:cNvPr id="10" name="灯片编号占位符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419F402A-E1A9-C741-9EEF-1CF72A8557FF}" type="slidenum">
              <a:rPr/>
              <a:t>‹#›</a:t>
            </a:fld>
            <a:endParaRPr kumimoji="1" lang="zh-CN" altLang="en-US"/>
          </a:p>
        </p:txBody>
      </p:sp>
      <p:sp>
        <p:nvSpPr>
          <p:cNvPr id="11" name="矩形 1"/>
          <p:cNvSpPr/>
          <p:nvPr userDrawn="1"/>
        </p:nvSpPr>
        <p:spPr>
          <a:xfrm>
            <a:off x="0" y="1"/>
            <a:ext cx="12192000" cy="6857999"/>
          </a:xfrm>
          <a:prstGeom prst="rect">
            <a:avLst/>
          </a:prstGeom>
          <a:gradFill>
            <a:gsLst>
              <a:gs pos="10000">
                <a:schemeClr val="accent1"/>
              </a:gs>
              <a:gs pos="30000">
                <a:schemeClr val="accent3">
                  <a:alpha val="0"/>
                </a:schemeClr>
              </a:gs>
            </a:gsLst>
            <a:lin ang="16200000" scaled="1"/>
          </a:gra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kumimoji="1" lang="zh-CN" alt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仅标题">
    <p:bg>
      <p:bgPr>
        <a:gradFill>
          <a:gsLst>
            <a:gs pos="80000">
              <a:schemeClr val="bg1"/>
            </a:gs>
            <a:gs pos="100000">
              <a:schemeClr val="accent1">
                <a:lumMod val="20000"/>
                <a:lumOff val="80000"/>
              </a:schemeClr>
            </a:gs>
          </a:gsLst>
          <a:lin ang="16200000" scaled="1"/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13" name="图片 7"/>
          <p:cNvPicPr>
            <a:picLocks noChangeAspect="1"/>
          </p:cNvPicPr>
          <p:nvPr userDrawn="1"/>
        </p:nvPicPr>
        <p:blipFill>
          <a:blip r:embed="rId1"/>
          <a:stretch>
            <a:fillRect/>
          </a:stretch>
        </p:blipFill>
        <p:spPr>
          <a:xfrm flipH="1">
            <a:off x="0" y="-1"/>
            <a:ext cx="12192000" cy="6858000"/>
          </a:xfrm>
          <a:prstGeom prst="rect">
            <a:avLst/>
          </a:prstGeom>
        </p:spPr>
      </p:pic>
      <p:sp>
        <p:nvSpPr>
          <p:cNvPr id="14" name="矩形 6"/>
          <p:cNvSpPr/>
          <p:nvPr userDrawn="1"/>
        </p:nvSpPr>
        <p:spPr>
          <a:xfrm>
            <a:off x="0" y="1"/>
            <a:ext cx="12192000" cy="6857999"/>
          </a:xfrm>
          <a:prstGeom prst="rect">
            <a:avLst/>
          </a:prstGeom>
          <a:gradFill>
            <a:gsLst>
              <a:gs pos="85000">
                <a:schemeClr val="bg1"/>
              </a:gs>
              <a:gs pos="100000">
                <a:schemeClr val="bg1">
                  <a:alpha val="75000"/>
                </a:schemeClr>
              </a:gs>
            </a:gsLst>
            <a:lin ang="16200000" scaled="1"/>
          </a:gra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kumimoji="1" lang="zh-CN" altLang="en-US"/>
          </a:p>
        </p:txBody>
      </p:sp>
      <p:sp>
        <p:nvSpPr>
          <p:cNvPr id="15" name="日期占位符 2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50281522-3AB1-3541-90AB-7A631F5C75F8}" type="datetimeFigureOut">
              <a:rPr/>
              <a:t>2023/11/21</a:t>
            </a:fld>
            <a:endParaRPr kumimoji="1" lang="zh-CN" altLang="en-US"/>
          </a:p>
        </p:txBody>
      </p:sp>
      <p:sp>
        <p:nvSpPr>
          <p:cNvPr id="16" name="页脚占位符 3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endParaRPr kumimoji="1" lang="zh-CN" altLang="en-US"/>
          </a:p>
        </p:txBody>
      </p:sp>
      <p:sp>
        <p:nvSpPr>
          <p:cNvPr id="17" name="灯片编号占位符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419F402A-E1A9-C741-9EEF-1CF72A8557FF}" type="slidenum">
              <a:rPr/>
              <a:t>‹#›</a:t>
            </a:fld>
            <a:endParaRPr kumimoji="1" lang="zh-CN" alt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封底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19" name="图片 5"/>
          <p:cNvPicPr>
            <a:picLocks noChangeAspect="1"/>
          </p:cNvPicPr>
          <p:nvPr userDrawn="1"/>
        </p:nvPicPr>
        <p:blipFill>
          <a:blip r:embed="rId1"/>
          <a:stretch>
            <a:fillRect/>
          </a:stretch>
        </p:blipFill>
        <p:spPr>
          <a:xfrm>
            <a:off x="0" y="-1"/>
            <a:ext cx="12192000" cy="6858000"/>
          </a:xfrm>
          <a:prstGeom prst="rect">
            <a:avLst/>
          </a:prstGeom>
        </p:spPr>
      </p:pic>
      <p:sp>
        <p:nvSpPr>
          <p:cNvPr id="20" name="矩形 1"/>
          <p:cNvSpPr/>
          <p:nvPr userDrawn="1"/>
        </p:nvSpPr>
        <p:spPr>
          <a:xfrm>
            <a:off x="0" y="1"/>
            <a:ext cx="12192000" cy="6857999"/>
          </a:xfrm>
          <a:prstGeom prst="rect">
            <a:avLst/>
          </a:prstGeom>
          <a:gradFill>
            <a:gsLst>
              <a:gs pos="10000">
                <a:schemeClr val="accent1"/>
              </a:gs>
              <a:gs pos="30000">
                <a:schemeClr val="accent3">
                  <a:alpha val="0"/>
                </a:schemeClr>
              </a:gs>
            </a:gsLst>
            <a:lin ang="16200000" scaled="1"/>
          </a:gra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kumimoji="1" lang="zh-CN" altLang="en-US"/>
          </a:p>
        </p:txBody>
      </p:sp>
    </p:spTree>
  </p:cSld>
  <p:clrMapOvr>
    <a:masterClrMapping/>
  </p:clrMapOvr>
  <p:transition/>
  <p:timing/>
  <p:extLst>
    <p:ext uri="{DCECCB84-F9BA-43D5-87BE-67443E8EF086}">
      <p15:sldGuideLst xmlns:p15="http://schemas.microsoft.com/office/powerpoint/2012/main" xmlns="">
        <p15:guide id="3" orient="horz" pos="2160" userDrawn="true">
          <p15:clr>
            <a:srgbClr val="FBAE40"/>
          </p15:clr>
        </p15:guide>
        <p15:guide id="4" pos="3840" userDrawn="true">
          <p15:clr>
            <a:srgbClr val="FBAE40"/>
          </p15:clr>
        </p15:guide>
      </p15:sldGuideLst>
    </p:ext>
  </p:extLst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theme" Target="../theme/theme2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标题占位符 1"/>
          <p:cNvSpPr>
            <a:spLocks noGrp="1"/>
          </p:cNvSpPr>
          <p:nvPr>
            <p:ph type="title" idx="4294967295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kumimoji="1" lang="zh-CN" altLang="en-US"/>
              <a:t>单击此处编辑母版标题样式</a:t>
            </a:r>
            <a:endParaRPr/>
          </a:p>
        </p:txBody>
      </p:sp>
      <p:sp>
        <p:nvSpPr>
          <p:cNvPr id="3" name="文本占位符 2"/>
          <p:cNvSpPr>
            <a:spLocks noGrp="1"/>
          </p:cNvSpPr>
          <p:nvPr>
            <p:ph type="body"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kumimoji="1" lang="zh-CN" altLang="en-US"/>
              <a:t>单击此处编辑母版文本样式</a:t>
            </a:r>
            <a:endParaRPr/>
          </a:p>
          <a:p>
            <a:pPr lvl="1"/>
            <a:r>
              <a:rPr kumimoji="1" lang="zh-CN" altLang="en-US"/>
              <a:t>二级</a:t>
            </a:r>
            <a:endParaRPr/>
          </a:p>
          <a:p>
            <a:pPr lvl="2"/>
            <a:r>
              <a:rPr kumimoji="1" lang="zh-CN" altLang="en-US"/>
              <a:t>三级</a:t>
            </a:r>
            <a:endParaRPr/>
          </a:p>
          <a:p>
            <a:pPr lvl="3"/>
            <a:r>
              <a:rPr kumimoji="1" lang="zh-CN" altLang="en-US"/>
              <a:t>四级</a:t>
            </a:r>
            <a:endParaRPr/>
          </a:p>
          <a:p>
            <a:pPr lvl="4"/>
            <a:r>
              <a:rPr kumimoji="1" lang="zh-CN" altLang="en-US"/>
              <a:t>五级</a:t>
            </a:r>
            <a:endParaRPr/>
          </a:p>
        </p:txBody>
      </p:sp>
      <p:sp>
        <p:nvSpPr>
          <p:cNvPr id="4" name="日期占位符 3"/>
          <p:cNvSpPr>
            <a:spLocks noGrp="1"/>
          </p:cNvSpPr>
          <p:nvPr>
            <p:ph type="dt" sz="half" idx="2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zh-CN"/>
            </a:defPPr>
            <a:lvl1pPr marL="0" algn="l" defTabSz="914400" rtl="0" eaLnBrk="1" latinLnBrk="0" hangingPunct="1">
              <a:defRPr sz="1200" b="0" i="0" kern="1200">
                <a:solidFill>
                  <a:schemeClr val="tx1">
                    <a:tint val="75000"/>
                  </a:schemeClr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50281522-3AB1-3541-90AB-7A631F5C75F8}" type="datetimeFigureOut">
              <a:rPr/>
              <a:t>2023/11/21</a:t>
            </a:fld>
            <a:endParaRPr kumimoji="1" lang="zh-CN" altLang="en-US"/>
          </a:p>
        </p:txBody>
      </p:sp>
      <p:sp>
        <p:nvSpPr>
          <p:cNvPr id="5" name="页脚占位符 4"/>
          <p:cNvSpPr>
            <a:spLocks noGrp="1"/>
          </p:cNvSpPr>
          <p:nvPr>
            <p:ph type="ftr" sz="quarter" idx="3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zh-CN"/>
            </a:defPPr>
            <a:lvl1pPr marL="0" algn="ctr" defTabSz="914400" rtl="0" eaLnBrk="1" latinLnBrk="0" hangingPunct="1">
              <a:defRPr sz="1200" b="0" i="0" kern="1200">
                <a:solidFill>
                  <a:schemeClr val="tx1">
                    <a:tint val="75000"/>
                  </a:schemeClr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kumimoji="1" lang="zh-CN" altLang="en-US"/>
          </a:p>
        </p:txBody>
      </p:sp>
      <p:sp>
        <p:nvSpPr>
          <p:cNvPr id="6" name="灯片编号占位符 5"/>
          <p:cNvSpPr>
            <a:spLocks noGrp="1"/>
          </p:cNvSpPr>
          <p:nvPr>
            <p:ph type="sldNum" sz="quarter" idx="4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zh-CN"/>
            </a:defPPr>
            <a:lvl1pPr marL="0" algn="r" defTabSz="914400" rtl="0" eaLnBrk="1" latinLnBrk="0" hangingPunct="1">
              <a:defRPr sz="1200" b="0" i="0" kern="1200">
                <a:solidFill>
                  <a:schemeClr val="tx1">
                    <a:tint val="75000"/>
                  </a:schemeClr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419F402A-E1A9-C741-9EEF-1CF72A8557FF}" type="slidenum">
              <a:rPr/>
              <a:t>‹#›</a:t>
            </a:fld>
            <a:endParaRPr kumimoji="1" lang="zh-CN" alt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</p:sldLayoutIdLst>
  <p:transition/>
  <p:timing/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itchFamily="34" charset="0"/>
        <a:buChar char="•"/>
        <a:defRPr sz="28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24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20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zh-CN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  <p:extLst>
    <p:ext uri="{27BBF7A9-308A-43DC-89C8-2F10F3537804}">
      <p15:sldGuideLst xmlns:p15="http://schemas.microsoft.com/office/powerpoint/2012/main" xmlns="">
        <p15:guide id="1" orient="horz" pos="2160" userDrawn="true">
          <p15:clr>
            <a:srgbClr val="F26B43"/>
          </p15:clr>
        </p15:guide>
        <p15:guide id="2" pos="3840" userDrawn="true">
          <p15:clr>
            <a:srgbClr val="F26B43"/>
          </p15:clr>
        </p15:guide>
      </p15:sldGuideLst>
    </p:ext>
  </p:extLst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Relationship Id="rId2" Type="http://schemas.openxmlformats.org/officeDocument/2006/relationships/image" Target="../media/image2.jpe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Relationship Id="rId2" Type="http://schemas.openxmlformats.org/officeDocument/2006/relationships/image" Target="../media/image3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Relationship Id="rId2" Type="http://schemas.openxmlformats.org/officeDocument/2006/relationships/image" Target="../media/image4.jpe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Relationship Id="rId2" Type="http://schemas.openxmlformats.org/officeDocument/2006/relationships/image" Target="../media/image5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Relationship Id="rId2" Type="http://schemas.openxmlformats.org/officeDocument/2006/relationships/image" Target="../media/image6.emf" /><Relationship Id="rId3" Type="http://schemas.openxmlformats.org/officeDocument/2006/relationships/image" Target="../media/image7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Relationship Id="rId2" Type="http://schemas.openxmlformats.org/officeDocument/2006/relationships/image" Target="../media/image8.jpe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737004124143006042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descr="{&quot;isTemplate&quot;:true,&quot;type&quot;:0,&quot;continueWritingContext&quot;:{&quot;outline&quot;:&quot;# 岗位危险、有害因素辨识及防范措施\n## 1.岗位危险、有害因素的基本概念\n### 1.1危险因素与有害因素的定义与区别\n### 1.2岗位危险、有害因素的分类\n### 1.3岗位危险、有害因素的危害性分析\n## 2.岗位危险、有害因素的辨识方法\n### 2.1直观观察法\n### 2.2类比法\n### 2.3风险评估法\n## 3.岗位危险、有害因素的防范措施\n### 3.1工程控制技术\n### 3.2管理控制措施\n### 3.3个体防护装备\n## 4.岗位危险、有害因素辨识的案例分析\n### 4.1化学实验室岗位危险、有害因素辨识\n### 4.2建筑施工岗位危险、有害因素辨识\n### 4.3工厂生产线岗位危险、有害因素辨识\n## 5.岗位危险、有害因素防范措施的实施与监督\n### 5.1岗位危险、有害因素防范措施的实施\n### 5.2岗位危险、有害因素防范措施的监督\n### 5.3岗位危险、有害因素防范措施的持续改进\n&quot;,&quot;templateId&quot;:&quot;3wr1pbmdtjrh3jjfzwr75chiya&quot;}}"/>
        <p:cNvGrpSpPr/>
        <p:nvPr/>
      </p:nvGrpSpPr>
      <p:grpSpPr>
        <a:xfrm>
          <a:off x="0" y="0"/>
          <a:ext cx="0" cy="0"/>
        </a:xfrm>
      </p:grpSpPr>
      <p:sp>
        <p:nvSpPr>
          <p:cNvPr id="2" name="标题 1" descr="{&quot;isTemplate&quot;:true,&quot;type&quot;:&quot;title&quot;,&quot;canOmit&quot;:false,&quot;range&quot;:0}"/>
          <p:cNvSpPr>
            <a:spLocks noGrp="1"/>
          </p:cNvSpPr>
          <p:nvPr>
            <p:ph type="ctrTitle" idx="4294967295"/>
          </p:nvPr>
        </p:nvSpPr>
        <p:spPr>
          <a:xfrm>
            <a:off x="392698" y="5140683"/>
            <a:ext cx="11315700" cy="1301750"/>
          </a:xfrm>
        </p:spPr>
        <p:txBody>
          <a:bodyPr vert="horz" wrap="square" lIns="91440" tIns="45720" rIns="91440" bIns="45720" anchor="t">
            <a:normAutofit/>
          </a:bodyPr>
          <a:lstStyle/>
          <a:p>
            <a:r>
              <a:rPr lang="zh-CN" sz="4900"/>
              <a:t>岗位危险、有害因素辨识及防范措施</a:t>
            </a:r>
            <a:endParaRPr/>
          </a:p>
        </p:txBody>
      </p:sp>
      <p:sp>
        <p:nvSpPr>
          <p:cNvPr id="3" name="文本占位符 3" descr="{&quot;isTemplate&quot;:false,&quot;type&quot;:&quot;content&quot;,&quot;canOmit&quot;:true,&quot;range&quot;:0}"/>
          <p:cNvSpPr>
            <a:spLocks noGrp="1"/>
          </p:cNvSpPr>
          <p:nvPr>
            <p:ph type="body" sz="quarter" idx="10"/>
          </p:nvPr>
        </p:nvSpPr>
        <p:spPr>
          <a:xfrm>
            <a:off x="392698" y="4449955"/>
            <a:ext cx="375424" cy="646331"/>
          </a:xfrm>
        </p:spPr>
        <p:txBody>
          <a:bodyPr/>
          <a:lstStyle/>
          <a:p>
            <a:r>
              <a:rPr lang="en-US" smtClean="0"/>
              <a:t> </a:t>
            </a:r>
            <a:endParaRPr lang="zh-CN" spc="0"/>
          </a:p>
        </p:txBody>
      </p:sp>
      <p:sp>
        <p:nvSpPr>
          <p:cNvPr id="4" name="文本占位符 20"/>
          <p:cNvSpPr txBox="1"/>
          <p:nvPr/>
        </p:nvSpPr>
        <p:spPr>
          <a:xfrm>
            <a:off x="392698" y="580667"/>
            <a:ext cx="184731" cy="369332"/>
          </a:xfrm>
          <a:prstGeom prst="rect">
            <a:avLst/>
          </a:prstGeom>
        </p:spPr>
        <p:txBody>
          <a:bodyPr wrap="none" anchor="t">
            <a:spAutoFit/>
          </a:bodyPr>
          <a:lstStyle>
            <a:defPPr>
              <a:defRPr lang="zh-CN"/>
            </a:defPPr>
            <a:lvl1pPr marL="0" indent="0" algn="l" defTabSz="914400" rtl="0" eaLnBrk="1" latinLnBrk="0" hangingPunct="1">
              <a:lnSpc>
                <a:spcPct val="150000"/>
              </a:lnSpc>
              <a:spcBef>
                <a:spcPts val="1000"/>
              </a:spcBef>
              <a:buFont typeface="Arial" pitchFamily="34" charset="0"/>
              <a:buNone/>
              <a:defRPr sz="1200" b="0" i="0" kern="1200" spc="3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1pPr>
            <a:lvl2pPr marL="685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24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2pPr>
            <a:lvl3pPr marL="1143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20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3pPr>
            <a:lvl4pPr marL="1600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4pPr>
            <a:lvl5pPr marL="20574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kumimoji="1" lang="en-US" altLang="zh-CN" spc="80">
              <a:solidFill>
                <a:schemeClr val="bg1"/>
              </a:solidFill>
              <a:latin typeface="+mj-ea"/>
              <a:ea typeface="+mj-ea"/>
            </a:endParaRPr>
          </a:p>
        </p:txBody>
      </p:sp>
      <p:sp>
        <p:nvSpPr>
          <p:cNvPr id="5" name="文本占位符 20"/>
          <p:cNvSpPr txBox="1"/>
          <p:nvPr/>
        </p:nvSpPr>
        <p:spPr>
          <a:xfrm>
            <a:off x="11614571" y="580667"/>
            <a:ext cx="184731" cy="369332"/>
          </a:xfrm>
          <a:prstGeom prst="rect">
            <a:avLst/>
          </a:prstGeom>
        </p:spPr>
        <p:txBody>
          <a:bodyPr wrap="none" anchor="t">
            <a:spAutoFit/>
          </a:bodyPr>
          <a:lstStyle>
            <a:defPPr>
              <a:defRPr lang="zh-CN"/>
            </a:defPPr>
            <a:lvl1pPr marL="0" indent="0" algn="l" defTabSz="914400" rtl="0" eaLnBrk="1" latinLnBrk="0" hangingPunct="1">
              <a:lnSpc>
                <a:spcPct val="150000"/>
              </a:lnSpc>
              <a:spcBef>
                <a:spcPts val="1000"/>
              </a:spcBef>
              <a:buFont typeface="Arial" pitchFamily="34" charset="0"/>
              <a:buNone/>
              <a:defRPr sz="1200" b="0" i="0" kern="1200" spc="3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1pPr>
            <a:lvl2pPr marL="685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24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2pPr>
            <a:lvl3pPr marL="1143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20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3pPr>
            <a:lvl4pPr marL="1600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4pPr>
            <a:lvl5pPr marL="20574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/>
            <a:endParaRPr kumimoji="1" lang="en-US" altLang="zh-CN" spc="80">
              <a:solidFill>
                <a:schemeClr val="bg1"/>
              </a:solidFill>
            </a:endParaRPr>
          </a:p>
        </p:txBody>
      </p:sp>
      <p:cxnSp>
        <p:nvCxnSpPr>
          <p:cNvPr id="6" name="Tencent"/>
          <p:cNvCxnSpPr/>
          <p:nvPr/>
        </p:nvCxnSpPr>
        <p:spPr>
          <a:xfrm>
            <a:off x="443999" y="402867"/>
            <a:ext cx="11304002" cy="0"/>
          </a:xfrm>
          <a:prstGeom prst="line">
            <a:avLst/>
          </a:prstGeom>
          <a:ln w="12700">
            <a:solidFill>
              <a:schemeClr val="bg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descr="{&quot;isTemplate&quot;:true,&quot;type&quot;:2}"/>
        <p:cNvGrpSpPr/>
        <p:nvPr/>
      </p:nvGrpSpPr>
      <p:grpSpPr>
        <a:xfrm>
          <a:off x="0" y="0"/>
          <a:ext cx="0" cy="0"/>
        </a:xfrm>
      </p:grpSpPr>
      <p:sp>
        <p:nvSpPr>
          <p:cNvPr id="84" name="标题 1" descr="{&quot;isTemplate&quot;:true,&quot;type&quot;:&quot;title&quot;,&quot;canOmit&quot;:false,&quot;range&quot;:0}"/>
          <p:cNvSpPr txBox="1"/>
          <p:nvPr/>
        </p:nvSpPr>
        <p:spPr>
          <a:xfrm>
            <a:off x="392698" y="4923294"/>
            <a:ext cx="11330940" cy="1079500"/>
          </a:xfrm>
          <a:prstGeom prst="rect">
            <a:avLst/>
          </a:prstGeom>
        </p:spPr>
        <p:txBody>
          <a:bodyPr vert="horz" wrap="square" lIns="91440" tIns="45720" rIns="91440" bIns="45720" rtlCol="0" anchor="b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8800" b="0" i="0" kern="1200" spc="300">
                <a:solidFill>
                  <a:schemeClr val="bg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sz="5200"/>
              <a:t>岗位危险、有害因素的基本概念</a:t>
            </a:r>
            <a:endParaRPr/>
          </a:p>
        </p:txBody>
      </p:sp>
      <p:sp>
        <p:nvSpPr>
          <p:cNvPr id="85" name="标题 1"/>
          <p:cNvSpPr txBox="1"/>
          <p:nvPr/>
        </p:nvSpPr>
        <p:spPr>
          <a:xfrm>
            <a:off x="392698" y="3621770"/>
            <a:ext cx="1324402" cy="1311128"/>
          </a:xfrm>
          <a:prstGeom prst="rect">
            <a:avLst/>
          </a:prstGeom>
        </p:spPr>
        <p:txBody>
          <a:bodyPr vert="horz" wrap="none" lIns="91440" tIns="45720" rIns="91440" bIns="45720" rtlCol="0" anchor="b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8800" b="0" i="0" kern="1200" spc="300">
                <a:solidFill>
                  <a:schemeClr val="bg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kumimoji="1" lang="en-US" altLang="zh-CN">
                <a:latin typeface="Microsoft YaHei Light" panose="020b0503020204020204" pitchFamily="34" charset="-122"/>
                <a:ea typeface="Microsoft YaHei Light" panose="020b0503020204020204" pitchFamily="34" charset="-122"/>
              </a:rPr>
              <a:t>01</a:t>
            </a:r>
            <a:endParaRPr kumimoji="1" lang="zh-CN" altLang="en-US">
              <a:latin typeface="Microsoft YaHei Light" panose="020b0503020204020204" pitchFamily="34" charset="-122"/>
              <a:ea typeface="Microsoft YaHei Light" panose="020b0503020204020204" pitchFamily="34" charset="-122"/>
            </a:endParaRP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descr="{&quot;isTemplate&quot;:true,&quot;type&quot;:3}"/>
        <p:cNvGrpSpPr/>
        <p:nvPr/>
      </p:nvGrpSpPr>
      <p:grpSpPr>
        <a:xfrm>
          <a:off x="0" y="0"/>
          <a:ext cx="0" cy="0"/>
        </a:xfrm>
      </p:grpSpPr>
      <p:sp>
        <p:nvSpPr>
          <p:cNvPr id="120" name="Tencent" descr="{&quot;isTemplate&quot;:true,&quot;type&quot;:&quot;title&quot;,&quot;canOmit&quot;:false,&quot;range&quot;:0}"/>
          <p:cNvSpPr txBox="1"/>
          <p:nvPr/>
        </p:nvSpPr>
        <p:spPr>
          <a:xfrm>
            <a:off x="571500" y="1824744"/>
            <a:ext cx="6483350" cy="641350"/>
          </a:xfrm>
          <a:prstGeom prst="rect">
            <a:avLst/>
          </a:prstGeom>
          <a:noFill/>
        </p:spPr>
        <p:txBody>
          <a:bodyPr wrap="square" lIns="90000" tIns="46800" rIns="90000" bIns="46800" rtlCol="0" anchor="t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sz="3600" b="1">
                <a:latin typeface="微软雅黑"/>
                <a:ea typeface="微软雅黑"/>
              </a:rPr>
              <a:t>危险因素与有害因素的定义与区别</a:t>
            </a:r>
            <a:endParaRPr lang="en-US" sz="3600" b="1">
              <a:latin typeface="微软雅黑"/>
              <a:ea typeface="微软雅黑"/>
            </a:endParaRPr>
          </a:p>
        </p:txBody>
      </p:sp>
      <p:sp>
        <p:nvSpPr>
          <p:cNvPr id="121" name="Tencent" descr="{&quot;isTemplate&quot;:true,&quot;type&quot;:&quot;content&quot;,&quot;canOmit&quot;:true,&quot;range&quot;:0}"/>
          <p:cNvSpPr txBox="1"/>
          <p:nvPr/>
        </p:nvSpPr>
        <p:spPr>
          <a:xfrm>
            <a:off x="571500" y="3429000"/>
            <a:ext cx="6480000" cy="3069432"/>
          </a:xfrm>
          <a:prstGeom prst="rect">
            <a:avLst/>
          </a:prstGeom>
          <a:noFill/>
        </p:spPr>
        <p:txBody>
          <a:bodyPr wrap="square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lvl="0" indent="-203200">
              <a:lnSpc>
                <a:spcPct val="130000"/>
              </a:lnSpc>
              <a:buFont typeface="Arial" pitchFamily="34" charset="0"/>
              <a:buChar char="•"/>
            </a:pPr>
            <a:r>
              <a:rPr lang="zh-CN" sz="1400" spc="300">
                <a:solidFill>
                  <a:schemeClr val="tx1">
                    <a:lumMod val="50000"/>
                    <a:lumOff val="50000"/>
                    <a:alpha val="100000"/>
                  </a:schemeClr>
                </a:solidFill>
                <a:latin typeface="微软雅黑"/>
                <a:ea typeface="微软雅黑"/>
              </a:rPr>
              <a:t>危险因素：指可能导致事故发生的物质、环境、人和管理等方面的</a:t>
            </a:r>
            <a:r>
              <a:rPr lang="zh-CN" sz="1400" b="1" spc="300">
                <a:solidFill>
                  <a:schemeClr val="tx1">
                    <a:lumMod val="50000"/>
                    <a:lumOff val="50000"/>
                    <a:alpha val="100000"/>
                  </a:schemeClr>
                </a:solidFill>
                <a:latin typeface="微软雅黑"/>
                <a:ea typeface="微软雅黑"/>
              </a:rPr>
              <a:t>潜在危险</a:t>
            </a:r>
            <a:r>
              <a:rPr lang="zh-CN" sz="1400" spc="300">
                <a:solidFill>
                  <a:schemeClr val="tx1">
                    <a:lumMod val="50000"/>
                    <a:lumOff val="50000"/>
                    <a:alpha val="100000"/>
                  </a:schemeClr>
                </a:solidFill>
                <a:latin typeface="微软雅黑"/>
                <a:ea typeface="微软雅黑"/>
              </a:rPr>
              <a:t>。</a:t>
            </a:r>
            <a:endParaRPr/>
          </a:p>
          <a:p>
            <a:pPr marL="406400" lvl="1" indent="-203200">
              <a:lnSpc>
                <a:spcPct val="130000"/>
              </a:lnSpc>
              <a:buFont typeface="Arial" pitchFamily="34" charset="0"/>
              <a:buChar char="•"/>
            </a:pPr>
            <a:r>
              <a:rPr lang="zh-CN" sz="1400" spc="300">
                <a:solidFill>
                  <a:schemeClr val="tx1">
                    <a:lumMod val="50000"/>
                    <a:lumOff val="50000"/>
                    <a:alpha val="100000"/>
                  </a:schemeClr>
                </a:solidFill>
                <a:latin typeface="微软雅黑"/>
                <a:ea typeface="微软雅黑"/>
              </a:rPr>
              <a:t>物质：如化学品、机械设备等</a:t>
            </a:r>
            <a:endParaRPr/>
          </a:p>
          <a:p>
            <a:pPr marL="406400" lvl="1" indent="-203200">
              <a:lnSpc>
                <a:spcPct val="130000"/>
              </a:lnSpc>
              <a:buFont typeface="Arial" pitchFamily="34" charset="0"/>
              <a:buChar char="•"/>
            </a:pPr>
            <a:r>
              <a:rPr lang="zh-CN" sz="1400" spc="300">
                <a:solidFill>
                  <a:schemeClr val="tx1">
                    <a:lumMod val="50000"/>
                    <a:lumOff val="50000"/>
                    <a:alpha val="100000"/>
                  </a:schemeClr>
                </a:solidFill>
                <a:latin typeface="微软雅黑"/>
                <a:ea typeface="微软雅黑"/>
              </a:rPr>
              <a:t>环境：如高温、噪声、辐射等</a:t>
            </a:r>
            <a:endParaRPr/>
          </a:p>
          <a:p>
            <a:pPr marL="406400" lvl="1" indent="-203200">
              <a:lnSpc>
                <a:spcPct val="130000"/>
              </a:lnSpc>
              <a:buFont typeface="Arial" pitchFamily="34" charset="0"/>
              <a:buChar char="•"/>
            </a:pPr>
            <a:r>
              <a:rPr lang="zh-CN" sz="1400" spc="300">
                <a:solidFill>
                  <a:schemeClr val="tx1">
                    <a:lumMod val="50000"/>
                    <a:lumOff val="50000"/>
                    <a:alpha val="100000"/>
                  </a:schemeClr>
                </a:solidFill>
                <a:latin typeface="微软雅黑"/>
                <a:ea typeface="微软雅黑"/>
              </a:rPr>
              <a:t>人：如员工操作技能、身体状况等</a:t>
            </a:r>
            <a:endParaRPr/>
          </a:p>
          <a:p>
            <a:pPr marL="406400" lvl="1" indent="-203200">
              <a:lnSpc>
                <a:spcPct val="130000"/>
              </a:lnSpc>
              <a:buFont typeface="Arial" pitchFamily="34" charset="0"/>
              <a:buChar char="•"/>
            </a:pPr>
            <a:r>
              <a:rPr lang="zh-CN" sz="1400" spc="300">
                <a:solidFill>
                  <a:schemeClr val="tx1">
                    <a:lumMod val="50000"/>
                    <a:lumOff val="50000"/>
                    <a:alpha val="100000"/>
                  </a:schemeClr>
                </a:solidFill>
                <a:latin typeface="微软雅黑"/>
                <a:ea typeface="微软雅黑"/>
              </a:rPr>
              <a:t>管理：如安全生产管理制度、应急预案等</a:t>
            </a:r>
            <a:endParaRPr/>
          </a:p>
          <a:p>
            <a:pPr marL="0" lvl="0" indent="-203200">
              <a:lnSpc>
                <a:spcPct val="130000"/>
              </a:lnSpc>
              <a:buFont typeface="Arial" pitchFamily="34" charset="0"/>
              <a:buChar char="•"/>
            </a:pPr>
            <a:r>
              <a:rPr lang="zh-CN" sz="1400" spc="300">
                <a:solidFill>
                  <a:schemeClr val="tx1">
                    <a:lumMod val="50000"/>
                    <a:lumOff val="50000"/>
                    <a:alpha val="100000"/>
                  </a:schemeClr>
                </a:solidFill>
                <a:latin typeface="微软雅黑"/>
                <a:ea typeface="微软雅黑"/>
              </a:rPr>
              <a:t>有害因素：指对员工健康、安全及工作环境产生</a:t>
            </a:r>
            <a:r>
              <a:rPr lang="zh-CN" sz="1400" b="1" spc="300">
                <a:solidFill>
                  <a:schemeClr val="tx1">
                    <a:lumMod val="50000"/>
                    <a:lumOff val="50000"/>
                    <a:alpha val="100000"/>
                  </a:schemeClr>
                </a:solidFill>
                <a:latin typeface="微软雅黑"/>
                <a:ea typeface="微软雅黑"/>
              </a:rPr>
              <a:t>不利影响</a:t>
            </a:r>
            <a:r>
              <a:rPr lang="zh-CN" sz="1400" spc="300">
                <a:solidFill>
                  <a:schemeClr val="tx1">
                    <a:lumMod val="50000"/>
                    <a:lumOff val="50000"/>
                    <a:alpha val="100000"/>
                  </a:schemeClr>
                </a:solidFill>
                <a:latin typeface="微软雅黑"/>
                <a:ea typeface="微软雅黑"/>
              </a:rPr>
              <a:t>的因素。</a:t>
            </a:r>
            <a:endParaRPr/>
          </a:p>
          <a:p>
            <a:pPr marL="406400" lvl="1" indent="-203200">
              <a:lnSpc>
                <a:spcPct val="130000"/>
              </a:lnSpc>
              <a:buFont typeface="Arial" pitchFamily="34" charset="0"/>
              <a:buChar char="•"/>
            </a:pPr>
            <a:r>
              <a:rPr lang="zh-CN" sz="1400" spc="300">
                <a:solidFill>
                  <a:schemeClr val="tx1">
                    <a:lumMod val="50000"/>
                    <a:lumOff val="50000"/>
                    <a:alpha val="100000"/>
                  </a:schemeClr>
                </a:solidFill>
                <a:latin typeface="微软雅黑"/>
                <a:ea typeface="微软雅黑"/>
              </a:rPr>
              <a:t>对员工健康的影响：如职业病、中毒等</a:t>
            </a:r>
            <a:endParaRPr/>
          </a:p>
          <a:p>
            <a:pPr marL="406400" lvl="1" indent="-203200">
              <a:lnSpc>
                <a:spcPct val="130000"/>
              </a:lnSpc>
              <a:buFont typeface="Arial" pitchFamily="34" charset="0"/>
              <a:buChar char="•"/>
            </a:pPr>
            <a:r>
              <a:rPr lang="zh-CN" sz="1400" spc="300">
                <a:solidFill>
                  <a:schemeClr val="tx1">
                    <a:lumMod val="50000"/>
                    <a:lumOff val="50000"/>
                    <a:alpha val="100000"/>
                  </a:schemeClr>
                </a:solidFill>
                <a:latin typeface="微软雅黑"/>
                <a:ea typeface="微软雅黑"/>
              </a:rPr>
              <a:t>对安全的影响：如事故、火灾等</a:t>
            </a:r>
            <a:endParaRPr/>
          </a:p>
          <a:p>
            <a:pPr marL="406400" lvl="1" indent="-203200">
              <a:lnSpc>
                <a:spcPct val="130000"/>
              </a:lnSpc>
              <a:buFont typeface="Arial" pitchFamily="34" charset="0"/>
              <a:buChar char="•"/>
            </a:pPr>
            <a:r>
              <a:rPr lang="zh-CN" sz="1400" spc="300">
                <a:solidFill>
                  <a:schemeClr val="tx1">
                    <a:lumMod val="50000"/>
                    <a:lumOff val="50000"/>
                    <a:alpha val="100000"/>
                  </a:schemeClr>
                </a:solidFill>
                <a:latin typeface="微软雅黑"/>
                <a:ea typeface="微软雅黑"/>
              </a:rPr>
              <a:t>对工作环境的影响：如环境污染、资源浪费等</a:t>
            </a:r>
            <a:endParaRPr/>
          </a:p>
          <a:p>
            <a:pPr marL="0" lvl="0" indent="-203200">
              <a:lnSpc>
                <a:spcPct val="130000"/>
              </a:lnSpc>
              <a:buFont typeface="Arial" pitchFamily="34" charset="0"/>
              <a:buChar char="•"/>
            </a:pPr>
            <a:r>
              <a:rPr lang="zh-CN" sz="1400" spc="300">
                <a:solidFill>
                  <a:schemeClr val="tx1">
                    <a:lumMod val="50000"/>
                    <a:lumOff val="50000"/>
                    <a:alpha val="100000"/>
                  </a:schemeClr>
                </a:solidFill>
                <a:latin typeface="微软雅黑"/>
                <a:ea typeface="微软雅黑"/>
              </a:rPr>
              <a:t>区别：危险因素强调</a:t>
            </a:r>
            <a:r>
              <a:rPr lang="zh-CN" sz="1400" b="1" spc="300">
                <a:solidFill>
                  <a:schemeClr val="tx1">
                    <a:lumMod val="50000"/>
                    <a:lumOff val="50000"/>
                    <a:alpha val="100000"/>
                  </a:schemeClr>
                </a:solidFill>
                <a:latin typeface="微软雅黑"/>
                <a:ea typeface="微软雅黑"/>
              </a:rPr>
              <a:t>潜在危险</a:t>
            </a:r>
            <a:r>
              <a:rPr lang="zh-CN" sz="1400" spc="300">
                <a:solidFill>
                  <a:schemeClr val="tx1">
                    <a:lumMod val="50000"/>
                    <a:lumOff val="50000"/>
                    <a:alpha val="100000"/>
                  </a:schemeClr>
                </a:solidFill>
                <a:latin typeface="微软雅黑"/>
                <a:ea typeface="微软雅黑"/>
              </a:rPr>
              <a:t>，而有害因素强调</a:t>
            </a:r>
            <a:r>
              <a:rPr lang="zh-CN" sz="1400" b="1" spc="300">
                <a:solidFill>
                  <a:schemeClr val="tx1">
                    <a:lumMod val="50000"/>
                    <a:lumOff val="50000"/>
                    <a:alpha val="100000"/>
                  </a:schemeClr>
                </a:solidFill>
                <a:latin typeface="微软雅黑"/>
                <a:ea typeface="微软雅黑"/>
              </a:rPr>
              <a:t>不利影响</a:t>
            </a:r>
            <a:r>
              <a:rPr lang="zh-CN" sz="1400" spc="300">
                <a:solidFill>
                  <a:schemeClr val="tx1">
                    <a:lumMod val="50000"/>
                    <a:lumOff val="50000"/>
                    <a:alpha val="100000"/>
                  </a:schemeClr>
                </a:solidFill>
                <a:latin typeface="微软雅黑"/>
                <a:ea typeface="微软雅黑"/>
              </a:rPr>
              <a:t>。</a:t>
            </a:r>
            <a:endParaRPr/>
          </a:p>
        </p:txBody>
      </p:sp>
      <p:cxnSp>
        <p:nvCxnSpPr>
          <p:cNvPr id="122" name="直线连接符 9"/>
          <p:cNvCxnSpPr/>
          <p:nvPr/>
        </p:nvCxnSpPr>
        <p:spPr>
          <a:xfrm>
            <a:off x="660400" y="635000"/>
            <a:ext cx="540000" cy="0"/>
          </a:xfrm>
          <a:prstGeom prst="line">
            <a:avLst/>
          </a:prstGeom>
          <a:ln w="38100">
            <a:solidFill>
              <a:schemeClr val="accent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pic>
        <p:nvPicPr>
          <p:cNvPr id="123" name="图片 1" descr="{&quot;isTemplate&quot;:true,&quot;type&quot;:&quot;image&quot;,&quot;canOmit&quot;:false,&quot;range&quot;:0}"/>
          <p:cNvPicPr>
            <a:picLocks noChangeAspect="1"/>
          </p:cNvPicPr>
          <p:nvPr/>
        </p:nvPicPr>
        <p:blipFill>
          <a:blip r:embed="rId2"/>
          <a:srcRect l="30807" r="30807"/>
          <a:stretch>
            <a:fillRect/>
          </a:stretch>
        </p:blipFill>
        <p:spPr>
          <a:xfrm>
            <a:off x="7512001" y="0"/>
            <a:ext cx="4679999" cy="6858000"/>
          </a:xfrm>
          <a:prstGeom prst="rect">
            <a:avLst/>
          </a:prstGeom>
        </p:spPr>
      </p:pic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descr="{&quot;isTemplate&quot;:true,&quot;type&quot;:3}"/>
        <p:cNvGrpSpPr/>
        <p:nvPr/>
      </p:nvGrpSpPr>
      <p:grpSpPr>
        <a:xfrm>
          <a:off x="0" y="0"/>
          <a:ext cx="0" cy="0"/>
        </a:xfrm>
      </p:grpSpPr>
      <p:pic>
        <p:nvPicPr>
          <p:cNvPr id="125" name="Picture 5" descr="{&quot;isTemplate&quot;:true,&quot;type&quot;:&quot;image&quot;,&quot;canOmit&quot;:false,&quot;range&quot;:0}"/>
          <p:cNvPicPr>
            <a:picLocks noChangeAspect="1"/>
          </p:cNvPicPr>
          <p:nvPr/>
        </p:nvPicPr>
        <p:blipFill>
          <a:blip r:embed="rId2"/>
          <a:srcRect l="21874" r="21874"/>
          <a:stretch>
            <a:fillRect/>
          </a:stretch>
        </p:blipFill>
        <p:spPr>
          <a:xfrm>
            <a:off x="6096000" y="1153983"/>
            <a:ext cx="5194483" cy="5194482"/>
          </a:xfrm>
          <a:prstGeom prst="ellipse">
            <a:avLst/>
          </a:prstGeom>
        </p:spPr>
      </p:pic>
      <p:grpSp>
        <p:nvGrpSpPr>
          <p:cNvPr id="126" name="Group 364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763829" y="1509487"/>
            <a:ext cx="4625399" cy="4790307"/>
            <a:chOff x="763829" y="1509487"/>
            <a:chExt cx="4625399" cy="4790307"/>
          </a:xfrm>
        </p:grpSpPr>
        <p:grpSp>
          <p:nvGrpSpPr>
            <p:cNvPr id="127" name="Group 365"/>
            <p:cNvGrpSpPr/>
            <p:nvPr/>
          </p:nvGrpSpPr>
          <p:grpSpPr>
            <a:xfrm>
              <a:off x="763829" y="1509487"/>
              <a:ext cx="4625399" cy="1544525"/>
              <a:chOff x="763829" y="1509487"/>
              <a:chExt cx="4625399" cy="1544525"/>
            </a:xfrm>
          </p:grpSpPr>
          <p:sp>
            <p:nvSpPr>
              <p:cNvPr id="128" name="AutoShape 2"/>
              <p:cNvSpPr/>
              <p:nvPr/>
            </p:nvSpPr>
            <p:spPr>
              <a:xfrm>
                <a:off x="763829" y="1628258"/>
                <a:ext cx="230516" cy="230516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129" name="TextBox 3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994345" y="2028557"/>
                <a:ext cx="4394883" cy="1025455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化学性危险、有害因素：如化学品泄漏、火灾等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物理性危险、有害因素：如高温、噪声、辐射等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生物性危险、有害因素：如微生物、病毒等</a:t>
                </a:r>
                <a:endParaRPr/>
              </a:p>
            </p:txBody>
          </p:sp>
          <p:sp>
            <p:nvSpPr>
              <p:cNvPr id="130" name="TextBox 4" descr="{&quot;isTemplate&quot;:true,&quot;type&quot;:&quot;title&quot;,&quot;canOmit&quot;:false,&quot;range&quot;:0}"/>
              <p:cNvSpPr txBox="1"/>
              <p:nvPr/>
            </p:nvSpPr>
            <p:spPr>
              <a:xfrm>
                <a:off x="994345" y="1509487"/>
                <a:ext cx="4152900" cy="457200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96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按物质性质分类：</a:t>
                </a:r>
                <a:endParaRPr/>
              </a:p>
            </p:txBody>
          </p:sp>
        </p:grpSp>
        <p:grpSp>
          <p:nvGrpSpPr>
            <p:cNvPr id="131" name="Group 369"/>
            <p:cNvGrpSpPr/>
            <p:nvPr/>
          </p:nvGrpSpPr>
          <p:grpSpPr>
            <a:xfrm>
              <a:off x="763829" y="3118831"/>
              <a:ext cx="4625399" cy="1544525"/>
              <a:chOff x="763829" y="3118831"/>
              <a:chExt cx="4625399" cy="1544525"/>
            </a:xfrm>
          </p:grpSpPr>
          <p:sp>
            <p:nvSpPr>
              <p:cNvPr id="132" name="TextBox 6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994345" y="3637901"/>
                <a:ext cx="4394883" cy="1025455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原料生产过程：如矿山开采、化工生产等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加工过程：如机械加工、食品加工等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运输过程：如道路运输、水上运输等</a:t>
                </a:r>
                <a:endParaRPr/>
              </a:p>
            </p:txBody>
          </p:sp>
          <p:sp>
            <p:nvSpPr>
              <p:cNvPr id="133" name="TextBox 7" descr="{&quot;isTemplate&quot;:true,&quot;type&quot;:&quot;title&quot;,&quot;canOmit&quot;:false,&quot;range&quot;:0}"/>
              <p:cNvSpPr txBox="1"/>
              <p:nvPr/>
            </p:nvSpPr>
            <p:spPr>
              <a:xfrm>
                <a:off x="994345" y="3118831"/>
                <a:ext cx="4152900" cy="457200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96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按生产过程分类：</a:t>
                </a:r>
                <a:endParaRPr/>
              </a:p>
            </p:txBody>
          </p:sp>
          <p:sp>
            <p:nvSpPr>
              <p:cNvPr id="134" name="AutoShape 10"/>
              <p:cNvSpPr/>
              <p:nvPr/>
            </p:nvSpPr>
            <p:spPr>
              <a:xfrm>
                <a:off x="763829" y="3237602"/>
                <a:ext cx="230516" cy="230516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</p:grpSp>
        <p:grpSp>
          <p:nvGrpSpPr>
            <p:cNvPr id="135" name="Group 373"/>
            <p:cNvGrpSpPr/>
            <p:nvPr/>
          </p:nvGrpSpPr>
          <p:grpSpPr>
            <a:xfrm>
              <a:off x="763829" y="4755268"/>
              <a:ext cx="4625399" cy="1544526"/>
              <a:chOff x="763829" y="4755268"/>
              <a:chExt cx="4625399" cy="1544526"/>
            </a:xfrm>
          </p:grpSpPr>
          <p:sp>
            <p:nvSpPr>
              <p:cNvPr id="136" name="TextBox 8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994345" y="5274339"/>
                <a:ext cx="4394883" cy="1025455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室内岗位：如办公室、实验室等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室外岗位：如建筑工地、油田等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特殊环境：如高温、高压、有毒等</a:t>
                </a:r>
                <a:endParaRPr/>
              </a:p>
            </p:txBody>
          </p:sp>
          <p:sp>
            <p:nvSpPr>
              <p:cNvPr id="137" name="TextBox 9" descr="{&quot;isTemplate&quot;:true,&quot;type&quot;:&quot;title&quot;,&quot;canOmit&quot;:false,&quot;range&quot;:0}"/>
              <p:cNvSpPr txBox="1"/>
              <p:nvPr/>
            </p:nvSpPr>
            <p:spPr>
              <a:xfrm>
                <a:off x="994345" y="4755268"/>
                <a:ext cx="4152900" cy="457200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96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按工作环境分类：</a:t>
                </a:r>
                <a:endParaRPr/>
              </a:p>
            </p:txBody>
          </p:sp>
          <p:sp>
            <p:nvSpPr>
              <p:cNvPr id="138" name="AutoShape 11"/>
              <p:cNvSpPr/>
              <p:nvPr/>
            </p:nvSpPr>
            <p:spPr>
              <a:xfrm>
                <a:off x="763829" y="4874039"/>
                <a:ext cx="230516" cy="230516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</p:grpSp>
      </p:grpSp>
      <p:sp>
        <p:nvSpPr>
          <p:cNvPr id="139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1009535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岗位危险、有害因素的分类</a:t>
            </a:r>
            <a:endParaRPr lang="en-US" altLang="zh-CN" sz="2800" b="1">
              <a:latin typeface="+mj-ea"/>
              <a:ea typeface="+mj-ea"/>
            </a:endParaRPr>
          </a:p>
        </p:txBody>
      </p: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descr="{&quot;isTemplate&quot;:true,&quot;type&quot;:3}"/>
        <p:cNvGrpSpPr/>
        <p:nvPr/>
      </p:nvGrpSpPr>
      <p:grpSpPr>
        <a:xfrm>
          <a:off x="0" y="0"/>
          <a:ext cx="0" cy="0"/>
        </a:xfrm>
      </p:grpSpPr>
      <p:grpSp>
        <p:nvGrpSpPr>
          <p:cNvPr id="141" name="组合 140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685799" y="3146123"/>
            <a:ext cx="10906690" cy="3349049"/>
            <a:chOff x="685799" y="3146123"/>
            <a:chExt cx="10906690" cy="3349049"/>
          </a:xfrm>
        </p:grpSpPr>
        <p:grpSp>
          <p:nvGrpSpPr>
            <p:cNvPr id="142" name="组合 141"/>
            <p:cNvGrpSpPr/>
            <p:nvPr/>
          </p:nvGrpSpPr>
          <p:grpSpPr>
            <a:xfrm>
              <a:off x="685799" y="3146904"/>
              <a:ext cx="3384000" cy="3348268"/>
              <a:chOff x="685799" y="3146904"/>
              <a:chExt cx="3384000" cy="3348268"/>
            </a:xfrm>
          </p:grpSpPr>
          <p:sp>
            <p:nvSpPr>
              <p:cNvPr id="143" name="Tencent" descr="{&quot;isTemplate&quot;:true,&quot;type&quot;:&quot;title&quot;,&quot;canOmit&quot;:false,&quot;range&quot;:0}"/>
              <p:cNvSpPr/>
              <p:nvPr/>
            </p:nvSpPr>
            <p:spPr>
              <a:xfrm>
                <a:off x="685799" y="3146904"/>
                <a:ext cx="3384000" cy="1296000"/>
              </a:xfrm>
              <a:prstGeom prst="homePlate">
                <a:avLst/>
              </a:prstGeom>
              <a:solidFill>
                <a:schemeClr val="accent1"/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wrap="square" rtlCol="0" anchor="ctr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r>
                  <a:rPr kumimoji="1" lang="zh-CN" altLang="en-US" sz="1800" b="1">
                    <a:solidFill>
                      <a:schemeClr val="bg1"/>
                    </a:solidFill>
                    <a:latin typeface="+mj-ea"/>
                    <a:ea typeface="+mj-ea"/>
                  </a:rPr>
                  <a:t>对员工生命安全的影响：如事故、中毒、火灾等</a:t>
                </a:r>
                <a:endParaRPr kumimoji="1" lang="en-US" altLang="zh-CN" sz="1800" b="1">
                  <a:solidFill>
                    <a:schemeClr val="bg1"/>
                  </a:solidFill>
                  <a:latin typeface="+mj-ea"/>
                  <a:ea typeface="+mj-ea"/>
                </a:endParaRPr>
              </a:p>
            </p:txBody>
          </p:sp>
        </p:grpSp>
        <p:grpSp>
          <p:nvGrpSpPr>
            <p:cNvPr id="144" name="组合 143"/>
            <p:cNvGrpSpPr/>
            <p:nvPr/>
          </p:nvGrpSpPr>
          <p:grpSpPr>
            <a:xfrm>
              <a:off x="3511842" y="3146904"/>
              <a:ext cx="3060000" cy="3348268"/>
              <a:chOff x="3511842" y="3146904"/>
              <a:chExt cx="3060000" cy="3348268"/>
            </a:xfrm>
          </p:grpSpPr>
          <p:sp>
            <p:nvSpPr>
              <p:cNvPr id="145" name="Tencent" descr="{&quot;isTemplate&quot;:true,&quot;type&quot;:&quot;title&quot;,&quot;canOmit&quot;:false,&quot;range&quot;:0}"/>
              <p:cNvSpPr/>
              <p:nvPr/>
            </p:nvSpPr>
            <p:spPr>
              <a:xfrm>
                <a:off x="3511842" y="3146904"/>
                <a:ext cx="3060000" cy="1296000"/>
              </a:xfrm>
              <a:prstGeom prst="chevron">
                <a:avLst/>
              </a:prstGeom>
              <a:solidFill>
                <a:schemeClr val="accent2"/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wrap="square" rtlCol="0" anchor="ctr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r>
                  <a:rPr kumimoji="1" lang="zh-CN" altLang="en-US" sz="1800" b="1">
                    <a:solidFill>
                      <a:schemeClr val="bg1"/>
                    </a:solidFill>
                    <a:latin typeface="+mj-ea"/>
                    <a:ea typeface="+mj-ea"/>
                  </a:rPr>
                  <a:t>对员工健康的影响：如职业病、生理心理损伤等</a:t>
                </a:r>
                <a:endParaRPr kumimoji="1" lang="en-US" altLang="zh-CN" sz="1800" b="1">
                  <a:solidFill>
                    <a:schemeClr val="bg1"/>
                  </a:solidFill>
                  <a:latin typeface="+mj-ea"/>
                  <a:ea typeface="+mj-ea"/>
                </a:endParaRPr>
              </a:p>
            </p:txBody>
          </p:sp>
        </p:grpSp>
        <p:grpSp>
          <p:nvGrpSpPr>
            <p:cNvPr id="146" name="组合 145"/>
            <p:cNvGrpSpPr/>
            <p:nvPr/>
          </p:nvGrpSpPr>
          <p:grpSpPr>
            <a:xfrm>
              <a:off x="6016719" y="3146904"/>
              <a:ext cx="3060000" cy="3348268"/>
              <a:chOff x="6016719" y="3146904"/>
              <a:chExt cx="3060000" cy="3348268"/>
            </a:xfrm>
          </p:grpSpPr>
          <p:sp>
            <p:nvSpPr>
              <p:cNvPr id="147" name="Tencent" descr="{&quot;isTemplate&quot;:true,&quot;type&quot;:&quot;title&quot;,&quot;canOmit&quot;:false,&quot;range&quot;:0}"/>
              <p:cNvSpPr/>
              <p:nvPr/>
            </p:nvSpPr>
            <p:spPr>
              <a:xfrm>
                <a:off x="6016719" y="3146904"/>
                <a:ext cx="3060000" cy="1296000"/>
              </a:xfrm>
              <a:prstGeom prst="chevron">
                <a:avLst/>
              </a:prstGeom>
              <a:solidFill>
                <a:schemeClr val="accent3"/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r>
                  <a:rPr kumimoji="1" lang="zh-CN" altLang="en-US" sz="1800" b="1">
                    <a:solidFill>
                      <a:schemeClr val="bg1"/>
                    </a:solidFill>
                    <a:latin typeface="+mj-ea"/>
                    <a:ea typeface="+mj-ea"/>
                  </a:rPr>
                  <a:t>对企业经济效益的影响：如生产中断、设备损坏、赔偿等</a:t>
                </a:r>
                <a:endParaRPr kumimoji="1" lang="en-US" altLang="zh-CN" sz="1800" b="1">
                  <a:solidFill>
                    <a:schemeClr val="bg1"/>
                  </a:solidFill>
                  <a:latin typeface="+mj-ea"/>
                  <a:ea typeface="+mj-ea"/>
                </a:endParaRPr>
              </a:p>
            </p:txBody>
          </p:sp>
        </p:grpSp>
        <p:grpSp>
          <p:nvGrpSpPr>
            <p:cNvPr id="148" name="组合 147"/>
            <p:cNvGrpSpPr/>
            <p:nvPr/>
          </p:nvGrpSpPr>
          <p:grpSpPr>
            <a:xfrm>
              <a:off x="8532489" y="3146123"/>
              <a:ext cx="3060000" cy="3348268"/>
              <a:chOff x="8532489" y="3146123"/>
              <a:chExt cx="3060000" cy="3348268"/>
            </a:xfrm>
          </p:grpSpPr>
          <p:sp>
            <p:nvSpPr>
              <p:cNvPr id="149" name="Tencent" descr="{&quot;isTemplate&quot;:true,&quot;type&quot;:&quot;title&quot;,&quot;canOmit&quot;:false,&quot;range&quot;:0}"/>
              <p:cNvSpPr/>
              <p:nvPr/>
            </p:nvSpPr>
            <p:spPr>
              <a:xfrm>
                <a:off x="8532489" y="3146123"/>
                <a:ext cx="3060000" cy="1296000"/>
              </a:xfrm>
              <a:prstGeom prst="chevron">
                <a:avLst/>
              </a:prstGeom>
              <a:solidFill>
                <a:schemeClr val="accent4"/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r>
                  <a:rPr kumimoji="1" lang="zh-CN" altLang="en-US" sz="1800" b="1">
                    <a:solidFill>
                      <a:schemeClr val="bg1"/>
                    </a:solidFill>
                    <a:latin typeface="+mj-ea"/>
                    <a:ea typeface="+mj-ea"/>
                  </a:rPr>
                  <a:t>对社会环境的影响：如环境污染、资源浪费等</a:t>
                </a:r>
                <a:endParaRPr kumimoji="1" lang="en-US" altLang="zh-CN" sz="1800" b="1">
                  <a:solidFill>
                    <a:schemeClr val="bg1"/>
                  </a:solidFill>
                  <a:latin typeface="+mj-ea"/>
                  <a:ea typeface="+mj-ea"/>
                </a:endParaRPr>
              </a:p>
            </p:txBody>
          </p:sp>
        </p:grpSp>
      </p:grpSp>
      <p:sp>
        <p:nvSpPr>
          <p:cNvPr id="150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9688"/>
            <a:ext cx="10915650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t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sz="2800" b="1">
                <a:latin typeface="微软雅黑"/>
                <a:ea typeface="微软雅黑"/>
              </a:rPr>
              <a:t>岗位危险、有害因素的危害性分析</a:t>
            </a:r>
            <a:endParaRPr lang="en-US" sz="2800" b="1">
              <a:latin typeface="微软雅黑"/>
              <a:ea typeface="微软雅黑"/>
            </a:endParaRPr>
          </a:p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descr="{&quot;isTemplate&quot;:true,&quot;type&quot;:2}"/>
        <p:cNvGrpSpPr/>
        <p:nvPr/>
      </p:nvGrpSpPr>
      <p:grpSpPr>
        <a:xfrm>
          <a:off x="0" y="0"/>
          <a:ext cx="0" cy="0"/>
        </a:xfrm>
      </p:grpSpPr>
      <p:sp>
        <p:nvSpPr>
          <p:cNvPr id="152" name="标题 1" descr="{&quot;isTemplate&quot;:true,&quot;type&quot;:&quot;title&quot;,&quot;canOmit&quot;:false,&quot;range&quot;:0}"/>
          <p:cNvSpPr txBox="1"/>
          <p:nvPr/>
        </p:nvSpPr>
        <p:spPr>
          <a:xfrm>
            <a:off x="392698" y="4923294"/>
            <a:ext cx="11330940" cy="1079500"/>
          </a:xfrm>
          <a:prstGeom prst="rect">
            <a:avLst/>
          </a:prstGeom>
        </p:spPr>
        <p:txBody>
          <a:bodyPr vert="horz" wrap="square" lIns="91440" tIns="45720" rIns="91440" bIns="45720" rtlCol="0" anchor="b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8800" b="0" i="0" kern="1200" spc="300">
                <a:solidFill>
                  <a:schemeClr val="bg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sz="5200"/>
              <a:t>岗位危险、有害因素的辨识方法</a:t>
            </a:r>
            <a:endParaRPr/>
          </a:p>
        </p:txBody>
      </p:sp>
      <p:sp>
        <p:nvSpPr>
          <p:cNvPr id="153" name="标题 1"/>
          <p:cNvSpPr txBox="1"/>
          <p:nvPr/>
        </p:nvSpPr>
        <p:spPr>
          <a:xfrm>
            <a:off x="392698" y="3621770"/>
            <a:ext cx="1324402" cy="1311128"/>
          </a:xfrm>
          <a:prstGeom prst="rect">
            <a:avLst/>
          </a:prstGeom>
        </p:spPr>
        <p:txBody>
          <a:bodyPr vert="horz" wrap="none" lIns="91440" tIns="45720" rIns="91440" bIns="45720" rtlCol="0" anchor="b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8800" b="0" i="0" kern="1200" spc="300">
                <a:solidFill>
                  <a:schemeClr val="bg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kumimoji="1" lang="en-US" altLang="zh-CN">
                <a:latin typeface="Microsoft YaHei Light" panose="020b0503020204020204" pitchFamily="34" charset="-122"/>
                <a:ea typeface="Microsoft YaHei Light" panose="020b0503020204020204" pitchFamily="34" charset="-122"/>
              </a:rPr>
              <a:t>02</a:t>
            </a:r>
            <a:endParaRPr kumimoji="1" lang="zh-CN" altLang="en-US">
              <a:latin typeface="Microsoft YaHei Light" panose="020b0503020204020204" pitchFamily="34" charset="-122"/>
              <a:ea typeface="Microsoft YaHei Light" panose="020b0503020204020204" pitchFamily="34" charset="-122"/>
            </a:endParaRP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descr="{&quot;isTemplate&quot;:true,&quot;type&quot;:3}"/>
        <p:cNvGrpSpPr/>
        <p:nvPr/>
      </p:nvGrpSpPr>
      <p:grpSpPr>
        <a:xfrm>
          <a:off x="0" y="0"/>
          <a:ext cx="0" cy="0"/>
        </a:xfrm>
      </p:grpSpPr>
      <p:sp>
        <p:nvSpPr>
          <p:cNvPr id="155" name="Tencent" descr="{&quot;isTemplate&quot;:true,&quot;type&quot;:&quot;title&quot;,&quot;canOmit&quot;:false,&quot;range&quot;:0}"/>
          <p:cNvSpPr txBox="1"/>
          <p:nvPr/>
        </p:nvSpPr>
        <p:spPr>
          <a:xfrm>
            <a:off x="571500" y="4106722"/>
            <a:ext cx="4368800" cy="641350"/>
          </a:xfrm>
          <a:prstGeom prst="rect">
            <a:avLst/>
          </a:prstGeom>
          <a:noFill/>
        </p:spPr>
        <p:txBody>
          <a:bodyPr wrap="square" lIns="90000" tIns="46800" rIns="90000" bIns="46800" rtlCol="0" anchor="t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sz="3600" b="1">
                <a:latin typeface="微软雅黑"/>
                <a:ea typeface="微软雅黑"/>
              </a:rPr>
              <a:t>直观观察法</a:t>
            </a:r>
            <a:endParaRPr lang="en-US" sz="3600" b="1">
              <a:latin typeface="微软雅黑"/>
              <a:ea typeface="微软雅黑"/>
            </a:endParaRPr>
          </a:p>
        </p:txBody>
      </p:sp>
      <p:sp>
        <p:nvSpPr>
          <p:cNvPr id="156" name="Tencent" descr="{&quot;isTemplate&quot;:true,&quot;type&quot;:&quot;content&quot;,&quot;canOmit&quot;:true,&quot;range&quot;:0}"/>
          <p:cNvSpPr txBox="1"/>
          <p:nvPr/>
        </p:nvSpPr>
        <p:spPr>
          <a:xfrm>
            <a:off x="4936236" y="4099560"/>
            <a:ext cx="6480000" cy="2159524"/>
          </a:xfrm>
          <a:prstGeom prst="rect">
            <a:avLst/>
          </a:prstGeom>
          <a:noFill/>
        </p:spPr>
        <p:txBody>
          <a:bodyPr wrap="square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lvl="0" indent="-203200">
              <a:lnSpc>
                <a:spcPct val="130000"/>
              </a:lnSpc>
              <a:buFont typeface="Arial" pitchFamily="34" charset="0"/>
              <a:buChar char="•"/>
            </a:pPr>
            <a:r>
              <a:rPr lang="zh-CN" sz="1400" spc="300">
                <a:solidFill>
                  <a:schemeClr val="tx1">
                    <a:lumMod val="50000"/>
                    <a:lumOff val="50000"/>
                    <a:alpha val="100000"/>
                  </a:schemeClr>
                </a:solidFill>
                <a:latin typeface="微软雅黑"/>
                <a:ea typeface="微软雅黑"/>
              </a:rPr>
              <a:t>通过直接观察工作场所的</a:t>
            </a:r>
            <a:r>
              <a:rPr lang="zh-CN" sz="1400" b="1" spc="300">
                <a:solidFill>
                  <a:schemeClr val="tx1">
                    <a:lumMod val="50000"/>
                    <a:lumOff val="50000"/>
                    <a:alpha val="100000"/>
                  </a:schemeClr>
                </a:solidFill>
                <a:latin typeface="微软雅黑"/>
                <a:ea typeface="微软雅黑"/>
              </a:rPr>
              <a:t>环境</a:t>
            </a:r>
            <a:r>
              <a:rPr lang="zh-CN" sz="1400" spc="300">
                <a:solidFill>
                  <a:schemeClr val="tx1">
                    <a:lumMod val="50000"/>
                    <a:lumOff val="50000"/>
                    <a:alpha val="100000"/>
                  </a:schemeClr>
                </a:solidFill>
                <a:latin typeface="微软雅黑"/>
                <a:ea typeface="微软雅黑"/>
              </a:rPr>
              <a:t>、</a:t>
            </a:r>
            <a:r>
              <a:rPr lang="zh-CN" sz="1400" b="1" spc="300">
                <a:solidFill>
                  <a:schemeClr val="tx1">
                    <a:lumMod val="50000"/>
                    <a:lumOff val="50000"/>
                    <a:alpha val="100000"/>
                  </a:schemeClr>
                </a:solidFill>
                <a:latin typeface="微软雅黑"/>
                <a:ea typeface="微软雅黑"/>
              </a:rPr>
              <a:t>设备</a:t>
            </a:r>
            <a:r>
              <a:rPr lang="zh-CN" sz="1400" spc="300">
                <a:solidFill>
                  <a:schemeClr val="tx1">
                    <a:lumMod val="50000"/>
                    <a:lumOff val="50000"/>
                    <a:alpha val="100000"/>
                  </a:schemeClr>
                </a:solidFill>
                <a:latin typeface="微软雅黑"/>
                <a:ea typeface="微软雅黑"/>
              </a:rPr>
              <a:t>、</a:t>
            </a:r>
            <a:r>
              <a:rPr lang="zh-CN" sz="1400" b="1" spc="300">
                <a:solidFill>
                  <a:schemeClr val="tx1">
                    <a:lumMod val="50000"/>
                    <a:lumOff val="50000"/>
                    <a:alpha val="100000"/>
                  </a:schemeClr>
                </a:solidFill>
                <a:latin typeface="微软雅黑"/>
                <a:ea typeface="微软雅黑"/>
              </a:rPr>
              <a:t>人员操作</a:t>
            </a:r>
            <a:r>
              <a:rPr lang="zh-CN" sz="1400" spc="300">
                <a:solidFill>
                  <a:schemeClr val="tx1">
                    <a:lumMod val="50000"/>
                    <a:lumOff val="50000"/>
                    <a:alpha val="100000"/>
                  </a:schemeClr>
                </a:solidFill>
                <a:latin typeface="微软雅黑"/>
                <a:ea typeface="微软雅黑"/>
              </a:rPr>
              <a:t>等方面，识别潜在的危险、有害因素。</a:t>
            </a:r>
            <a:endParaRPr/>
          </a:p>
          <a:p>
            <a:pPr marL="406400" lvl="1" indent="-203200">
              <a:lnSpc>
                <a:spcPct val="130000"/>
              </a:lnSpc>
              <a:buFont typeface="Arial" pitchFamily="34" charset="0"/>
              <a:buChar char="•"/>
            </a:pPr>
            <a:r>
              <a:rPr lang="zh-CN" sz="1400" spc="300">
                <a:solidFill>
                  <a:schemeClr val="tx1">
                    <a:lumMod val="50000"/>
                    <a:lumOff val="50000"/>
                    <a:alpha val="100000"/>
                  </a:schemeClr>
                </a:solidFill>
                <a:latin typeface="微软雅黑"/>
                <a:ea typeface="微软雅黑"/>
              </a:rPr>
              <a:t>环境：如温度、湿度、照明、通风等</a:t>
            </a:r>
            <a:endParaRPr/>
          </a:p>
          <a:p>
            <a:pPr marL="406400" lvl="1" indent="-203200">
              <a:lnSpc>
                <a:spcPct val="130000"/>
              </a:lnSpc>
              <a:buFont typeface="Arial" pitchFamily="34" charset="0"/>
              <a:buChar char="•"/>
            </a:pPr>
            <a:r>
              <a:rPr lang="zh-CN" sz="1400" spc="300">
                <a:solidFill>
                  <a:schemeClr val="tx1">
                    <a:lumMod val="50000"/>
                    <a:lumOff val="50000"/>
                    <a:alpha val="100000"/>
                  </a:schemeClr>
                </a:solidFill>
                <a:latin typeface="微软雅黑"/>
                <a:ea typeface="微软雅黑"/>
              </a:rPr>
              <a:t>设备：如机械设备、电气设备、消防设施等</a:t>
            </a:r>
            <a:endParaRPr/>
          </a:p>
          <a:p>
            <a:pPr marL="406400" lvl="1" indent="-203200">
              <a:lnSpc>
                <a:spcPct val="130000"/>
              </a:lnSpc>
              <a:buFont typeface="Arial" pitchFamily="34" charset="0"/>
              <a:buChar char="•"/>
            </a:pPr>
            <a:r>
              <a:rPr lang="zh-CN" sz="1400" spc="300">
                <a:solidFill>
                  <a:schemeClr val="tx1">
                    <a:lumMod val="50000"/>
                    <a:lumOff val="50000"/>
                    <a:alpha val="100000"/>
                  </a:schemeClr>
                </a:solidFill>
                <a:latin typeface="微软雅黑"/>
                <a:ea typeface="微软雅黑"/>
              </a:rPr>
              <a:t>人员操作：如操作技能、防护装备、精神状态等</a:t>
            </a:r>
            <a:endParaRPr/>
          </a:p>
        </p:txBody>
      </p:sp>
      <p:pic>
        <p:nvPicPr>
          <p:cNvPr id="157" name="图片 2" descr="{&quot;isTemplate&quot;:true,&quot;type&quot;:&quot;image&quot;,&quot;canOmit&quot;:false}"/>
          <p:cNvPicPr>
            <a:picLocks noChangeAspect="1"/>
          </p:cNvPicPr>
          <p:nvPr/>
        </p:nvPicPr>
        <p:blipFill>
          <a:blip r:embed="rId2"/>
          <a:srcRect t="25000" b="25000"/>
          <a:stretch>
            <a:fillRect/>
          </a:stretch>
        </p:blipFill>
        <p:spPr>
          <a:xfrm>
            <a:off x="0" y="0"/>
            <a:ext cx="12192000" cy="3429000"/>
          </a:xfrm>
          <a:prstGeom prst="rect">
            <a:avLst/>
          </a:prstGeom>
        </p:spPr>
      </p:pic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descr="{&quot;isTemplate&quot;:true,&quot;type&quot;:3}"/>
        <p:cNvGrpSpPr/>
        <p:nvPr/>
      </p:nvGrpSpPr>
      <p:grpSpPr>
        <a:xfrm>
          <a:off x="0" y="0"/>
          <a:ext cx="0" cy="0"/>
        </a:xfrm>
      </p:grpSpPr>
      <p:sp>
        <p:nvSpPr>
          <p:cNvPr id="159" name="Tencent" descr="{&quot;isTemplate&quot;:true,&quot;type&quot;:&quot;title&quot;,&quot;canOmit&quot;:false,&quot;range&quot;:0}"/>
          <p:cNvSpPr txBox="1"/>
          <p:nvPr/>
        </p:nvSpPr>
        <p:spPr>
          <a:xfrm>
            <a:off x="571500" y="961186"/>
            <a:ext cx="4368800" cy="641350"/>
          </a:xfrm>
          <a:prstGeom prst="rect">
            <a:avLst/>
          </a:prstGeom>
          <a:noFill/>
        </p:spPr>
        <p:txBody>
          <a:bodyPr wrap="square" lIns="90000" tIns="46800" rIns="90000" bIns="46800" rtlCol="0" anchor="t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sz="3600" b="1">
                <a:latin typeface="微软雅黑"/>
                <a:ea typeface="微软雅黑"/>
              </a:rPr>
              <a:t>类比法</a:t>
            </a:r>
            <a:endParaRPr lang="en-US" sz="3600" b="1">
              <a:latin typeface="微软雅黑"/>
              <a:ea typeface="微软雅黑"/>
            </a:endParaRPr>
          </a:p>
        </p:txBody>
      </p:sp>
      <p:sp>
        <p:nvSpPr>
          <p:cNvPr id="160" name="Tencent" descr="{&quot;isTemplate&quot;:true,&quot;type&quot;:&quot;content&quot;,&quot;canOmit&quot;:true,&quot;range&quot;:0}"/>
          <p:cNvSpPr txBox="1"/>
          <p:nvPr/>
        </p:nvSpPr>
        <p:spPr>
          <a:xfrm>
            <a:off x="4936236" y="954024"/>
            <a:ext cx="6480000" cy="2142684"/>
          </a:xfrm>
          <a:prstGeom prst="rect">
            <a:avLst/>
          </a:prstGeom>
          <a:noFill/>
        </p:spPr>
        <p:txBody>
          <a:bodyPr wrap="square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lvl="0" indent="-203200">
              <a:lnSpc>
                <a:spcPct val="130000"/>
              </a:lnSpc>
              <a:buFont typeface="Arial" pitchFamily="34" charset="0"/>
              <a:buChar char="•"/>
            </a:pPr>
            <a:r>
              <a:rPr lang="zh-CN" sz="1400" spc="300">
                <a:solidFill>
                  <a:schemeClr val="tx1">
                    <a:lumMod val="50000"/>
                    <a:lumOff val="50000"/>
                    <a:alpha val="100000"/>
                  </a:schemeClr>
                </a:solidFill>
                <a:latin typeface="微软雅黑"/>
                <a:ea typeface="微软雅黑"/>
              </a:rPr>
              <a:t>通过对比类似岗位的危险、有害因素，分析当前岗位的</a:t>
            </a:r>
            <a:r>
              <a:rPr lang="zh-CN" sz="1400" b="1" spc="300">
                <a:solidFill>
                  <a:schemeClr val="tx1">
                    <a:lumMod val="50000"/>
                    <a:lumOff val="50000"/>
                    <a:alpha val="100000"/>
                  </a:schemeClr>
                </a:solidFill>
                <a:latin typeface="微软雅黑"/>
                <a:ea typeface="微软雅黑"/>
              </a:rPr>
              <a:t>潜在危险</a:t>
            </a:r>
            <a:r>
              <a:rPr lang="zh-CN" sz="1400" spc="300">
                <a:solidFill>
                  <a:schemeClr val="tx1">
                    <a:lumMod val="50000"/>
                    <a:lumOff val="50000"/>
                    <a:alpha val="100000"/>
                  </a:schemeClr>
                </a:solidFill>
                <a:latin typeface="微软雅黑"/>
                <a:ea typeface="微软雅黑"/>
              </a:rPr>
              <a:t>。</a:t>
            </a:r>
            <a:endParaRPr/>
          </a:p>
          <a:p>
            <a:pPr marL="406400" lvl="1" indent="-203200">
              <a:lnSpc>
                <a:spcPct val="130000"/>
              </a:lnSpc>
              <a:buFont typeface="Arial" pitchFamily="34" charset="0"/>
              <a:buChar char="•"/>
            </a:pPr>
            <a:r>
              <a:rPr lang="zh-CN" sz="1400" spc="300">
                <a:solidFill>
                  <a:schemeClr val="tx1">
                    <a:lumMod val="50000"/>
                    <a:lumOff val="50000"/>
                    <a:alpha val="100000"/>
                  </a:schemeClr>
                </a:solidFill>
                <a:latin typeface="微软雅黑"/>
                <a:ea typeface="微软雅黑"/>
              </a:rPr>
              <a:t>类似岗位：指与当前岗位在生产性质、环境条件等方面相似的岗位</a:t>
            </a:r>
            <a:endParaRPr/>
          </a:p>
          <a:p>
            <a:pPr marL="406400" lvl="1" indent="-203200">
              <a:lnSpc>
                <a:spcPct val="130000"/>
              </a:lnSpc>
              <a:buFont typeface="Arial" pitchFamily="34" charset="0"/>
              <a:buChar char="•"/>
            </a:pPr>
            <a:r>
              <a:rPr lang="zh-CN" sz="1400" spc="300">
                <a:solidFill>
                  <a:schemeClr val="tx1">
                    <a:lumMod val="50000"/>
                    <a:lumOff val="50000"/>
                    <a:alpha val="100000"/>
                  </a:schemeClr>
                </a:solidFill>
                <a:latin typeface="微软雅黑"/>
                <a:ea typeface="微软雅黑"/>
              </a:rPr>
              <a:t>分析潜在危险：指分析类似岗位发生过的事故、职业病等情况，为当前岗位提供借鉴</a:t>
            </a:r>
            <a:endParaRPr/>
          </a:p>
        </p:txBody>
      </p:sp>
      <p:cxnSp>
        <p:nvCxnSpPr>
          <p:cNvPr id="161" name="直线连接符 1"/>
          <p:cNvCxnSpPr/>
          <p:nvPr/>
        </p:nvCxnSpPr>
        <p:spPr>
          <a:xfrm>
            <a:off x="660400" y="635000"/>
            <a:ext cx="540000" cy="0"/>
          </a:xfrm>
          <a:prstGeom prst="line">
            <a:avLst/>
          </a:prstGeom>
          <a:ln w="38100">
            <a:solidFill>
              <a:schemeClr val="accent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pic>
        <p:nvPicPr>
          <p:cNvPr id="162" name="图片 6" descr="{&quot;isTemplate&quot;:true,&quot;type&quot;:&quot;image&quot;,&quot;canOmit&quot;:false,&quot;range&quot;:0}"/>
          <p:cNvPicPr>
            <a:picLocks noChangeAspect="1"/>
          </p:cNvPicPr>
          <p:nvPr/>
        </p:nvPicPr>
        <p:blipFill>
          <a:blip r:embed="rId2"/>
          <a:srcRect t="25000" b="25000"/>
          <a:stretch>
            <a:fillRect/>
          </a:stretch>
        </p:blipFill>
        <p:spPr>
          <a:xfrm>
            <a:off x="0" y="3429000"/>
            <a:ext cx="12192000" cy="3429000"/>
          </a:xfrm>
          <a:prstGeom prst="rect">
            <a:avLst/>
          </a:prstGeom>
        </p:spPr>
      </p:pic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descr="{&quot;isTemplate&quot;:true,&quot;type&quot;:3}"/>
        <p:cNvGrpSpPr/>
        <p:nvPr/>
      </p:nvGrpSpPr>
      <p:grpSpPr>
        <a:xfrm>
          <a:off x="0" y="0"/>
          <a:ext cx="0" cy="0"/>
        </a:xfrm>
      </p:grpSpPr>
      <p:sp>
        <p:nvSpPr>
          <p:cNvPr id="164" name="矩形 6"/>
          <p:cNvSpPr/>
          <p:nvPr/>
        </p:nvSpPr>
        <p:spPr>
          <a:xfrm>
            <a:off x="0" y="0"/>
            <a:ext cx="4680000" cy="6858000"/>
          </a:xfrm>
          <a:prstGeom prst="rect">
            <a:avLst/>
          </a:prstGeom>
          <a:blipFill dpi="0" rotWithShape="1">
            <a:blip r:embed="rId2"/>
            <a:tile tx="0" ty="0" sx="100000" sy="100000" flip="none" algn="l"/>
          </a:blip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kumimoji="1" lang="zh-CN" altLang="en-US"/>
          </a:p>
        </p:txBody>
      </p:sp>
      <p:sp>
        <p:nvSpPr>
          <p:cNvPr id="165" name="Tencent" descr="{&quot;isTemplate&quot;:true,&quot;type&quot;:&quot;title&quot;,&quot;canOmit&quot;:false,&quot;range&quot;:0}"/>
          <p:cNvSpPr txBox="1"/>
          <p:nvPr/>
        </p:nvSpPr>
        <p:spPr>
          <a:xfrm>
            <a:off x="5192268" y="1824744"/>
            <a:ext cx="6483350" cy="641350"/>
          </a:xfrm>
          <a:prstGeom prst="rect">
            <a:avLst/>
          </a:prstGeom>
          <a:noFill/>
        </p:spPr>
        <p:txBody>
          <a:bodyPr wrap="square" lIns="90000" tIns="46800" rIns="90000" bIns="46800" rtlCol="0" anchor="t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sz="3600" b="1">
                <a:latin typeface="微软雅黑"/>
                <a:ea typeface="微软雅黑"/>
              </a:rPr>
              <a:t>风险评估法</a:t>
            </a:r>
            <a:endParaRPr lang="en-US" sz="3600" b="1">
              <a:latin typeface="微软雅黑"/>
              <a:ea typeface="微软雅黑"/>
            </a:endParaRPr>
          </a:p>
        </p:txBody>
      </p:sp>
      <p:sp>
        <p:nvSpPr>
          <p:cNvPr id="166" name="Tencent" descr="{&quot;isTemplate&quot;:true,&quot;type&quot;:&quot;content&quot;,&quot;canOmit&quot;:true,&quot;range&quot;:0}"/>
          <p:cNvSpPr txBox="1"/>
          <p:nvPr/>
        </p:nvSpPr>
        <p:spPr>
          <a:xfrm>
            <a:off x="5192268" y="3429000"/>
            <a:ext cx="6480000" cy="3147007"/>
          </a:xfrm>
          <a:prstGeom prst="rect">
            <a:avLst/>
          </a:prstGeom>
          <a:noFill/>
        </p:spPr>
        <p:txBody>
          <a:bodyPr wrap="square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lvl="0" indent="-203200">
              <a:lnSpc>
                <a:spcPct val="130000"/>
              </a:lnSpc>
              <a:buFont typeface="Arial" pitchFamily="34" charset="0"/>
              <a:buChar char="•"/>
            </a:pPr>
            <a:r>
              <a:rPr lang="zh-CN" sz="1400" spc="300">
                <a:solidFill>
                  <a:schemeClr val="tx1">
                    <a:lumMod val="50000"/>
                    <a:lumOff val="50000"/>
                    <a:alpha val="100000"/>
                  </a:schemeClr>
                </a:solidFill>
                <a:latin typeface="微软雅黑"/>
                <a:ea typeface="微软雅黑"/>
              </a:rPr>
              <a:t>通过</a:t>
            </a:r>
            <a:r>
              <a:rPr lang="zh-CN" sz="1400" b="1" spc="300">
                <a:solidFill>
                  <a:schemeClr val="tx1">
                    <a:lumMod val="50000"/>
                    <a:lumOff val="50000"/>
                    <a:alpha val="100000"/>
                  </a:schemeClr>
                </a:solidFill>
                <a:latin typeface="微软雅黑"/>
                <a:ea typeface="微软雅黑"/>
              </a:rPr>
              <a:t>风险评估</a:t>
            </a:r>
            <a:r>
              <a:rPr lang="zh-CN" sz="1400" spc="300">
                <a:solidFill>
                  <a:schemeClr val="tx1">
                    <a:lumMod val="50000"/>
                    <a:lumOff val="50000"/>
                    <a:alpha val="100000"/>
                  </a:schemeClr>
                </a:solidFill>
                <a:latin typeface="微软雅黑"/>
                <a:ea typeface="微软雅黑"/>
              </a:rPr>
              <a:t>，识别当前岗位的</a:t>
            </a:r>
            <a:r>
              <a:rPr lang="zh-CN" sz="1400" b="1" spc="300">
                <a:solidFill>
                  <a:schemeClr val="tx1">
                    <a:lumMod val="50000"/>
                    <a:lumOff val="50000"/>
                    <a:alpha val="100000"/>
                  </a:schemeClr>
                </a:solidFill>
                <a:latin typeface="微软雅黑"/>
                <a:ea typeface="微软雅黑"/>
              </a:rPr>
              <a:t>危险程度</a:t>
            </a:r>
            <a:r>
              <a:rPr lang="zh-CN" sz="1400" spc="300">
                <a:solidFill>
                  <a:schemeClr val="tx1">
                    <a:lumMod val="50000"/>
                    <a:lumOff val="50000"/>
                    <a:alpha val="100000"/>
                  </a:schemeClr>
                </a:solidFill>
                <a:latin typeface="微软雅黑"/>
                <a:ea typeface="微软雅黑"/>
              </a:rPr>
              <a:t>。</a:t>
            </a:r>
            <a:endParaRPr/>
          </a:p>
          <a:p>
            <a:pPr marL="406400" lvl="1" indent="-203200">
              <a:lnSpc>
                <a:spcPct val="130000"/>
              </a:lnSpc>
              <a:buFont typeface="Arial" pitchFamily="34" charset="0"/>
              <a:buChar char="•"/>
            </a:pPr>
            <a:r>
              <a:rPr lang="zh-CN" sz="1400" spc="300">
                <a:solidFill>
                  <a:schemeClr val="tx1">
                    <a:lumMod val="50000"/>
                    <a:lumOff val="50000"/>
                    <a:alpha val="100000"/>
                  </a:schemeClr>
                </a:solidFill>
                <a:latin typeface="微软雅黑"/>
                <a:ea typeface="微软雅黑"/>
              </a:rPr>
              <a:t>风险评估：指对危险、有害因素的可能性、严重性、可控性等进行评估</a:t>
            </a:r>
            <a:endParaRPr/>
          </a:p>
          <a:p>
            <a:pPr marL="406400" lvl="1" indent="-203200">
              <a:lnSpc>
                <a:spcPct val="130000"/>
              </a:lnSpc>
              <a:buFont typeface="Arial" pitchFamily="34" charset="0"/>
              <a:buChar char="•"/>
            </a:pPr>
            <a:r>
              <a:rPr lang="zh-CN" sz="1400" spc="300">
                <a:solidFill>
                  <a:schemeClr val="tx1">
                    <a:lumMod val="50000"/>
                    <a:lumOff val="50000"/>
                    <a:alpha val="100000"/>
                  </a:schemeClr>
                </a:solidFill>
                <a:latin typeface="微软雅黑"/>
                <a:ea typeface="微软雅黑"/>
              </a:rPr>
              <a:t>识别危险程度：指根据风险评估结果，确定当前岗位的危险程度，为制定防范措施提供依据</a:t>
            </a:r>
            <a:endParaRPr/>
          </a:p>
        </p:txBody>
      </p:sp>
      <p:cxnSp>
        <p:nvCxnSpPr>
          <p:cNvPr id="167" name="直线连接符 9"/>
          <p:cNvCxnSpPr/>
          <p:nvPr/>
        </p:nvCxnSpPr>
        <p:spPr>
          <a:xfrm>
            <a:off x="5281168" y="635000"/>
            <a:ext cx="540000" cy="0"/>
          </a:xfrm>
          <a:prstGeom prst="line">
            <a:avLst/>
          </a:prstGeom>
          <a:ln w="38100">
            <a:solidFill>
              <a:schemeClr val="accent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pic>
        <p:nvPicPr>
          <p:cNvPr id="168" name="图片 1" descr="{&quot;isTemplate&quot;:true,&quot;type&quot;:&quot;image&quot;,&quot;canOmit&quot;:false,&quot;range&quot;:0}"/>
          <p:cNvPicPr>
            <a:picLocks noChangeAspect="1"/>
          </p:cNvPicPr>
          <p:nvPr/>
        </p:nvPicPr>
        <p:blipFill>
          <a:blip r:embed="rId3"/>
          <a:srcRect l="30807" r="30807"/>
          <a:stretch>
            <a:fillRect/>
          </a:stretch>
        </p:blipFill>
        <p:spPr>
          <a:xfrm>
            <a:off x="0" y="0"/>
            <a:ext cx="4679999" cy="6858000"/>
          </a:xfrm>
          <a:prstGeom prst="rect">
            <a:avLst/>
          </a:prstGeom>
        </p:spPr>
      </p:pic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descr="{&quot;isTemplate&quot;:true,&quot;type&quot;:2}"/>
        <p:cNvGrpSpPr/>
        <p:nvPr/>
      </p:nvGrpSpPr>
      <p:grpSpPr>
        <a:xfrm>
          <a:off x="0" y="0"/>
          <a:ext cx="0" cy="0"/>
        </a:xfrm>
      </p:grpSpPr>
      <p:sp>
        <p:nvSpPr>
          <p:cNvPr id="8" name="标题 1" descr="{&quot;isTemplate&quot;:true,&quot;type&quot;:&quot;title&quot;,&quot;canOmit&quot;:false,&quot;range&quot;:0}"/>
          <p:cNvSpPr txBox="1"/>
          <p:nvPr/>
        </p:nvSpPr>
        <p:spPr>
          <a:xfrm>
            <a:off x="392698" y="4923294"/>
            <a:ext cx="11330940" cy="1079500"/>
          </a:xfrm>
          <a:prstGeom prst="rect">
            <a:avLst/>
          </a:prstGeom>
        </p:spPr>
        <p:txBody>
          <a:bodyPr vert="horz" wrap="square" lIns="91440" tIns="45720" rIns="91440" bIns="45720" rtlCol="0" anchor="b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8800" b="0" i="0" kern="1200" spc="300">
                <a:solidFill>
                  <a:schemeClr val="bg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sz="5200"/>
              <a:t>岗位危险、有害因素的防范措施</a:t>
            </a:r>
            <a:endParaRPr/>
          </a:p>
        </p:txBody>
      </p:sp>
      <p:sp>
        <p:nvSpPr>
          <p:cNvPr id="9" name="标题 1"/>
          <p:cNvSpPr txBox="1"/>
          <p:nvPr/>
        </p:nvSpPr>
        <p:spPr>
          <a:xfrm>
            <a:off x="392698" y="3621770"/>
            <a:ext cx="1324402" cy="1311128"/>
          </a:xfrm>
          <a:prstGeom prst="rect">
            <a:avLst/>
          </a:prstGeom>
        </p:spPr>
        <p:txBody>
          <a:bodyPr vert="horz" wrap="none" lIns="91440" tIns="45720" rIns="91440" bIns="45720" rtlCol="0" anchor="b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8800" b="0" i="0" kern="1200" spc="300">
                <a:solidFill>
                  <a:schemeClr val="bg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kumimoji="1" lang="en-US" altLang="zh-CN">
                <a:latin typeface="Microsoft YaHei Light" panose="020b0503020204020204" pitchFamily="34" charset="-122"/>
                <a:ea typeface="Microsoft YaHei Light" panose="020b0503020204020204" pitchFamily="34" charset="-122"/>
              </a:rPr>
              <a:t>03</a:t>
            </a:r>
            <a:endParaRPr kumimoji="1" lang="zh-CN" altLang="en-US">
              <a:latin typeface="Microsoft YaHei Light" panose="020b0503020204020204" pitchFamily="34" charset="-122"/>
              <a:ea typeface="Microsoft YaHei Light" panose="020b0503020204020204" pitchFamily="34" charset="-122"/>
            </a:endParaRPr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descr="{&quot;isTemplate&quot;:true,&quot;type&quot;:3}"/>
        <p:cNvGrpSpPr/>
        <p:nvPr/>
      </p:nvGrpSpPr>
      <p:grpSpPr>
        <a:xfrm>
          <a:off x="0" y="0"/>
          <a:ext cx="0" cy="0"/>
        </a:xfrm>
      </p:grpSpPr>
      <p:sp>
        <p:nvSpPr>
          <p:cNvPr id="11" name="Tencent" descr="{&quot;isTemplate&quot;:true,&quot;type&quot;:&quot;title&quot;,&quot;canOmit&quot;:false,&quot;range&quot;:0}"/>
          <p:cNvSpPr txBox="1"/>
          <p:nvPr/>
        </p:nvSpPr>
        <p:spPr>
          <a:xfrm>
            <a:off x="571500" y="961186"/>
            <a:ext cx="4368800" cy="641350"/>
          </a:xfrm>
          <a:prstGeom prst="rect">
            <a:avLst/>
          </a:prstGeom>
          <a:noFill/>
        </p:spPr>
        <p:txBody>
          <a:bodyPr wrap="square" lIns="90000" tIns="46800" rIns="90000" bIns="46800" rtlCol="0" anchor="t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sz="3600" b="1">
                <a:latin typeface="微软雅黑"/>
                <a:ea typeface="微软雅黑"/>
              </a:rPr>
              <a:t>工程控制技术</a:t>
            </a:r>
            <a:endParaRPr lang="en-US" sz="3600" b="1">
              <a:latin typeface="微软雅黑"/>
              <a:ea typeface="微软雅黑"/>
            </a:endParaRPr>
          </a:p>
        </p:txBody>
      </p:sp>
      <p:sp>
        <p:nvSpPr>
          <p:cNvPr id="12" name="Tencent" descr="{&quot;isTemplate&quot;:true,&quot;type&quot;:&quot;content&quot;,&quot;canOmit&quot;:true,&quot;range&quot;:0}"/>
          <p:cNvSpPr txBox="1"/>
          <p:nvPr/>
        </p:nvSpPr>
        <p:spPr>
          <a:xfrm>
            <a:off x="4936236" y="954024"/>
            <a:ext cx="6480000" cy="2142684"/>
          </a:xfrm>
          <a:prstGeom prst="rect">
            <a:avLst/>
          </a:prstGeom>
          <a:noFill/>
        </p:spPr>
        <p:txBody>
          <a:bodyPr wrap="square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lvl="0" indent="-203200">
              <a:lnSpc>
                <a:spcPct val="130000"/>
              </a:lnSpc>
              <a:buFont typeface="Arial" pitchFamily="34" charset="0"/>
              <a:buChar char="•"/>
            </a:pPr>
            <a:r>
              <a:rPr lang="zh-CN" sz="1400" spc="300">
                <a:solidFill>
                  <a:schemeClr val="tx1">
                    <a:lumMod val="50000"/>
                    <a:lumOff val="50000"/>
                    <a:alpha val="100000"/>
                  </a:schemeClr>
                </a:solidFill>
                <a:latin typeface="微软雅黑"/>
                <a:ea typeface="微软雅黑"/>
              </a:rPr>
              <a:t>采用</a:t>
            </a:r>
            <a:r>
              <a:rPr lang="zh-CN" sz="1400" b="1" spc="300">
                <a:solidFill>
                  <a:schemeClr val="tx1">
                    <a:lumMod val="50000"/>
                    <a:lumOff val="50000"/>
                    <a:alpha val="100000"/>
                  </a:schemeClr>
                </a:solidFill>
                <a:latin typeface="微软雅黑"/>
                <a:ea typeface="微软雅黑"/>
              </a:rPr>
              <a:t>工程技术</a:t>
            </a:r>
            <a:r>
              <a:rPr lang="zh-CN" sz="1400" spc="300">
                <a:solidFill>
                  <a:schemeClr val="tx1">
                    <a:lumMod val="50000"/>
                    <a:lumOff val="50000"/>
                    <a:alpha val="100000"/>
                  </a:schemeClr>
                </a:solidFill>
                <a:latin typeface="微软雅黑"/>
                <a:ea typeface="微软雅黑"/>
              </a:rPr>
              <a:t>手段，降低岗位危险、有害因素的危害程度。</a:t>
            </a:r>
            <a:endParaRPr/>
          </a:p>
          <a:p>
            <a:pPr marL="406400" lvl="1" indent="-203200">
              <a:lnSpc>
                <a:spcPct val="130000"/>
              </a:lnSpc>
              <a:buFont typeface="Arial" pitchFamily="34" charset="0"/>
              <a:buChar char="•"/>
            </a:pPr>
            <a:r>
              <a:rPr lang="zh-CN" sz="1400" spc="300">
                <a:solidFill>
                  <a:schemeClr val="tx1">
                    <a:lumMod val="50000"/>
                    <a:lumOff val="50000"/>
                    <a:alpha val="100000"/>
                  </a:schemeClr>
                </a:solidFill>
                <a:latin typeface="微软雅黑"/>
                <a:ea typeface="微软雅黑"/>
              </a:rPr>
              <a:t>设计：如设备布局、安全防护装置等</a:t>
            </a:r>
            <a:endParaRPr/>
          </a:p>
          <a:p>
            <a:pPr marL="406400" lvl="1" indent="-203200">
              <a:lnSpc>
                <a:spcPct val="130000"/>
              </a:lnSpc>
              <a:buFont typeface="Arial" pitchFamily="34" charset="0"/>
              <a:buChar char="•"/>
            </a:pPr>
            <a:r>
              <a:rPr lang="zh-CN" sz="1400" spc="300">
                <a:solidFill>
                  <a:schemeClr val="tx1">
                    <a:lumMod val="50000"/>
                    <a:lumOff val="50000"/>
                    <a:alpha val="100000"/>
                  </a:schemeClr>
                </a:solidFill>
                <a:latin typeface="微软雅黑"/>
                <a:ea typeface="微软雅黑"/>
              </a:rPr>
              <a:t>制造：如选择优质原材料、制造工艺等</a:t>
            </a:r>
            <a:endParaRPr/>
          </a:p>
          <a:p>
            <a:pPr marL="406400" lvl="1" indent="-203200">
              <a:lnSpc>
                <a:spcPct val="130000"/>
              </a:lnSpc>
              <a:buFont typeface="Arial" pitchFamily="34" charset="0"/>
              <a:buChar char="•"/>
            </a:pPr>
            <a:r>
              <a:rPr lang="zh-CN" sz="1400" spc="300">
                <a:solidFill>
                  <a:schemeClr val="tx1">
                    <a:lumMod val="50000"/>
                    <a:lumOff val="50000"/>
                    <a:alpha val="100000"/>
                  </a:schemeClr>
                </a:solidFill>
                <a:latin typeface="微软雅黑"/>
                <a:ea typeface="微软雅黑"/>
              </a:rPr>
              <a:t>检测：如定期检测、维护设备等</a:t>
            </a:r>
            <a:endParaRPr/>
          </a:p>
        </p:txBody>
      </p:sp>
      <p:cxnSp>
        <p:nvCxnSpPr>
          <p:cNvPr id="13" name="直线连接符 1"/>
          <p:cNvCxnSpPr/>
          <p:nvPr/>
        </p:nvCxnSpPr>
        <p:spPr>
          <a:xfrm>
            <a:off x="660400" y="635000"/>
            <a:ext cx="540000" cy="0"/>
          </a:xfrm>
          <a:prstGeom prst="line">
            <a:avLst/>
          </a:prstGeom>
          <a:ln w="38100">
            <a:solidFill>
              <a:schemeClr val="accent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pic>
        <p:nvPicPr>
          <p:cNvPr id="14" name="图片 6" descr="{&quot;isTemplate&quot;:true,&quot;type&quot;:&quot;image&quot;,&quot;canOmit&quot;:false,&quot;range&quot;:0}"/>
          <p:cNvPicPr>
            <a:picLocks noChangeAspect="1"/>
          </p:cNvPicPr>
          <p:nvPr/>
        </p:nvPicPr>
        <p:blipFill>
          <a:blip r:embed="rId2"/>
          <a:srcRect t="25000" b="25000"/>
          <a:stretch>
            <a:fillRect/>
          </a:stretch>
        </p:blipFill>
        <p:spPr>
          <a:xfrm>
            <a:off x="0" y="3429000"/>
            <a:ext cx="12192000" cy="3429000"/>
          </a:xfrm>
          <a:prstGeom prst="rect">
            <a:avLst/>
          </a:prstGeom>
        </p:spPr>
      </p:pic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https://d.book118.com/737004124143006042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主题​​">
  <a:themeElements>
    <a:clrScheme name="template_ppt_techno_mountain_blue">
      <a:dk1>
        <a:srgbClr val="000000"/>
      </a:dk1>
      <a:lt1>
        <a:srgbClr val="FFFFFF"/>
      </a:lt1>
      <a:dk2>
        <a:srgbClr val="262C32"/>
      </a:dk2>
      <a:lt2>
        <a:srgbClr val="E7F3F7"/>
      </a:lt2>
      <a:accent1>
        <a:srgbClr val="3087D5"/>
      </a:accent1>
      <a:accent2>
        <a:srgbClr val="A3DBFA"/>
      </a:accent2>
      <a:accent3>
        <a:srgbClr val="5DB1F7"/>
      </a:accent3>
      <a:accent4>
        <a:srgbClr val="2270C9"/>
      </a:accent4>
      <a:accent5>
        <a:srgbClr val="67A1F9"/>
      </a:accent5>
      <a:accent6>
        <a:srgbClr val="466DD1"/>
      </a:accent6>
      <a:hlink>
        <a:srgbClr val="175CEB"/>
      </a:hlink>
      <a:folHlink>
        <a:srgbClr val="81868F"/>
      </a:folHlink>
    </a:clrScheme>
    <a:fontScheme name="Arial Black-Arial">
      <a:majorFont>
        <a:latin typeface="Arial Black"/>
        <a:ea typeface="微软雅黑"/>
        <a:cs typeface="Arial"/>
        <a:font script="Jpan" typeface="ＭＳ ゴシック"/>
        <a:font script="Hang" typeface="굴림"/>
        <a:font script="Hans" typeface="微软雅黑"/>
        <a:font script="Hant" typeface="微軟正黑體"/>
        <a:font script="Arab" typeface="Tahoma"/>
        <a:font script="Hebr" typeface="Tahoma"/>
        <a:font script="Thai" typeface="Frees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Verdana"/>
        <a:font script="Uigh" typeface="Microsoft Uighur"/>
        <a:font script="Geor" typeface="Sylfaen"/>
      </a:majorFont>
      <a:minorFont>
        <a:latin typeface="Arial"/>
        <a:ea typeface="黑体"/>
        <a:cs typeface="Arial"/>
        <a:font script="Jpan" typeface="ＭＳ Ｐゴシック"/>
        <a:font script="Hang" typeface="굴림"/>
        <a:font script="Hans" typeface="黑体"/>
        <a:font script="Hant" typeface="微軟正黑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56</Paragraphs>
  <Slides>12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8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12</vt:i4>
      </vt:variant>
    </vt:vector>
  </HeadingPairs>
  <TitlesOfParts>
    <vt:vector baseType="lpstr" size="21">
      <vt:lpstr>Arial</vt:lpstr>
      <vt:lpstr>Calibri</vt:lpstr>
      <vt:lpstr>Arial Black</vt:lpstr>
      <vt:lpstr>微软雅黑</vt:lpstr>
      <vt:lpstr>黑体</vt:lpstr>
      <vt:lpstr>Microsoft YaHei</vt:lpstr>
      <vt:lpstr>Microsoft YaHei Light</vt:lpstr>
      <vt:lpstr>Microsoft Yahei</vt:lpstr>
      <vt:lpstr>Office Theme</vt:lpstr>
      <vt:lpstr>岗位危险、有害因素辨识及防范措施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2024-09-16T05:53:58.608</cp:lastPrinted>
  <dcterms:created xsi:type="dcterms:W3CDTF">2024-09-15T21:53:58Z</dcterms:created>
  <dcterms:modified xsi:type="dcterms:W3CDTF">2024-09-15T21:54:00Z</dcterms:modified>
</cp:coreProperties>
</file>