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E1ED42-7CE0-438E-B172-9E4C86391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60F607-A7F2-4DF7-8907-82AC56972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1F9571-DF7A-4575-A5C1-F49876051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05629F-39A0-4C48-A3E4-E75C049FB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548AC9-D05E-463D-9F45-1F331C382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11B9FC-8B3B-4FE1-B02C-17D885749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10F62D-0D37-48F5-B9F8-045D938DB9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6A8DB-D292-4EFF-B51A-5FB840B05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7DC71C-A148-4ED0-901A-4081ADAA4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02C854-69F2-4CCC-A459-436AC0849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71F06-D5C2-4716-8D93-147007F63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0614216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期补钙知识\n## 1.孕期补钙的重要性及原因\n### 1.1孕期补钙对胎儿骨骼和牙齿发育的影响\n### 1.2孕期补钙对孕妇自身健康的影响\n### 1.3孕期缺钙可能导致的并发症\n## 2.孕期补钙的最佳时期及摄入量\n### 2.1孕期补钙的三个关键阶段\n### 2.2孕期每日建议补钙摄入量\n### 2.3如何判断孕期补钙是否充足\n## 3.孕期补钙的食物来源及选择\n### 3.1富含钙质的食物种类及选择\n### 3.2孕妇补钙的饮食搭配建议\n### 3.3孕妇补钙的注意事项及禁忌\n## 4.孕期补钙的保健品选择及使用\n### 4.1孕妇补钙保健品的种类及特点\n### 4.2如何正确选择孕妇补钙保健品\n### 4.3孕妇补钙保健品的使用方法及注意事项\n## 5.孕期补钙的常见误区及解答\n### 5.1孕期补钙过量的危害及预防\n### 5.2孕期补钙与产后骨质疏松的关系\n### 5.3孕妇补钙对胎儿性别的说法是否正确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孕期补钙知识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孕期补钙的重要性及原因</a:t>
            </a:r>
            <a:endParaRPr/>
          </a:p>
        </p:txBody>
      </p:sp>
      <p:sp>
        <p:nvSpPr>
          <p:cNvPr id="14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9" name="组合 16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0" name="组合 169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胎儿骨骼发育关键时期在孕中期和孕晚期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需要大量的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钙质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来支持骨骼生长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孕期补钙有助于胎儿骨骼发育更加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健壮</a:t>
                </a:r>
                <a:endParaRPr/>
              </a:p>
            </p:txBody>
          </p:sp>
          <p:pic>
            <p:nvPicPr>
              <p:cNvPr id="1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5" name="组合 174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胎儿牙齿发育开始于孕中期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牙齿发育需要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钙质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磷质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孕期补钙有助于胎儿牙齿发育更加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健全</a:t>
                </a:r>
                <a:endParaRPr/>
              </a:p>
            </p:txBody>
          </p:sp>
          <p:pic>
            <p:nvPicPr>
              <p:cNvPr id="17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0" name="组合 179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孕期补钙对胎儿生长发育具有积极作用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有助于胎儿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头围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有助于胎儿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神经系统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肌肉系统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的发育</a:t>
                </a:r>
                <a:endParaRPr/>
              </a:p>
            </p:txBody>
          </p:sp>
          <p:pic>
            <p:nvPicPr>
              <p:cNvPr id="18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孕期补钙对胎儿骨骼和牙齿发育的影响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7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88" name="组合 187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89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9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孕期补钙有助于孕妇骨骼健康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减轻孕妇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腰腿疼痛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降低孕妇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的风险</a:t>
                </a:r>
                <a:endParaRPr/>
              </a:p>
            </p:txBody>
          </p:sp>
          <p:sp>
            <p:nvSpPr>
              <p:cNvPr id="192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3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孕期补钙有助于孕妇牙齿健康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减轻孕妇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牙龈出血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牙齿松动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降低孕妇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龋齿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牙周病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的风险</a:t>
                </a:r>
                <a:endParaRPr/>
              </a:p>
            </p:txBody>
          </p:sp>
          <p:sp>
            <p:nvSpPr>
              <p:cNvPr id="196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7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孕期补钙有助于孕妇心血管健康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有助于维持孕妇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血压稳定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有助于降低孕妇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的风险</a:t>
                </a:r>
                <a:endParaRPr/>
              </a:p>
            </p:txBody>
          </p:sp>
          <p:sp>
            <p:nvSpPr>
              <p:cNvPr id="200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孕期补钙对孕妇自身健康的影响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3" name="组合 20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8" y="3146123"/>
            <a:ext cx="10840154" cy="3360975"/>
            <a:chOff x="685798" y="3146123"/>
            <a:chExt cx="10840154" cy="3360975"/>
          </a:xfrm>
        </p:grpSpPr>
        <p:grpSp>
          <p:nvGrpSpPr>
            <p:cNvPr id="204" name="组合 203"/>
            <p:cNvGrpSpPr/>
            <p:nvPr/>
          </p:nvGrpSpPr>
          <p:grpSpPr>
            <a:xfrm>
              <a:off x="685798" y="3146904"/>
              <a:ext cx="2808000" cy="3360194"/>
              <a:chOff x="685798" y="3146904"/>
              <a:chExt cx="2808000" cy="3360194"/>
            </a:xfrm>
          </p:grpSpPr>
          <p:sp>
            <p:nvSpPr>
              <p:cNvPr id="2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23821" y="4655120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佝偻病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罗圈腿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sp>
            <p:nvSpPr>
              <p:cNvPr id="20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8" y="3146904"/>
                <a:ext cx="2808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胎儿骨骼发育异常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07" name="组合 206"/>
            <p:cNvGrpSpPr/>
            <p:nvPr/>
          </p:nvGrpSpPr>
          <p:grpSpPr>
            <a:xfrm>
              <a:off x="2945047" y="3146904"/>
              <a:ext cx="2556000" cy="3359413"/>
              <a:chOff x="2945047" y="3146904"/>
              <a:chExt cx="2556000" cy="3359413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2945047" y="3146904"/>
                <a:ext cx="2556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胎儿牙齿发育异常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964081" y="4654339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先天性缺牙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牙齿发育不良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47543" y="3146904"/>
              <a:ext cx="2556000" cy="3360194"/>
              <a:chOff x="4947543" y="3146904"/>
              <a:chExt cx="2556000" cy="3360194"/>
            </a:xfrm>
          </p:grpSpPr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004341" y="4655120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骨折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骨质疏松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4947543" y="3146904"/>
                <a:ext cx="2556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孕妇骨骼健康问题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13" name="组合 212"/>
            <p:cNvGrpSpPr/>
            <p:nvPr/>
          </p:nvGrpSpPr>
          <p:grpSpPr>
            <a:xfrm>
              <a:off x="6958747" y="3146123"/>
              <a:ext cx="2556000" cy="3360975"/>
              <a:chOff x="6958747" y="3146123"/>
              <a:chExt cx="2556000" cy="3360975"/>
            </a:xfrm>
          </p:grpSpPr>
          <p:sp>
            <p:nvSpPr>
              <p:cNvPr id="2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044601" y="4655120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牙龈出血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牙齿松动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958747" y="3146123"/>
                <a:ext cx="2556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孕妇牙齿健康问题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16" name="组合 215"/>
            <p:cNvGrpSpPr/>
            <p:nvPr/>
          </p:nvGrpSpPr>
          <p:grpSpPr>
            <a:xfrm>
              <a:off x="8969952" y="3146123"/>
              <a:ext cx="2556000" cy="3360194"/>
              <a:chOff x="8969952" y="3146123"/>
              <a:chExt cx="2556000" cy="3360194"/>
            </a:xfrm>
          </p:grpSpPr>
          <p:sp>
            <p:nvSpPr>
              <p:cNvPr id="2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9084862" y="4654339"/>
                <a:ext cx="1872000" cy="185197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  <p:sp>
            <p:nvSpPr>
              <p:cNvPr id="2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969952" y="3146123"/>
                <a:ext cx="2556000" cy="1296000"/>
              </a:xfrm>
              <a:prstGeom prst="chevron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孕妇心血管健康问题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孕期缺钙可能导致的并发症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孕期补钙的最佳时期及摄入量</a:t>
            </a:r>
            <a:endParaRPr/>
          </a:p>
        </p:txBody>
      </p:sp>
      <p:sp>
        <p:nvSpPr>
          <p:cNvPr id="22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5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6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2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孕中期（13周至27周）</a:t>
                </a:r>
                <a:endParaRPr/>
              </a:p>
            </p:txBody>
          </p:sp>
          <p:sp>
            <p:nvSpPr>
              <p:cNvPr id="22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胎儿骨骼和牙齿发育的关键时期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孕妇需要补充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大量钙质</a:t>
                </a:r>
                <a:endParaRPr/>
              </a:p>
            </p:txBody>
          </p:sp>
        </p:grpSp>
        <p:grpSp>
          <p:nvGrpSpPr>
            <p:cNvPr id="229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孕晚期（28周至分娩）</a:t>
                </a:r>
                <a:endParaRPr/>
              </a:p>
            </p:txBody>
          </p:sp>
          <p:sp>
            <p:nvSpPr>
              <p:cNvPr id="23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胎儿骨骼和牙齿发育的冲刺阶段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孕妇需要补充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更多钙质</a:t>
                </a:r>
                <a:endParaRPr/>
              </a:p>
            </p:txBody>
          </p:sp>
        </p:grpSp>
        <p:grpSp>
          <p:nvGrpSpPr>
            <p:cNvPr id="232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哺乳期（分娩后至婴儿断奶）</a:t>
                </a:r>
                <a:endParaRPr/>
              </a:p>
            </p:txBody>
          </p:sp>
          <p:sp>
            <p:nvSpPr>
              <p:cNvPr id="23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胎儿骨骼和牙齿继续发育的阶段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孕妇需要继续补充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钙质</a:t>
                </a:r>
                <a:endParaRPr/>
              </a:p>
            </p:txBody>
          </p: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孕期补钙的三个关键阶段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4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建议每日补钙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1000毫克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至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1300毫克</a:t>
                </a:r>
                <a:endParaRPr/>
              </a:p>
            </p:txBody>
          </p:sp>
          <p:sp>
            <p:nvSpPr>
              <p:cNvPr id="2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孕中期（13周至27周）</a:t>
                </a:r>
                <a:endParaRPr/>
              </a:p>
            </p:txBody>
          </p:sp>
        </p:grpSp>
        <p:grpSp>
          <p:nvGrpSpPr>
            <p:cNvPr id="24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建议每日补钙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1300毫克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至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1500毫克</a:t>
                </a:r>
                <a:endParaRPr/>
              </a:p>
            </p:txBody>
          </p:sp>
          <p:sp>
            <p:nvSpPr>
              <p:cNvPr id="24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孕晚期（28周至分娩）</a:t>
                </a:r>
                <a:endParaRPr/>
              </a:p>
            </p:txBody>
          </p:sp>
        </p:grpSp>
        <p:grpSp>
          <p:nvGrpSpPr>
            <p:cNvPr id="24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4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建议每日补钙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1000毫克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至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1200毫克</a:t>
                </a:r>
                <a:endParaRPr/>
              </a:p>
            </p:txBody>
          </p:sp>
          <p:sp>
            <p:nvSpPr>
              <p:cNvPr id="24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哺乳期（分娩后至婴儿断奶）</a:t>
                </a:r>
                <a:endParaRPr/>
              </a:p>
            </p:txBody>
          </p:sp>
        </p:grpSp>
      </p:grpSp>
      <p:pic>
        <p:nvPicPr>
          <p:cNvPr id="24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孕期每日建议补钙摄入量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55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56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57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腰腿疼痛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牙龈出血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等症状是否减轻</a:t>
                </a:r>
                <a:endParaRPr/>
              </a:p>
            </p:txBody>
          </p:sp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观察孕妇骨骼和牙齿健康</a:t>
                </a:r>
                <a:endParaRPr/>
              </a:p>
            </p:txBody>
          </p:sp>
        </p:grpSp>
        <p:grpSp>
          <p:nvGrpSpPr>
            <p:cNvPr id="260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6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头围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等指标是否正常</a:t>
                </a:r>
                <a:endParaRPr/>
              </a:p>
            </p:txBody>
          </p:sp>
          <p:sp>
            <p:nvSpPr>
              <p:cNvPr id="262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观察胎儿生长发育情况</a:t>
                </a:r>
                <a:endParaRPr/>
              </a:p>
            </p:txBody>
          </p:sp>
          <p:sp>
            <p:nvSpPr>
              <p:cNvPr id="263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4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65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以评估孕妇补钙是否达到推荐摄入量</a:t>
                </a:r>
                <a:endParaRPr/>
              </a:p>
            </p:txBody>
          </p:sp>
          <p:sp>
            <p:nvSpPr>
              <p:cNvPr id="266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定期进行血钙检查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如何判断孕期补钙是否充足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孕期补钙的食物来源及选择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富含钙质的食物种类及选择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奶制品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牛奶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酸奶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奶酪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高钙且易于吸收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鱼类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三文鱼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金枪鱼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鳕鱼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含钙丰富且含有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维生素D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，有助于钙的吸收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豆制品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豆腐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豆浆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豆皮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植物钙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，易于吸收</a:t>
                </a:r>
                <a:endParaRPr/>
              </a:p>
            </p:txBody>
          </p:sp>
          <p:pic>
            <p:nvPicPr>
              <p:cNvPr id="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8" name="组合 27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绿叶蔬菜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菠菜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油麦菜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苋菜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含有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钙质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维生素K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，有助于钙的吸收</a:t>
                </a:r>
                <a:endParaRPr/>
              </a:p>
            </p:txBody>
          </p:sp>
          <p:pic>
            <p:nvPicPr>
              <p:cNvPr id="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https://d.book118.com/737006142163006046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孕期补钙知识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2024-09-22T06:22:21.168</cp:lastPrinted>
  <dcterms:created xsi:type="dcterms:W3CDTF">2024-09-21T22:22:21Z</dcterms:created>
  <dcterms:modified xsi:type="dcterms:W3CDTF">2024-09-21T22:22:23Z</dcterms:modified>
</cp:coreProperties>
</file>