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14F07-C8B8-4AAB-B1A0-AD223CA53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4F7E0-D736-44CA-A42A-924880965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4D2E9-5D8C-40C8-81EC-704F4FE8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2A3EE-4471-404F-A1FB-60E9DC29D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7184D-1AE4-48D7-B7D3-665C7FC71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C63AA-6388-4137-B3F8-571B24560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78E5E-D08A-4570-8A7E-5337AEA0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491E8-FEFE-4235-A9EB-886D0CA3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5CB47-99AD-472C-BBB3-CC0740A9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3B433-40B4-4D02-8A44-CE28CEA41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1105D-45C4-4691-BE54-E005226B4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54" r:id="rId2"/>
    <p:sldLayoutId id="2147492655" r:id="rId3"/>
    <p:sldLayoutId id="2147492656" r:id="rId4"/>
    <p:sldLayoutId id="2147492657" r:id="rId5"/>
    <p:sldLayoutId id="2147492658" r:id="rId6"/>
    <p:sldLayoutId id="2147492659" r:id="rId7"/>
    <p:sldLayoutId id="2147492660" r:id="rId8"/>
    <p:sldLayoutId id="2147492661" r:id="rId9"/>
    <p:sldLayoutId id="2147492662" r:id="rId10"/>
    <p:sldLayoutId id="21474926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0064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老口腔病学课件大纲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老口腔病学的概述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老口腔病学的诊断与治疗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老口腔病学的预防与保健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老口腔病学的病理机制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老口腔病学的护理与康复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老口腔病学的概述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老口腔病学的定义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老口腔病学是研究老年人口腔疾病的学科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主要研究内容包括口腔疾病的发病机制、诊断和治疗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关注老年人口腔健康，提高生活质量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强调预防为主，治疗为辅的原则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老口腔病学的历史发展</a:t>
            </a:r>
            <a:endParaRPr lang="zh-CN" altLang="en-US"/>
          </a:p>
        </p:txBody>
      </p:sp>
      <p:sp>
        <p:nvSpPr>
          <p:cNvPr id="10489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老口腔病学的形成：20世纪初，随着人口老龄化，老口腔病学逐渐形成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老口腔病学的发展：20世纪中叶，老口腔病学逐渐成为独立的医学学科，研究老年人口腔疾病的特点和治疗方法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古代口腔医学：古代中国、古埃及、古希腊、古罗马等文明都有口腔医学的记载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现代口腔医学：19世纪末，现代口腔医学开始兴起，牙科成为独立的医学学科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老口腔病学的现状和未来</a:t>
            </a:r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现状：口腔疾病是老年人群中常见的健康问题，需要引起重视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发展趋势：随着人口老龄化，老口腔病学的研究和治疗需求将不断增加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研究进展：老口腔病学的研究不断深入，新的治疗方法和技术不断涌现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未来展望：老口腔病学的研究和治疗将更加个性化、精准化，为老年人提供更好的口腔健康服务。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老口腔病学的病理机制</a:t>
            </a:r>
            <a:endParaRPr lang="zh-CN" altLang="en-US"/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老口腔病的病因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187449" y="1811024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838200" y="1811024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牙周病：牙菌斑、牙石、食物残渣等刺激牙龈和牙周组织，导致炎症和破坏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187449" y="3224008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838200" y="3224008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龋齿：细菌、食物残渣、唾液等共同作用，导致牙齿硬组织破坏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187449" y="4636992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838200" y="4636992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口腔黏膜病：病毒、细菌、真菌等微生物感染，以及物理、化学刺激等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6638935" y="1811024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6289686" y="1811024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91370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口腔癌：吸烟、饮酒、嚼槟榔等不良生活习惯，以及遗传、环境等因素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64"/>
          <p:cNvSpPr/>
          <p:nvPr>
            <p:custDataLst>
              <p:tags r:id="rId14"/>
            </p:custDataLst>
          </p:nvPr>
        </p:nvSpPr>
        <p:spPr>
          <a:xfrm>
            <a:off x="6638935" y="3224008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65"/>
          <p:cNvSpPr/>
          <p:nvPr>
            <p:custDataLst>
              <p:tags r:id="rId15"/>
            </p:custDataLst>
          </p:nvPr>
        </p:nvSpPr>
        <p:spPr>
          <a:xfrm>
            <a:off x="6289686" y="3224008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326692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牙列缺失：牙齿脱落、牙周病、龋齿等导致牙列缺失，影响咀嚼功能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67"/>
          <p:cNvSpPr/>
          <p:nvPr>
            <p:custDataLst>
              <p:tags r:id="rId17"/>
            </p:custDataLst>
          </p:nvPr>
        </p:nvSpPr>
        <p:spPr>
          <a:xfrm>
            <a:off x="6638935" y="4636992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8"/>
          <p:cNvSpPr/>
          <p:nvPr>
            <p:custDataLst>
              <p:tags r:id="rId18"/>
            </p:custDataLst>
          </p:nvPr>
        </p:nvSpPr>
        <p:spPr>
          <a:xfrm>
            <a:off x="6289686" y="4636992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739676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口腔功能障碍：牙齿排列不齐、咬合关系不良等导致口腔功能障碍，影响咀嚼、发音等功能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老口腔病的病理过程</a:t>
            </a:r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2"/>
            </p:custDataLst>
          </p:nvPr>
        </p:nvSpPr>
        <p:spPr>
          <a:xfrm>
            <a:off x="964441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0"/>
          <p:cNvSpPr/>
          <p:nvPr>
            <p:custDataLst>
              <p:tags r:id="rId3"/>
            </p:custDataLst>
          </p:nvPr>
        </p:nvSpPr>
        <p:spPr>
          <a:xfrm>
            <a:off x="1308499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4"/>
            </p:custDataLst>
          </p:nvPr>
        </p:nvSpPr>
        <p:spPr>
          <a:xfrm>
            <a:off x="1114807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牙周病：牙龈炎、牙周炎等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20" name="矩形 6"/>
          <p:cNvSpPr/>
          <p:nvPr>
            <p:custDataLst>
              <p:tags r:id="rId5"/>
            </p:custDataLst>
          </p:nvPr>
        </p:nvSpPr>
        <p:spPr>
          <a:xfrm>
            <a:off x="4504414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1"/>
          <p:cNvSpPr/>
          <p:nvPr>
            <p:custDataLst>
              <p:tags r:id="rId6"/>
            </p:custDataLst>
          </p:nvPr>
        </p:nvSpPr>
        <p:spPr>
          <a:xfrm>
            <a:off x="486758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7"/>
            </p:custDataLst>
          </p:nvPr>
        </p:nvSpPr>
        <p:spPr>
          <a:xfrm>
            <a:off x="4654780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龋齿：牙釉质、牙本质的破坏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26" name="矩形 7"/>
          <p:cNvSpPr/>
          <p:nvPr>
            <p:custDataLst>
              <p:tags r:id="rId8"/>
            </p:custDataLst>
          </p:nvPr>
        </p:nvSpPr>
        <p:spPr>
          <a:xfrm>
            <a:off x="8043750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12"/>
          <p:cNvSpPr/>
          <p:nvPr>
            <p:custDataLst>
              <p:tags r:id="rId9"/>
            </p:custDataLst>
          </p:nvPr>
        </p:nvSpPr>
        <p:spPr>
          <a:xfrm>
            <a:off x="842603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0"/>
            </p:custDataLst>
          </p:nvPr>
        </p:nvSpPr>
        <p:spPr>
          <a:xfrm>
            <a:off x="8194116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口腔癌：口腔黏膜、牙龈、舌等部位的恶性肿瘤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32" name="矩形 33"/>
          <p:cNvSpPr/>
          <p:nvPr>
            <p:custDataLst>
              <p:tags r:id="rId11"/>
            </p:custDataLst>
          </p:nvPr>
        </p:nvSpPr>
        <p:spPr>
          <a:xfrm>
            <a:off x="963804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7"/>
          <p:cNvSpPr/>
          <p:nvPr>
            <p:custDataLst>
              <p:tags r:id="rId12"/>
            </p:custDataLst>
          </p:nvPr>
        </p:nvSpPr>
        <p:spPr>
          <a:xfrm>
            <a:off x="1307862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3"/>
            </p:custDataLst>
          </p:nvPr>
        </p:nvSpPr>
        <p:spPr>
          <a:xfrm>
            <a:off x="1114170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口腔黏膜病：口腔溃疡、口腔白斑等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38" name="矩形 34"/>
          <p:cNvSpPr/>
          <p:nvPr>
            <p:custDataLst>
              <p:tags r:id="rId14"/>
            </p:custDataLst>
          </p:nvPr>
        </p:nvSpPr>
        <p:spPr>
          <a:xfrm>
            <a:off x="4503777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38"/>
          <p:cNvSpPr/>
          <p:nvPr>
            <p:custDataLst>
              <p:tags r:id="rId15"/>
            </p:custDataLst>
          </p:nvPr>
        </p:nvSpPr>
        <p:spPr>
          <a:xfrm>
            <a:off x="486694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16"/>
            </p:custDataLst>
          </p:nvPr>
        </p:nvSpPr>
        <p:spPr>
          <a:xfrm>
            <a:off x="4654143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牙列缺失：牙齿脱落、牙列不齐等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44" name="矩形 35"/>
          <p:cNvSpPr/>
          <p:nvPr>
            <p:custDataLst>
              <p:tags r:id="rId17"/>
            </p:custDataLst>
          </p:nvPr>
        </p:nvSpPr>
        <p:spPr>
          <a:xfrm>
            <a:off x="8043112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39"/>
          <p:cNvSpPr/>
          <p:nvPr>
            <p:custDataLst>
              <p:tags r:id="rId18"/>
            </p:custDataLst>
          </p:nvPr>
        </p:nvSpPr>
        <p:spPr>
          <a:xfrm>
            <a:off x="842539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19"/>
            </p:custDataLst>
          </p:nvPr>
        </p:nvSpPr>
        <p:spPr>
          <a:xfrm>
            <a:off x="8193478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口腔感染：牙周炎、牙髓炎等引起的感染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老口腔病的并发症</a:t>
            </a:r>
            <a:endParaRPr lang="zh-CN" altLang="en-US"/>
          </a:p>
        </p:txBody>
      </p:sp>
      <p:sp>
        <p:nvSpPr>
          <p:cNvPr id="104928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4"/>
          <p:cNvSpPr/>
          <p:nvPr>
            <p:custDataLst>
              <p:tags r:id="rId3"/>
            </p:custDataLst>
          </p:nvPr>
        </p:nvSpPr>
        <p:spPr>
          <a:xfrm>
            <a:off x="851576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牙周病：牙龈萎缩，牙齿松动，牙槽骨吸收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4" name="矩形 57"/>
          <p:cNvSpPr/>
          <p:nvPr>
            <p:custDataLst>
              <p:tags r:id="rId6"/>
            </p:custDataLst>
          </p:nvPr>
        </p:nvSpPr>
        <p:spPr>
          <a:xfrm>
            <a:off x="4404603" y="429403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口腔癌：口腔黏膜出现白色或红色斑块，逐渐增大，疼痛不适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4931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61"/>
          <p:cNvSpPr/>
          <p:nvPr>
            <p:custDataLst>
              <p:tags r:id="rId9"/>
            </p:custDataLst>
          </p:nvPr>
        </p:nvSpPr>
        <p:spPr>
          <a:xfrm>
            <a:off x="7957631" y="429403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5208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口腔溃疡：口腔黏膜出现圆形或椭圆形溃疡，疼痛不适，反复发作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65"/>
          <p:cNvSpPr/>
          <p:nvPr>
            <p:custDataLst>
              <p:tags r:id="rId12"/>
            </p:custDataLst>
          </p:nvPr>
        </p:nvSpPr>
        <p:spPr>
          <a:xfrm>
            <a:off x="838200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牙周炎：牙龈红肿、出血、牙齿松动等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9"/>
          <p:cNvSpPr/>
          <p:nvPr>
            <p:custDataLst>
              <p:tags r:id="rId15"/>
            </p:custDataLst>
          </p:nvPr>
        </p:nvSpPr>
        <p:spPr>
          <a:xfrm>
            <a:off x="4390620" y="1896779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龋齿：牙齿表面出现黑色斑点，逐渐扩大形成龋洞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52663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矩形 73"/>
          <p:cNvSpPr/>
          <p:nvPr>
            <p:custDataLst>
              <p:tags r:id="rId18"/>
            </p:custDataLst>
          </p:nvPr>
        </p:nvSpPr>
        <p:spPr>
          <a:xfrm>
            <a:off x="7943647" y="1896779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54828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牙髓炎：牙齿疼痛，夜间加重，冷热刺激痛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老口腔病学的诊断与治疗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https://d.book118.com/737010064013006025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老口腔病学课件大纲</vt:lpstr>
      <vt:lpstr>目录</vt:lpstr>
      <vt:lpstr>添加章节标题</vt:lpstr>
      <vt:lpstr>老口腔病学的概述</vt:lpstr>
      <vt:lpstr>老口腔病学的定义</vt:lpstr>
      <vt:lpstr>老口腔病学的历史发展</vt:lpstr>
      <vt:lpstr>老口腔病学的现状和未来</vt:lpstr>
      <vt:lpstr>老口腔病学的病理机制</vt:lpstr>
      <vt:lpstr>老口腔病的病因</vt:lpstr>
      <vt:lpstr>老口腔病的病理过程</vt:lpstr>
      <vt:lpstr>老口腔病的并发症</vt:lpstr>
      <vt:lpstr>老口腔病学的诊断与治疗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2024-08-29T10:52:27.737</cp:lastPrinted>
  <dcterms:created xsi:type="dcterms:W3CDTF">2024-08-29T02:52:27Z</dcterms:created>
  <dcterms:modified xsi:type="dcterms:W3CDTF">2024-08-29T02:52:29Z</dcterms:modified>
</cp:coreProperties>
</file>