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E13E3-4557-4F46-BF5F-9979DD7C5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0AF09-AC29-446D-A6F8-A4C22FA8E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13913-2B1E-4C96-A418-B91CB2616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D1ACF-181A-4170-8A31-68DDEBA5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7B198-AA41-449A-AD82-EB88B47CD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11D973-9C5B-4BE0-A34A-F8344162A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E07671-72A8-495D-8FC6-375465D3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33499-8C12-4633-9138-5D71EFAC3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17A86-D30E-4518-B355-9AEEE7091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DFA87-AE52-4061-BEE8-35B3000B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CA2F0-A395-462C-91E6-582FA08B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2003016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监护：确保母婴健康的关键\n## 1.孕期监护的重要性及目的\n### 1.1孕期监护对母婴健康的保障作用\n### 1.2孕期监护对分娩方式选择的指导价值\n### 1.3孕期监护对提高母乳喂养率的促进作用\n## 2.孕期监护的主要内容和方法\n### 2.1定期产检：确保母婴健康的基石\n### 2.2胎儿监护：实时掌握胎儿发育状况\n### 2.3孕妇自我监护：提高孕妇对孕期异常症状的敏感度\n## 3.孕期监护的常见问题和应对策略\n### 3.1孕期贫血：如何预防和治疗\n### 3.2孕期高血压：预防和管理的重要性\n### 3.3孕期糖尿病：控制血糖，保障母婴健康\n## 4.孕期监护中的心理健康关注\n### 4.1孕期心理问题的识别与干预\n### 4.2孕期心理调适：保持积极心态的方法\n### 4.3家庭和社会支持：关爱孕妇心理健康\n## 5.孕期监护的未来发展趋势\n### 5.1互联网+孕期监护：提高监护效率与质量\n### 5.2孕期监护的个性化服务：满足孕妇多样化需求\n### 5.3孕期监护的科普教育：提高孕妇自我监护意识与能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孕期监护：确保母婴健康的关键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孕期监护的重要性及目的</a:t>
            </a:r>
            <a:endParaRPr/>
          </a:p>
        </p:txBody>
      </p:sp>
      <p:sp>
        <p:nvSpPr>
          <p:cNvPr id="1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确保分娩安全</a:t>
                </a:r>
                <a:endParaRPr/>
              </a:p>
            </p:txBody>
          </p:sp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根据孕妇和胎儿情况</a:t>
                </a:r>
                <a:endParaRPr/>
              </a:p>
            </p:txBody>
          </p:sp>
        </p:grpSp>
        <p:grpSp>
          <p:nvGrpSpPr>
            <p:cNvPr id="18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胎儿窘迫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产程延长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制定相应的应对措施</a:t>
                </a:r>
                <a:endParaRPr/>
              </a:p>
            </p:txBody>
          </p:sp>
          <p:sp>
            <p:nvSpPr>
              <p:cNvPr id="18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预测分娩过程中的风险</a:t>
                </a:r>
                <a:endParaRPr/>
              </a:p>
            </p:txBody>
          </p:sp>
          <p:sp>
            <p:nvSpPr>
              <p:cNvPr id="18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待产包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分娩医院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减轻孕妇焦虑情绪</a:t>
                </a:r>
                <a:endParaRPr/>
              </a:p>
            </p:txBody>
          </p:sp>
          <p:sp>
            <p:nvSpPr>
              <p:cNvPr id="18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有助于制定分娩计划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孕期监护对分娩方式选择的指导价值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提供母乳喂养知识</a:t>
                </a:r>
                <a:endParaRPr/>
              </a:p>
            </p:txBody>
          </p:sp>
          <p:sp>
            <p:nvSpPr>
              <p:cNvPr id="1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母乳喂养的好处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提高母乳喂养信心</a:t>
                </a:r>
                <a:endParaRPr/>
              </a:p>
            </p:txBody>
          </p:sp>
        </p:grpSp>
        <p:grpSp>
          <p:nvGrpSpPr>
            <p:cNvPr id="19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及时发现并处理母乳喂养问题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乳汁不足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保障母乳喂养顺利进行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有助于建立良好的亲子关系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指导孕妇进行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亲子游戏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促进婴儿心理健康</a:t>
                </a:r>
                <a:endParaRPr/>
              </a:p>
            </p:txBody>
          </p:sp>
        </p:grpSp>
      </p:grpSp>
      <p:pic>
        <p:nvPicPr>
          <p:cNvPr id="20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孕期监护对提高母乳喂养率的促进作用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孕期监护的主要内容和方法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定期进行产前检查</a:t>
                </a:r>
                <a:endParaRPr/>
              </a:p>
            </p:txBody>
          </p:sp>
          <p:sp>
            <p:nvSpPr>
              <p:cNvPr id="2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及时发现异常情况</a:t>
                </a:r>
                <a:endParaRPr/>
              </a:p>
            </p:txBody>
          </p:sp>
        </p:grpSp>
        <p:grpSp>
          <p:nvGrpSpPr>
            <p:cNvPr id="2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胎儿监护</a:t>
                </a:r>
                <a:endParaRPr/>
              </a:p>
            </p:txBody>
          </p:sp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胎心监护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胎儿生物物理评分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了解胎儿发育状况</a:t>
                </a:r>
                <a:endParaRPr/>
              </a:p>
            </p:txBody>
          </p:sp>
        </p:grpSp>
        <p:grpSp>
          <p:nvGrpSpPr>
            <p:cNvPr id="2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提供孕期健康指导</a:t>
                </a:r>
                <a:endParaRPr/>
              </a:p>
            </p:txBody>
          </p:sp>
          <p:sp>
            <p:nvSpPr>
              <p:cNvPr id="2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促进孕妇身心健康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定期产检：确保母婴健康的基石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了解胎儿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羊水量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及时发现胎儿异常</a:t>
                </a:r>
                <a:endParaRPr/>
              </a:p>
            </p:txBody>
          </p: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胎儿超声检查</a:t>
                </a:r>
                <a:endParaRPr/>
              </a:p>
            </p:txBody>
          </p:sp>
        </p:grpSp>
        <p:grpSp>
          <p:nvGrpSpPr>
            <p:cNvPr id="22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了解胎儿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预测胎儿心脏疾病风险</a:t>
                </a:r>
                <a:endParaRPr/>
              </a:p>
            </p:txBody>
          </p:sp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胎儿心电图检查</a:t>
                </a:r>
                <a:endParaRPr/>
              </a:p>
            </p:txBody>
          </p:sp>
        </p:grpSp>
        <p:grpSp>
          <p:nvGrpSpPr>
            <p:cNvPr id="23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评估胎儿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宫内状况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缺氧风险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指导分娩时机和方式</a:t>
                </a:r>
                <a:endParaRPr/>
              </a:p>
            </p:txBody>
          </p:sp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胎儿生物物理评分</a:t>
                </a:r>
                <a:endParaRPr/>
              </a:p>
            </p:txBody>
          </p:sp>
        </p:grpSp>
      </p:grpSp>
      <p:pic>
        <p:nvPicPr>
          <p:cNvPr id="23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胎儿监护：实时掌握胎儿发育状况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1" name="组合 24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学会自我监测胎动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了解胎动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正常范围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及时发现胎儿窘迫等问题</a:t>
                </a:r>
                <a:endParaRPr/>
              </a:p>
            </p:txBody>
          </p:sp>
          <p:sp>
            <p:nvSpPr>
              <p:cNvPr id="2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注意孕期症状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及时就医检查</a:t>
                </a:r>
                <a:endParaRPr/>
              </a:p>
            </p:txBody>
          </p:sp>
          <p:sp>
            <p:nvSpPr>
              <p:cNvPr id="2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保持良好的生活习惯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保持良好作息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降低孕期并发症风险</a:t>
                </a:r>
                <a:endParaRPr/>
              </a:p>
            </p:txBody>
          </p:sp>
          <p:sp>
            <p:nvSpPr>
              <p:cNvPr id="2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孕妇自我监护：提高孕妇对孕期异常症状的敏感度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孕期监护的常见问题和应对策略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食用红枣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等富含铁食物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预防和纠正贫血</a:t>
                </a:r>
                <a:endParaRPr/>
              </a:p>
            </p:txBody>
          </p:sp>
          <p:sp>
            <p:nvSpPr>
              <p:cNvPr id="1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增加铁摄入</a:t>
                </a:r>
                <a:endParaRPr/>
              </a:p>
            </p:txBody>
          </p:sp>
        </p:grpSp>
        <p:grpSp>
          <p:nvGrpSpPr>
            <p:cNvPr id="1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服用铁剂</a:t>
                </a:r>
                <a:endParaRPr/>
              </a:p>
            </p:txBody>
          </p:sp>
          <p:sp>
            <p:nvSpPr>
              <p:cNvPr id="1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硫酸亚铁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葡萄糖酸亚铁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根据医生建议进行补充</a:t>
                </a:r>
                <a:endParaRPr/>
              </a:p>
            </p:txBody>
          </p:sp>
        </p:grpSp>
        <p:grpSp>
          <p:nvGrpSpPr>
            <p:cNvPr id="1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定期检查血常规</a:t>
                </a:r>
                <a:endParaRPr/>
              </a:p>
            </p:txBody>
          </p:sp>
          <p:sp>
            <p:nvSpPr>
              <p:cNvPr id="2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了解贫血情况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调整治疗方案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孕期贫血：如何预防和治疗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https://d.book118.com/737020030163006046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孕期监护：确保母婴健康的关键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2024-09-22T06:25:33.502</cp:lastPrinted>
  <dcterms:created xsi:type="dcterms:W3CDTF">2024-09-21T22:25:33Z</dcterms:created>
  <dcterms:modified xsi:type="dcterms:W3CDTF">2024-09-21T22:25:35Z</dcterms:modified>
</cp:coreProperties>
</file>