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QCDEEJ+MS-UIGothic"/>
      <p:regular r:id="rId18"/>
    </p:embeddedFont>
    <p:embeddedFont>
      <p:font typeface="WPOBLO+RNCEJG+ArialMT"/>
      <p:regular r:id="rId19"/>
    </p:embeddedFont>
    <p:embeddedFont>
      <p:font typeface="CVNRGR+KSTEAD+MicrosoftYaHei-Bold"/>
      <p:regular r:id="rId20"/>
    </p:embeddedFont>
    <p:embeddedFont>
      <p:font typeface="EJTIMW+FSSNEW+MicrosoftYaHei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70E959-BE21-453C-9CBE-132938A963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FBA8E1-F81B-4EAF-8A34-3B5A7AC829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2EC5B4-7E65-48E5-A814-65A7E507D7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133976-33DE-4073-864D-3A80518D1F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0EF5EEB-AFCC-44E0-AEBA-424AF14357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48F54E-C99F-4905-959E-CED4D54BB6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83E3C4-BCFE-46D9-B383-0A497922B9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0B1663-75D8-4EE3-A68B-B3BEA91FE2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ED0FFE-2734-4BCE-BCE4-AC99A0C832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FE39A5-B450-4B4E-AB53-3FED96AB04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2B11D3-CB46-4DCD-B41F-4DEEE5BAD8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7024060156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581400" y="2772295"/>
            <a:ext cx="597217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CB3600"/>
                </a:solidFill>
                <a:latin typeface="SimSun"/>
                <a:cs typeface="SimSun"/>
              </a:rPr>
              <a:t>鲍</a:t>
            </a:r>
            <a:r>
              <a:rPr sz="4950">
                <a:solidFill>
                  <a:srgbClr val="CB3600"/>
                </a:solidFill>
                <a:latin typeface="QCDEEJ+MS-UIGothic"/>
                <a:cs typeface="QCDEEJ+MS-UIGothic"/>
              </a:rPr>
              <a:t>林</a:t>
            </a:r>
            <a:r>
              <a:rPr sz="4950">
                <a:solidFill>
                  <a:srgbClr val="CB3600"/>
                </a:solidFill>
                <a:latin typeface="SimSun"/>
                <a:cs typeface="SimSun"/>
              </a:rPr>
              <a:t>规则</a:t>
            </a:r>
            <a:r>
              <a:rPr sz="4950">
                <a:solidFill>
                  <a:srgbClr val="CB3600"/>
                </a:solidFill>
                <a:latin typeface="QCDEEJ+MS-UIGothic"/>
                <a:cs typeface="QCDEEJ+MS-UIGothic"/>
              </a:rPr>
              <a:t>晶格</a:t>
            </a:r>
            <a:r>
              <a:rPr sz="4950">
                <a:solidFill>
                  <a:srgbClr val="CB3600"/>
                </a:solidFill>
                <a:latin typeface="SimSun"/>
                <a:cs typeface="SimSun"/>
              </a:rPr>
              <a:t>课</a:t>
            </a:r>
            <a:r>
              <a:rPr sz="4950">
                <a:solidFill>
                  <a:srgbClr val="CB3600"/>
                </a:solidFill>
                <a:latin typeface="QCDEEJ+MS-UIGothic"/>
                <a:cs typeface="QCDEEJ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199514" y="950412"/>
            <a:ext cx="2533650" cy="180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00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CB3600"/>
                </a:solidFill>
                <a:latin typeface="QCDEEJ+MS-UIGothic"/>
                <a:cs typeface="QCDEEJ+MS-UIGothic"/>
              </a:rPr>
              <a:t>目</a:t>
            </a:r>
            <a:r>
              <a:rPr sz="5700">
                <a:solidFill>
                  <a:srgbClr val="CB3600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792979" y="1233995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8C1610"/>
                </a:solidFill>
                <a:latin typeface="WPOBLO+RNCEJG+ArialMT"/>
                <a:cs typeface="WPOBLO+RNCEJG+ArialMT"/>
              </a:rPr>
              <a:t>•</a:t>
            </a:r>
            <a:r>
              <a:rPr sz="2450" spc="128">
                <a:solidFill>
                  <a:srgbClr val="8C161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C1610"/>
                </a:solidFill>
                <a:latin typeface="SimSun"/>
                <a:cs typeface="SimSun"/>
              </a:rPr>
              <a:t>鲍</a:t>
            </a:r>
            <a:r>
              <a:rPr sz="2400">
                <a:solidFill>
                  <a:srgbClr val="8C1610"/>
                </a:solidFill>
                <a:latin typeface="QCDEEJ+MS-UIGothic"/>
                <a:cs typeface="QCDEEJ+MS-UIGothic"/>
              </a:rPr>
              <a:t>林</a:t>
            </a:r>
            <a:r>
              <a:rPr sz="2400">
                <a:solidFill>
                  <a:srgbClr val="8C1610"/>
                </a:solidFill>
                <a:latin typeface="SimSun"/>
                <a:cs typeface="SimSun"/>
              </a:rPr>
              <a:t>规则</a:t>
            </a:r>
            <a:r>
              <a:rPr sz="2400">
                <a:solidFill>
                  <a:srgbClr val="8C1610"/>
                </a:solidFill>
                <a:latin typeface="QCDEEJ+MS-UIGothic"/>
                <a:cs typeface="QCDEEJ+MS-UIGothic"/>
              </a:rPr>
              <a:t>晶格</a:t>
            </a:r>
            <a:r>
              <a:rPr sz="2400">
                <a:solidFill>
                  <a:srgbClr val="8C1610"/>
                </a:solidFill>
                <a:latin typeface="SimSun"/>
                <a:cs typeface="SimSun"/>
              </a:rPr>
              <a:t>简</a:t>
            </a:r>
            <a:r>
              <a:rPr sz="2400">
                <a:solidFill>
                  <a:srgbClr val="8C1610"/>
                </a:solidFill>
                <a:latin typeface="QCDEEJ+MS-UIGothic"/>
                <a:cs typeface="QCDEEJ+MS-UIGothic"/>
              </a:rPr>
              <a:t>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92979" y="3022790"/>
            <a:ext cx="3404501" cy="78359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8C1610"/>
                </a:solidFill>
                <a:latin typeface="WPOBLO+RNCEJG+ArialMT"/>
                <a:cs typeface="WPOBLO+RNCEJG+ArialMT"/>
              </a:rPr>
              <a:t>•</a:t>
            </a:r>
            <a:r>
              <a:rPr sz="2450" spc="128">
                <a:solidFill>
                  <a:srgbClr val="8C161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C1610"/>
                </a:solidFill>
                <a:latin typeface="SimSun"/>
                <a:cs typeface="SimSun"/>
              </a:rPr>
              <a:t>鲍</a:t>
            </a:r>
            <a:r>
              <a:rPr sz="2400">
                <a:solidFill>
                  <a:srgbClr val="8C1610"/>
                </a:solidFill>
                <a:latin typeface="QCDEEJ+MS-UIGothic"/>
                <a:cs typeface="QCDEEJ+MS-UIGothic"/>
              </a:rPr>
              <a:t>林</a:t>
            </a:r>
            <a:r>
              <a:rPr sz="2400">
                <a:solidFill>
                  <a:srgbClr val="8C1610"/>
                </a:solidFill>
                <a:latin typeface="SimSun"/>
                <a:cs typeface="SimSun"/>
              </a:rPr>
              <a:t>规则</a:t>
            </a:r>
            <a:r>
              <a:rPr sz="2400">
                <a:solidFill>
                  <a:srgbClr val="8C1610"/>
                </a:solidFill>
                <a:latin typeface="QCDEEJ+MS-UIGothic"/>
                <a:cs typeface="QCDEEJ+MS-UIGothic"/>
              </a:rPr>
              <a:t>晶格的制</a:t>
            </a:r>
            <a:r>
              <a:rPr sz="2400">
                <a:solidFill>
                  <a:srgbClr val="8C1610"/>
                </a:solidFill>
                <a:latin typeface="SimSun"/>
                <a:cs typeface="SimSun"/>
              </a:rPr>
              <a:t>备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31289" y="1893661"/>
            <a:ext cx="2915989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CB3600"/>
                </a:solidFill>
                <a:latin typeface="CVNRGR+KSTEAD+MicrosoftYaHei-Bold"/>
                <a:cs typeface="CVNRGR+KSTEAD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56689" y="3374366"/>
            <a:ext cx="5429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982900"/>
                </a:solidFill>
                <a:latin typeface="SimSun"/>
                <a:cs typeface="SimSun"/>
              </a:rPr>
              <a:t>鲍</a:t>
            </a:r>
            <a:r>
              <a:rPr sz="4500">
                <a:solidFill>
                  <a:srgbClr val="982900"/>
                </a:solidFill>
                <a:latin typeface="QCDEEJ+MS-UIGothic"/>
                <a:cs typeface="QCDEEJ+MS-UIGothic"/>
              </a:rPr>
              <a:t>林</a:t>
            </a:r>
            <a:r>
              <a:rPr sz="4500">
                <a:solidFill>
                  <a:srgbClr val="982900"/>
                </a:solidFill>
                <a:latin typeface="SimSun"/>
                <a:cs typeface="SimSun"/>
              </a:rPr>
              <a:t>规则</a:t>
            </a:r>
            <a:r>
              <a:rPr sz="4500">
                <a:solidFill>
                  <a:srgbClr val="982900"/>
                </a:solidFill>
                <a:latin typeface="QCDEEJ+MS-UIGothic"/>
                <a:cs typeface="QCDEEJ+MS-UIGothic"/>
              </a:rPr>
              <a:t>晶格</a:t>
            </a:r>
            <a:r>
              <a:rPr sz="4500">
                <a:solidFill>
                  <a:srgbClr val="982900"/>
                </a:solidFill>
                <a:latin typeface="SimSun"/>
                <a:cs typeface="SimSun"/>
              </a:rPr>
              <a:t>简</a:t>
            </a:r>
            <a:r>
              <a:rPr sz="4500">
                <a:solidFill>
                  <a:srgbClr val="982900"/>
                </a:solidFill>
                <a:latin typeface="QCDEEJ+MS-UIGothic"/>
                <a:cs typeface="QCDEEJ+MS-UIGothic"/>
              </a:rPr>
              <a:t>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鲍</a:t>
            </a:r>
            <a:r>
              <a:rPr sz="3000">
                <a:solidFill>
                  <a:srgbClr val="EB554D"/>
                </a:solidFill>
                <a:latin typeface="QCDEEJ+MS-UIGothic"/>
                <a:cs typeface="QCDEEJ+MS-UIGothic"/>
              </a:rPr>
              <a:t>林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规则</a:t>
            </a:r>
            <a:r>
              <a:rPr sz="3000">
                <a:solidFill>
                  <a:srgbClr val="EB554D"/>
                </a:solidFill>
                <a:latin typeface="QCDEEJ+MS-UIGothic"/>
                <a:cs typeface="QCDEEJ+MS-UIGothic"/>
              </a:rPr>
              <a:t>晶格的定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CVNRGR+KSTEAD+MicrosoftYaHei-Bold"/>
                <a:cs typeface="CVNRGR+KSTEAD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730353"/>
            <a:ext cx="2872533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鲍</a:t>
            </a:r>
            <a:r>
              <a:rPr sz="1350">
                <a:solidFill>
                  <a:srgbClr val="000000"/>
                </a:solidFill>
                <a:latin typeface="QCDEEJ+MS-UIGothic"/>
                <a:cs typeface="QCDEEJ+MS-UIGothic"/>
              </a:rPr>
              <a:t>林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规则</a:t>
            </a:r>
            <a:r>
              <a:rPr sz="1350">
                <a:solidFill>
                  <a:srgbClr val="000000"/>
                </a:solidFill>
                <a:latin typeface="QCDEEJ+MS-UIGothic"/>
                <a:cs typeface="QCDEEJ+MS-UIGothic"/>
              </a:rPr>
              <a:t>晶格是指按照</a:t>
            </a:r>
            <a:r>
              <a:rPr sz="1350">
                <a:solidFill>
                  <a:srgbClr val="000000"/>
                </a:solidFill>
                <a:latin typeface="EJTIMW+FSSNEW+MicrosoftYaHei"/>
                <a:cs typeface="EJTIMW+FSSNEW+MicrosoftYaHei"/>
              </a:rPr>
              <a:t>Pauling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规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则</a:t>
            </a:r>
            <a:r>
              <a:rPr sz="1350">
                <a:solidFill>
                  <a:srgbClr val="000000"/>
                </a:solidFill>
                <a:latin typeface="QCDEEJ+MS-UIGothic"/>
                <a:cs typeface="QCDEEJ+MS-UIGothic"/>
              </a:rPr>
              <a:t>构建的晶体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QCDEEJ+MS-UIGothic"/>
                <a:cs typeface="QCDEEJ+MS-UIGothic"/>
              </a:rPr>
              <a:t>构，即每个原子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CDEEJ+MS-UIGothic"/>
                <a:cs typeface="QCDEEJ+MS-UIGothic"/>
              </a:rPr>
              <a:t>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围</a:t>
            </a:r>
            <a:r>
              <a:rPr sz="1350">
                <a:solidFill>
                  <a:srgbClr val="000000"/>
                </a:solidFill>
                <a:latin typeface="QCDEEJ+MS-UIGothic"/>
                <a:cs typeface="QCDEEJ+MS-UIGothic"/>
              </a:rPr>
              <a:t>最近的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邻</a:t>
            </a:r>
            <a:r>
              <a:rPr sz="1350">
                <a:solidFill>
                  <a:srgbClr val="000000"/>
                </a:solidFill>
                <a:latin typeface="QCDEEJ+MS-UIGothic"/>
                <a:cs typeface="QCDEEJ+MS-UIGothic"/>
              </a:rPr>
              <a:t>居都是等距离的，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CDEEJ+MS-UIGothic"/>
                <a:cs typeface="QCDEEJ+MS-UIGothic"/>
              </a:rPr>
              <a:t>且配位数相等。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09150" y="402479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CVNRGR+KSTEAD+MicrosoftYaHei-Bold"/>
                <a:cs typeface="CVNRGR+KSTEAD+MicrosoftYaHei-Bold"/>
              </a:rPr>
              <a:t>02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872533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JTIMW+FSSNEW+MicrosoftYaHei"/>
                <a:cs typeface="EJTIMW+FSSNEW+MicrosoftYaHei"/>
              </a:rPr>
              <a:t>Pauling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规则</a:t>
            </a:r>
            <a:r>
              <a:rPr sz="1350">
                <a:solidFill>
                  <a:srgbClr val="000000"/>
                </a:solidFill>
                <a:latin typeface="QCDEEJ+MS-UIGothic"/>
                <a:cs typeface="QCDEEJ+MS-UIGothic"/>
              </a:rPr>
              <a:t>是晶体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QCDEEJ+MS-UIGothic"/>
                <a:cs typeface="QCDEEJ+MS-UIGothic"/>
              </a:rPr>
              <a:t>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预测</a:t>
            </a:r>
            <a:r>
              <a:rPr sz="1350">
                <a:solidFill>
                  <a:srgbClr val="000000"/>
                </a:solidFill>
                <a:latin typeface="QCDEEJ+MS-UIGothic"/>
                <a:cs typeface="QCDEEJ+MS-UIGothic"/>
              </a:rPr>
              <a:t>的重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CDEEJ+MS-UIGothic"/>
                <a:cs typeface="QCDEEJ+MS-UIGothic"/>
              </a:rPr>
              <a:t>要依据之一，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QCDEEJ+MS-UIGothic"/>
                <a:cs typeface="QCDEEJ+MS-UIGothic"/>
              </a:rPr>
              <a:t>于一些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简单</a:t>
            </a:r>
            <a:r>
              <a:rPr sz="1350">
                <a:solidFill>
                  <a:srgbClr val="000000"/>
                </a:solidFill>
                <a:latin typeface="QCDEEJ+MS-UIGothic"/>
                <a:cs typeface="QCDEEJ+MS-UIGothic"/>
              </a:rPr>
              <a:t>晶体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QCDEEJ+MS-UIGothic"/>
                <a:cs typeface="QCDEEJ+MS-UIGothic"/>
              </a:rPr>
              <a:t>构的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预测</a:t>
            </a:r>
            <a:r>
              <a:rPr sz="1350">
                <a:solidFill>
                  <a:srgbClr val="000000"/>
                </a:solidFill>
                <a:latin typeface="QCDEEJ+MS-UIGothic"/>
                <a:cs typeface="QCDEEJ+MS-UIGothic"/>
              </a:rPr>
              <a:t>非常准确。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鲍</a:t>
            </a:r>
            <a:r>
              <a:rPr sz="3000">
                <a:solidFill>
                  <a:srgbClr val="EB554D"/>
                </a:solidFill>
                <a:latin typeface="QCDEEJ+MS-UIGothic"/>
                <a:cs typeface="QCDEEJ+MS-UIGothic"/>
              </a:rPr>
              <a:t>林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规则</a:t>
            </a:r>
            <a:r>
              <a:rPr sz="3000">
                <a:solidFill>
                  <a:srgbClr val="EB554D"/>
                </a:solidFill>
                <a:latin typeface="QCDEEJ+MS-UIGothic"/>
                <a:cs typeface="QCDEEJ+MS-UIGothic"/>
              </a:rPr>
              <a:t>晶格的特点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96110" y="4232271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QCDEEJ+MS-UIGothic"/>
                <a:cs typeface="QCDEEJ+MS-UIGothic"/>
              </a:rPr>
              <a:t>高度</a:t>
            </a:r>
            <a:r>
              <a:rPr sz="1550" spc="25">
                <a:solidFill>
                  <a:srgbClr val="EB554D"/>
                </a:solidFill>
                <a:latin typeface="SimSun"/>
                <a:cs typeface="SimSun"/>
              </a:rPr>
              <a:t>对</a:t>
            </a:r>
            <a:r>
              <a:rPr sz="1550" spc="25">
                <a:solidFill>
                  <a:srgbClr val="EB554D"/>
                </a:solidFill>
                <a:latin typeface="QCDEEJ+MS-UIGothic"/>
                <a:cs typeface="QCDEEJ+MS-UIGothic"/>
              </a:rPr>
              <a:t>称性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720079" y="4232271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SimSun"/>
                <a:cs typeface="SimSun"/>
              </a:rPr>
              <a:t>稳</a:t>
            </a:r>
            <a:r>
              <a:rPr sz="1550" spc="25">
                <a:solidFill>
                  <a:srgbClr val="EB554D"/>
                </a:solidFill>
                <a:latin typeface="QCDEEJ+MS-UIGothic"/>
                <a:cs typeface="QCDEEJ+MS-UIGothic"/>
              </a:rPr>
              <a:t>定性高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479280" y="4232271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QCDEEJ+MS-UIGothic"/>
                <a:cs typeface="QCDEEJ+MS-UIGothic"/>
              </a:rPr>
              <a:t>广泛存在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81990" y="4703933"/>
            <a:ext cx="3810878" cy="716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鲍</a:t>
            </a:r>
            <a:r>
              <a:rPr sz="1350">
                <a:solidFill>
                  <a:srgbClr val="020000"/>
                </a:solidFill>
                <a:latin typeface="QCDEEJ+MS-UIGothic"/>
                <a:cs typeface="QCDEEJ+MS-UIGothic"/>
              </a:rPr>
              <a:t>林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规则</a:t>
            </a:r>
            <a:r>
              <a:rPr sz="1350">
                <a:solidFill>
                  <a:srgbClr val="020000"/>
                </a:solidFill>
                <a:latin typeface="QCDEEJ+MS-UIGothic"/>
                <a:cs typeface="QCDEEJ+MS-UIGothic"/>
              </a:rPr>
              <a:t>晶格具有高度的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20000"/>
                </a:solidFill>
                <a:latin typeface="QCDEEJ+MS-UIGothic"/>
                <a:cs typeface="QCDEEJ+MS-UIGothic"/>
              </a:rPr>
              <a:t>称性，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020000"/>
                </a:solidFill>
                <a:latin typeface="QCDEEJ+MS-UIGothic"/>
                <a:cs typeface="QCDEEJ+MS-UIGothic"/>
              </a:rPr>
              <a:t>使得它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020000"/>
                </a:solidFill>
                <a:latin typeface="QCDEEJ+MS-UIGothic"/>
                <a:cs typeface="QCDEEJ+MS-UIGothic"/>
              </a:rPr>
              <a:t>在光学、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20000"/>
                </a:solidFill>
                <a:latin typeface="QCDEEJ+MS-UIGothic"/>
                <a:cs typeface="QCDEEJ+MS-UIGothic"/>
              </a:rPr>
              <a:t>学和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热</a:t>
            </a:r>
            <a:r>
              <a:rPr sz="1350">
                <a:solidFill>
                  <a:srgbClr val="020000"/>
                </a:solidFill>
                <a:latin typeface="QCDEEJ+MS-UIGothic"/>
                <a:cs typeface="QCDEEJ+MS-UIGothic"/>
              </a:rPr>
              <a:t>学等方面具有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020000"/>
                </a:solidFill>
                <a:latin typeface="QCDEEJ+MS-UIGothic"/>
                <a:cs typeface="QCDEEJ+MS-UIGothic"/>
              </a:rPr>
              <a:t>异性能。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431665" y="4703933"/>
            <a:ext cx="3792122" cy="716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QCDEEJ+MS-UIGothic"/>
                <a:cs typeface="QCDEEJ+MS-UIGothic"/>
              </a:rPr>
              <a:t>由于遵循</a:t>
            </a:r>
            <a:r>
              <a:rPr sz="1350">
                <a:solidFill>
                  <a:srgbClr val="020000"/>
                </a:solidFill>
                <a:latin typeface="EJTIMW+FSSNEW+MicrosoftYaHei"/>
                <a:cs typeface="EJTIMW+FSSNEW+MicrosoftYaHei"/>
              </a:rPr>
              <a:t>Pauling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规则</a:t>
            </a:r>
            <a:r>
              <a:rPr sz="1350">
                <a:solidFill>
                  <a:srgbClr val="020000"/>
                </a:solidFill>
                <a:latin typeface="QCDEEJ+MS-UIGothic"/>
                <a:cs typeface="QCDEEJ+MS-UIGothic"/>
              </a:rPr>
              <a:t>，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鲍</a:t>
            </a:r>
            <a:r>
              <a:rPr sz="1350">
                <a:solidFill>
                  <a:srgbClr val="020000"/>
                </a:solidFill>
                <a:latin typeface="QCDEEJ+MS-UIGothic"/>
                <a:cs typeface="QCDEEJ+MS-UIGothic"/>
              </a:rPr>
              <a:t>林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规则</a:t>
            </a:r>
            <a:r>
              <a:rPr sz="1350">
                <a:solidFill>
                  <a:srgbClr val="020000"/>
                </a:solidFill>
                <a:latin typeface="QCDEEJ+MS-UIGothic"/>
                <a:cs typeface="QCDEEJ+MS-UIGothic"/>
              </a:rPr>
              <a:t>晶格具有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较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QCDEEJ+MS-UIGothic"/>
                <a:cs typeface="QCDEEJ+MS-UIGothic"/>
              </a:rPr>
              <a:t>高的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热稳</a:t>
            </a:r>
            <a:r>
              <a:rPr sz="1350">
                <a:solidFill>
                  <a:srgbClr val="020000"/>
                </a:solidFill>
                <a:latin typeface="QCDEEJ+MS-UIGothic"/>
                <a:cs typeface="QCDEEJ+MS-UIGothic"/>
              </a:rPr>
              <a:t>定性和化学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稳</a:t>
            </a:r>
            <a:r>
              <a:rPr sz="1350">
                <a:solidFill>
                  <a:srgbClr val="020000"/>
                </a:solidFill>
                <a:latin typeface="QCDEEJ+MS-UIGothic"/>
                <a:cs typeface="QCDEEJ+MS-UIGothic"/>
              </a:rPr>
              <a:t>定性。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164830" y="4703933"/>
            <a:ext cx="3746182" cy="72716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鲍</a:t>
            </a:r>
            <a:r>
              <a:rPr sz="1350">
                <a:solidFill>
                  <a:srgbClr val="020000"/>
                </a:solidFill>
                <a:latin typeface="QCDEEJ+MS-UIGothic"/>
                <a:cs typeface="QCDEEJ+MS-UIGothic"/>
              </a:rPr>
              <a:t>林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规则</a:t>
            </a:r>
            <a:r>
              <a:rPr sz="1350">
                <a:solidFill>
                  <a:srgbClr val="020000"/>
                </a:solidFill>
                <a:latin typeface="QCDEEJ+MS-UIGothic"/>
                <a:cs typeface="QCDEEJ+MS-UIGothic"/>
              </a:rPr>
              <a:t>晶格在自然界和人造材料中广泛存</a:t>
            </a:r>
          </a:p>
          <a:p>
            <a:pPr marL="0" marR="0">
              <a:lnSpc>
                <a:spcPts val="1406"/>
              </a:lnSpc>
              <a:spcBef>
                <a:spcPts val="858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QCDEEJ+MS-UIGothic"/>
                <a:cs typeface="QCDEEJ+MS-UIGothic"/>
              </a:rPr>
              <a:t>在，如金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刚</a:t>
            </a:r>
            <a:r>
              <a:rPr sz="1350">
                <a:solidFill>
                  <a:srgbClr val="020000"/>
                </a:solidFill>
                <a:latin typeface="QCDEEJ+MS-UIGothic"/>
                <a:cs typeface="QCDEEJ+MS-UIGothic"/>
              </a:rPr>
              <a:t>石、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闪锌矿</a:t>
            </a:r>
            <a:r>
              <a:rPr sz="1350">
                <a:solidFill>
                  <a:srgbClr val="020000"/>
                </a:solidFill>
                <a:latin typeface="QCDEEJ+MS-UIGothic"/>
                <a:cs typeface="QCDEEJ+MS-UIGothic"/>
              </a:rPr>
              <a:t>、</a:t>
            </a:r>
            <a:r>
              <a:rPr sz="1350">
                <a:solidFill>
                  <a:srgbClr val="020000"/>
                </a:solidFill>
                <a:latin typeface="EJTIMW+FSSNEW+MicrosoftYaHei"/>
                <a:cs typeface="EJTIMW+FSSNEW+MicrosoftYaHei"/>
              </a:rPr>
              <a:t>NaCl</a:t>
            </a:r>
            <a:r>
              <a:rPr sz="1350">
                <a:solidFill>
                  <a:srgbClr val="020000"/>
                </a:solidFill>
                <a:latin typeface="QCDEEJ+MS-UIGothic"/>
                <a:cs typeface="QCDEEJ+MS-UIGothic"/>
              </a:rPr>
              <a:t>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鲍</a:t>
            </a:r>
            <a:r>
              <a:rPr sz="3000">
                <a:solidFill>
                  <a:srgbClr val="EB554D"/>
                </a:solidFill>
                <a:latin typeface="QCDEEJ+MS-UIGothic"/>
                <a:cs typeface="QCDEEJ+MS-UIGothic"/>
              </a:rPr>
              <a:t>林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规则</a:t>
            </a:r>
            <a:r>
              <a:rPr sz="3000">
                <a:solidFill>
                  <a:srgbClr val="EB554D"/>
                </a:solidFill>
                <a:latin typeface="QCDEEJ+MS-UIGothic"/>
                <a:cs typeface="QCDEEJ+MS-UIGothic"/>
              </a:rPr>
              <a:t>晶格的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EB554D"/>
                </a:solidFill>
                <a:latin typeface="QCDEEJ+MS-UIGothic"/>
                <a:cs typeface="QCDEEJ+MS-UIGothic"/>
              </a:rPr>
              <a:t>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CVNRGR+KSTEAD+MicrosoftYaHei-Bold"/>
                <a:cs typeface="CVNRGR+KSTEAD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CVNRGR+KSTEAD+MicrosoftYaHei-Bold"/>
                <a:cs typeface="CVNRGR+KSTEAD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CVNRGR+KSTEAD+MicrosoftYaHei-Bold"/>
                <a:cs typeface="CVNRGR+KSTEAD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EB554D"/>
                </a:solidFill>
                <a:latin typeface="SimSun"/>
                <a:cs typeface="SimSun"/>
              </a:rPr>
              <a:t>电</a:t>
            </a:r>
            <a:r>
              <a:rPr sz="2000" spc="25">
                <a:solidFill>
                  <a:srgbClr val="EB554D"/>
                </a:solidFill>
                <a:latin typeface="QCDEEJ+MS-UIGothic"/>
                <a:cs typeface="QCDEEJ+MS-UIGothic"/>
              </a:rPr>
              <a:t>子器件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EB554D"/>
                </a:solidFill>
                <a:latin typeface="QCDEEJ+MS-UIGothic"/>
                <a:cs typeface="QCDEEJ+MS-UIGothic"/>
              </a:rPr>
              <a:t>光学材料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EB554D"/>
                </a:solidFill>
                <a:latin typeface="SimSun"/>
                <a:cs typeface="SimSun"/>
              </a:rPr>
              <a:t>结</a:t>
            </a:r>
            <a:r>
              <a:rPr sz="2000" spc="25">
                <a:solidFill>
                  <a:srgbClr val="EB554D"/>
                </a:solidFill>
                <a:latin typeface="QCDEEJ+MS-UIGothic"/>
                <a:cs typeface="QCDEEJ+MS-UIGothic"/>
              </a:rPr>
              <a:t>构材料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鲍</a:t>
            </a:r>
            <a:r>
              <a:rPr sz="1500">
                <a:solidFill>
                  <a:srgbClr val="000000"/>
                </a:solidFill>
                <a:latin typeface="QCDEEJ+MS-UIGothic"/>
                <a:cs typeface="QCDEEJ+MS-UIGothic"/>
              </a:rPr>
              <a:t>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规则</a:t>
            </a:r>
            <a:r>
              <a:rPr sz="1500">
                <a:solidFill>
                  <a:srgbClr val="000000"/>
                </a:solidFill>
                <a:latin typeface="QCDEEJ+MS-UIGothic"/>
                <a:cs typeface="QCDEEJ+MS-UIGothic"/>
              </a:rPr>
              <a:t>晶格具有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000000"/>
                </a:solidFill>
                <a:latin typeface="QCDEEJ+MS-UIGothic"/>
                <a:cs typeface="QCDEEJ+MS-UIGothic"/>
              </a:rPr>
              <a:t>良的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QCDEEJ+MS-UIGothic"/>
                <a:cs typeface="QCDEEJ+MS-UIGothic"/>
              </a:rPr>
              <a:t>学性能，可用于制造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CDEEJ+MS-UIGothic"/>
                <a:cs typeface="QCDEEJ+MS-UIGothic"/>
              </a:rPr>
              <a:t>子器件，如半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QCDEEJ+MS-UIGothic"/>
                <a:cs typeface="QCDEEJ+MS-UIGothic"/>
              </a:rPr>
              <a:t>体材料、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CDEEJ+MS-UIGothic"/>
                <a:cs typeface="QCDEEJ+MS-UIGothic"/>
              </a:rPr>
              <a:t>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QCDEEJ+MS-UIGothic"/>
                <a:cs typeface="QCDEEJ+MS-UIGothic"/>
              </a:rPr>
              <a:t>体等。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81708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CDEEJ+MS-UIGothic"/>
                <a:cs typeface="QCDEEJ+MS-UIGothic"/>
              </a:rPr>
              <a:t>由于高度的光学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QCDEEJ+MS-UIGothic"/>
                <a:cs typeface="QCDEEJ+MS-UIGothic"/>
              </a:rPr>
              <a:t>称性和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CDEEJ+MS-UIGothic"/>
                <a:cs typeface="QCDEEJ+MS-UIGothic"/>
              </a:rPr>
              <a:t>性能，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鲍</a:t>
            </a:r>
            <a:r>
              <a:rPr sz="1500">
                <a:solidFill>
                  <a:srgbClr val="000000"/>
                </a:solidFill>
                <a:latin typeface="QCDEEJ+MS-UIGothic"/>
                <a:cs typeface="QCDEEJ+MS-UIGothic"/>
              </a:rPr>
              <a:t>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规则</a:t>
            </a:r>
            <a:r>
              <a:rPr sz="1500">
                <a:solidFill>
                  <a:srgbClr val="000000"/>
                </a:solidFill>
                <a:latin typeface="QCDEEJ+MS-UIGothic"/>
                <a:cs typeface="QCDEEJ+MS-UIGothic"/>
              </a:rPr>
              <a:t>晶格可用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CDEEJ+MS-UIGothic"/>
                <a:cs typeface="QCDEEJ+MS-UIGothic"/>
              </a:rPr>
              <a:t>于制造光学材料，如透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镜</a:t>
            </a:r>
            <a:r>
              <a:rPr sz="1500">
                <a:solidFill>
                  <a:srgbClr val="000000"/>
                </a:solidFill>
                <a:latin typeface="QCDEEJ+MS-UIGothic"/>
                <a:cs typeface="QCDEEJ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CDEEJ+MS-UIGothic"/>
                <a:cs typeface="QCDEEJ+MS-UIGothic"/>
              </a:rPr>
              <a:t>反射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镜</a:t>
            </a:r>
            <a:r>
              <a:rPr sz="1500">
                <a:solidFill>
                  <a:srgbClr val="000000"/>
                </a:solidFill>
                <a:latin typeface="QCDEEJ+MS-UIGothic"/>
                <a:cs typeface="QCDEEJ+MS-UIGothic"/>
              </a:rPr>
              <a:t>等。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CDEEJ+MS-UIGothic"/>
                <a:cs typeface="QCDEEJ+MS-UIGothic"/>
              </a:rPr>
              <a:t>由于其高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000000"/>
                </a:solidFill>
                <a:latin typeface="QCDEEJ+MS-UIGothic"/>
                <a:cs typeface="QCDEEJ+MS-UIGothic"/>
              </a:rPr>
              <a:t>定性和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000000"/>
                </a:solidFill>
                <a:latin typeface="QCDEEJ+MS-UIGothic"/>
                <a:cs typeface="QCDEEJ+MS-UIGothic"/>
              </a:rPr>
              <a:t>度，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鲍</a:t>
            </a:r>
            <a:r>
              <a:rPr sz="1500">
                <a:solidFill>
                  <a:srgbClr val="000000"/>
                </a:solidFill>
                <a:latin typeface="QCDEEJ+MS-UIGothic"/>
                <a:cs typeface="QCDEEJ+MS-UIGothic"/>
              </a:rPr>
              <a:t>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规则</a:t>
            </a:r>
            <a:r>
              <a:rPr sz="1500">
                <a:solidFill>
                  <a:srgbClr val="000000"/>
                </a:solidFill>
                <a:latin typeface="QCDEEJ+MS-UIGothic"/>
                <a:cs typeface="QCDEEJ+MS-UIGothic"/>
              </a:rPr>
              <a:t>晶格可用于制造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00000"/>
                </a:solidFill>
                <a:latin typeface="QCDEEJ+MS-UIGothic"/>
                <a:cs typeface="QCDEEJ+MS-UIGothic"/>
              </a:rPr>
              <a:t>构材料，如珠宝、切割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CDEEJ+MS-UIGothic"/>
                <a:cs typeface="QCDEEJ+MS-UIGothic"/>
              </a:rPr>
              <a:t>工具等。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31289" y="1893661"/>
            <a:ext cx="2915989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CB3600"/>
                </a:solidFill>
                <a:latin typeface="CVNRGR+KSTEAD+MicrosoftYaHei-Bold"/>
                <a:cs typeface="CVNRGR+KSTEAD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56689" y="3374366"/>
            <a:ext cx="6000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982900"/>
                </a:solidFill>
                <a:latin typeface="SimSun"/>
                <a:cs typeface="SimSun"/>
              </a:rPr>
              <a:t>鲍</a:t>
            </a:r>
            <a:r>
              <a:rPr sz="4500">
                <a:solidFill>
                  <a:srgbClr val="982900"/>
                </a:solidFill>
                <a:latin typeface="QCDEEJ+MS-UIGothic"/>
                <a:cs typeface="QCDEEJ+MS-UIGothic"/>
              </a:rPr>
              <a:t>林</a:t>
            </a:r>
            <a:r>
              <a:rPr sz="4500">
                <a:solidFill>
                  <a:srgbClr val="982900"/>
                </a:solidFill>
                <a:latin typeface="SimSun"/>
                <a:cs typeface="SimSun"/>
              </a:rPr>
              <a:t>规则</a:t>
            </a:r>
            <a:r>
              <a:rPr sz="4500">
                <a:solidFill>
                  <a:srgbClr val="982900"/>
                </a:solidFill>
                <a:latin typeface="QCDEEJ+MS-UIGothic"/>
                <a:cs typeface="QCDEEJ+MS-UIGothic"/>
              </a:rPr>
              <a:t>晶格的构造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QCDEEJ+MS-UIGothic"/>
                <a:cs typeface="QCDEEJ+MS-UIGothic"/>
              </a:rPr>
              <a:t>构造方法一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20002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CDEEJ+MS-UIGothic"/>
                <a:cs typeface="QCDEEJ+MS-UIGothic"/>
              </a:rPr>
              <a:t>基于原子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0000"/>
                </a:solidFill>
                <a:latin typeface="QCDEEJ+MS-UIGothic"/>
                <a:cs typeface="QCDEEJ+MS-UIGothic"/>
              </a:rPr>
              <a:t>相互作用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EB554D"/>
                </a:solidFill>
                <a:latin typeface="QCDEEJ+MS-UIGothic"/>
                <a:cs typeface="QCDEEJ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37495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鲍</a:t>
            </a:r>
            <a:r>
              <a:rPr sz="1500">
                <a:solidFill>
                  <a:srgbClr val="000000"/>
                </a:solidFill>
                <a:latin typeface="QCDEEJ+MS-UIGothic"/>
                <a:cs typeface="QCDEEJ+MS-UIGothic"/>
              </a:rPr>
              <a:t>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规则</a:t>
            </a:r>
            <a:r>
              <a:rPr sz="1500">
                <a:solidFill>
                  <a:srgbClr val="000000"/>
                </a:solidFill>
                <a:latin typeface="QCDEEJ+MS-UIGothic"/>
                <a:cs typeface="QCDEEJ+MS-UIGothic"/>
              </a:rPr>
              <a:t>晶格的构造方法一基于原子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0000"/>
                </a:solidFill>
                <a:latin typeface="QCDEEJ+MS-UIGothic"/>
                <a:cs typeface="QCDEEJ+MS-UIGothic"/>
              </a:rPr>
              <a:t>相互作用，通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QCDEEJ+MS-UIGothic"/>
                <a:cs typeface="QCDEEJ+MS-UIGothic"/>
              </a:rPr>
              <a:t>原子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0000"/>
                </a:solidFill>
                <a:latin typeface="QCDEEJ+MS-UIGothic"/>
                <a:cs typeface="QCDEEJ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键</a:t>
            </a:r>
            <a:r>
              <a:rPr sz="1500">
                <a:solidFill>
                  <a:srgbClr val="000000"/>
                </a:solidFill>
                <a:latin typeface="QCDEEJ+MS-UIGothic"/>
                <a:cs typeface="QCDEEJ+MS-UIGothic"/>
              </a:rPr>
              <a:t>合关系确定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CDEEJ+MS-UIGothic"/>
                <a:cs typeface="QCDEEJ+MS-UIGothic"/>
              </a:rPr>
              <a:t>晶格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00000"/>
                </a:solidFill>
                <a:latin typeface="QCDEEJ+MS-UIGothic"/>
                <a:cs typeface="QCDEEJ+MS-UIGothic"/>
              </a:rPr>
              <a:t>构。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0000"/>
                </a:solidFill>
                <a:latin typeface="QCDEEJ+MS-UIGothic"/>
                <a:cs typeface="QCDEEJ+MS-UIGothic"/>
              </a:rPr>
              <a:t>种方法考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虑</a:t>
            </a:r>
            <a:r>
              <a:rPr sz="1500">
                <a:solidFill>
                  <a:srgbClr val="000000"/>
                </a:solidFill>
                <a:latin typeface="QCDEEJ+MS-UIGothic"/>
                <a:cs typeface="QCDEEJ+MS-UIGothic"/>
              </a:rPr>
              <a:t>了原子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0000"/>
                </a:solidFill>
                <a:latin typeface="QCDEEJ+MS-UIGothic"/>
                <a:cs typeface="QCDEEJ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QCDEEJ+MS-UIGothic"/>
                <a:cs typeface="QCDEEJ+MS-UIGothic"/>
              </a:rPr>
              <a:t>子云重叠和交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换</a:t>
            </a:r>
            <a:r>
              <a:rPr sz="1500">
                <a:solidFill>
                  <a:srgbClr val="000000"/>
                </a:solidFill>
                <a:latin typeface="QCDEEJ+MS-UIGothic"/>
                <a:cs typeface="QCDEEJ+MS-UIGothic"/>
              </a:rPr>
              <a:t>作用，能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QCDEEJ+MS-UIGothic"/>
                <a:cs typeface="QCDEEJ+MS-UIGothic"/>
              </a:rPr>
              <a:t>准确地描述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CDEEJ+MS-UIGothic"/>
                <a:cs typeface="QCDEEJ+MS-UIGothic"/>
              </a:rPr>
              <a:t>晶格的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000000"/>
                </a:solidFill>
                <a:latin typeface="QCDEEJ+MS-UIGothic"/>
                <a:cs typeface="QCDEEJ+MS-UIGothic"/>
              </a:rPr>
              <a:t>定性。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QCDEEJ+MS-UIGothic"/>
                <a:cs typeface="QCDEEJ+MS-UIGothic"/>
              </a:rPr>
              <a:t>构造方法二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162877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CDEEJ+MS-UIGothic"/>
                <a:cs typeface="QCDEEJ+MS-UIGothic"/>
              </a:rPr>
              <a:t>基于量子化学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FFFFFF"/>
                </a:solidFill>
                <a:latin typeface="QCDEEJ+MS-UIGothic"/>
                <a:cs typeface="QCDEEJ+MS-UIGothic"/>
              </a:rPr>
              <a:t>算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FFFF"/>
                </a:solidFill>
                <a:latin typeface="QCDEEJ+MS-UIGothic"/>
                <a:cs typeface="QCDEEJ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834626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鲍</a:t>
            </a:r>
            <a:r>
              <a:rPr sz="1350">
                <a:solidFill>
                  <a:srgbClr val="FFFFFF"/>
                </a:solidFill>
                <a:latin typeface="QCDEEJ+MS-UIGothic"/>
                <a:cs typeface="QCDEEJ+MS-UIGothic"/>
              </a:rPr>
              <a:t>林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规则</a:t>
            </a:r>
            <a:r>
              <a:rPr sz="1350">
                <a:solidFill>
                  <a:srgbClr val="FFFFFF"/>
                </a:solidFill>
                <a:latin typeface="QCDEEJ+MS-UIGothic"/>
                <a:cs typeface="QCDEEJ+MS-UIGothic"/>
              </a:rPr>
              <a:t>晶格的构造方法二基于量子化学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FFFFFF"/>
                </a:solidFill>
                <a:latin typeface="QCDEEJ+MS-UIGothic"/>
                <a:cs typeface="QCDEEJ+MS-UIGothic"/>
              </a:rPr>
              <a:t>算，通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过计</a:t>
            </a:r>
            <a:r>
              <a:rPr sz="1350">
                <a:solidFill>
                  <a:srgbClr val="FFFFFF"/>
                </a:solidFill>
                <a:latin typeface="QCDEEJ+MS-UIGothic"/>
                <a:cs typeface="QCDEEJ+MS-UIGothic"/>
              </a:rPr>
              <a:t>算原子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FFFFFF"/>
                </a:solidFill>
                <a:latin typeface="QCDEEJ+MS-UIGothic"/>
                <a:cs typeface="QCDEEJ+MS-UIGothic"/>
              </a:rPr>
              <a:t>的相互作用能来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CDEEJ+MS-UIGothic"/>
                <a:cs typeface="QCDEEJ+MS-UIGothic"/>
              </a:rPr>
              <a:t>确定晶格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FFFFFF"/>
                </a:solidFill>
                <a:latin typeface="QCDEEJ+MS-UIGothic"/>
                <a:cs typeface="QCDEEJ+MS-UIGothic"/>
              </a:rPr>
              <a:t>构。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FFFFFF"/>
                </a:solidFill>
                <a:latin typeface="QCDEEJ+MS-UIGothic"/>
                <a:cs typeface="QCDEEJ+MS-UIGothic"/>
              </a:rPr>
              <a:t>种方法能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FFFFFF"/>
                </a:solidFill>
                <a:latin typeface="QCDEEJ+MS-UIGothic"/>
                <a:cs typeface="QCDEEJ+MS-UIGothic"/>
              </a:rPr>
              <a:t>更精确地描述晶格的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FFF"/>
                </a:solidFill>
                <a:latin typeface="QCDEEJ+MS-UIGothic"/>
                <a:cs typeface="QCDEEJ+MS-UIGothic"/>
              </a:rPr>
              <a:t>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FFFFFF"/>
                </a:solidFill>
                <a:latin typeface="QCDEEJ+MS-UIGothic"/>
                <a:cs typeface="QCDEEJ+MS-UIGothic"/>
              </a:rPr>
              <a:t>构和能量状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FFFFFF"/>
                </a:solidFill>
                <a:latin typeface="QCDEEJ+MS-UIGothic"/>
                <a:cs typeface="QCDEEJ+MS-UIGothic"/>
              </a:rPr>
              <a:t>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QCDEEJ+MS-UIGothic"/>
                <a:cs typeface="QCDEEJ+MS-UIGothic"/>
              </a:rPr>
              <a:t>于理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CDEEJ+MS-UIGothic"/>
                <a:cs typeface="QCDEEJ+MS-UIGothic"/>
              </a:rPr>
              <a:t>解晶格的物理和化学性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QCDEEJ+MS-UIGothic"/>
                <a:cs typeface="QCDEEJ+MS-UIGothic"/>
              </a:rPr>
              <a:t>具有重要意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FFFFFF"/>
                </a:solidFill>
                <a:latin typeface="QCDEEJ+MS-UIGothic"/>
                <a:cs typeface="QCDEEJ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QCDEEJ+MS-UIGothic"/>
                <a:cs typeface="QCDEEJ+MS-UIGothic"/>
              </a:rPr>
              <a:t>构造方法三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20002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CDEEJ+MS-UIGothic"/>
                <a:cs typeface="QCDEEJ+MS-UIGothic"/>
              </a:rPr>
              <a:t>基于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实验</a:t>
            </a:r>
            <a:r>
              <a:rPr sz="1500">
                <a:solidFill>
                  <a:srgbClr val="FFFFFF"/>
                </a:solidFill>
                <a:latin typeface="QCDEEJ+MS-UIGothic"/>
                <a:cs typeface="QCDEEJ+MS-UIGothic"/>
              </a:rPr>
              <a:t>数据和模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拟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EB554D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EB554D"/>
                </a:solidFill>
                <a:latin typeface="QCDEEJ+MS-UIGothic"/>
                <a:cs typeface="QCDEEJ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58748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8C1610"/>
                </a:solidFill>
                <a:latin typeface="SimSun"/>
                <a:cs typeface="SimSun"/>
              </a:rPr>
              <a:t>鲍</a:t>
            </a:r>
            <a:r>
              <a:rPr sz="1500">
                <a:solidFill>
                  <a:srgbClr val="8C1610"/>
                </a:solidFill>
                <a:latin typeface="QCDEEJ+MS-UIGothic"/>
                <a:cs typeface="QCDEEJ+MS-UIGothic"/>
              </a:rPr>
              <a:t>林</a:t>
            </a:r>
            <a:r>
              <a:rPr sz="1500">
                <a:solidFill>
                  <a:srgbClr val="8C1610"/>
                </a:solidFill>
                <a:latin typeface="SimSun"/>
                <a:cs typeface="SimSun"/>
              </a:rPr>
              <a:t>规则</a:t>
            </a:r>
            <a:r>
              <a:rPr sz="1500">
                <a:solidFill>
                  <a:srgbClr val="8C1610"/>
                </a:solidFill>
                <a:latin typeface="QCDEEJ+MS-UIGothic"/>
                <a:cs typeface="QCDEEJ+MS-UIGothic"/>
              </a:rPr>
              <a:t>晶格的构造方法三基于</a:t>
            </a:r>
            <a:r>
              <a:rPr sz="1500">
                <a:solidFill>
                  <a:srgbClr val="8C1610"/>
                </a:solidFill>
                <a:latin typeface="SimSun"/>
                <a:cs typeface="SimSun"/>
              </a:rPr>
              <a:t>实验</a:t>
            </a:r>
            <a:r>
              <a:rPr sz="1500">
                <a:solidFill>
                  <a:srgbClr val="8C1610"/>
                </a:solidFill>
                <a:latin typeface="QCDEEJ+MS-UIGothic"/>
                <a:cs typeface="QCDEEJ+MS-UIGothic"/>
              </a:rPr>
              <a:t>数据和模</a:t>
            </a:r>
            <a:r>
              <a:rPr sz="1500">
                <a:solidFill>
                  <a:srgbClr val="8C1610"/>
                </a:solidFill>
                <a:latin typeface="SimSun"/>
                <a:cs typeface="SimSun"/>
              </a:rPr>
              <a:t>拟</a:t>
            </a:r>
            <a:r>
              <a:rPr sz="1500">
                <a:solidFill>
                  <a:srgbClr val="8C1610"/>
                </a:solidFill>
                <a:latin typeface="QCDEEJ+MS-UIGothic"/>
                <a:cs typeface="QCDEEJ+MS-UIGothic"/>
              </a:rPr>
              <a:t>，通</a:t>
            </a:r>
            <a:r>
              <a:rPr sz="1500">
                <a:solidFill>
                  <a:srgbClr val="8C1610"/>
                </a:solidFill>
                <a:latin typeface="SimSun"/>
                <a:cs typeface="SimSun"/>
              </a:rPr>
              <a:t>过对</a:t>
            </a:r>
            <a:r>
              <a:rPr sz="1500">
                <a:solidFill>
                  <a:srgbClr val="8C1610"/>
                </a:solidFill>
                <a:latin typeface="QCDEEJ+MS-UIGothic"/>
                <a:cs typeface="QCDEEJ+MS-UIGothic"/>
              </a:rPr>
              <a:t>比</a:t>
            </a:r>
            <a:r>
              <a:rPr sz="1500">
                <a:solidFill>
                  <a:srgbClr val="8C1610"/>
                </a:solidFill>
                <a:latin typeface="SimSun"/>
                <a:cs typeface="SimSun"/>
              </a:rPr>
              <a:t>实验</a:t>
            </a:r>
            <a:r>
              <a:rPr sz="1500">
                <a:solidFill>
                  <a:srgbClr val="8C1610"/>
                </a:solidFill>
                <a:latin typeface="QCDEEJ+MS-UIGothic"/>
                <a:cs typeface="QCDEEJ+MS-UIGothic"/>
              </a:rPr>
              <a:t>数据和模</a:t>
            </a:r>
            <a:r>
              <a:rPr sz="1500">
                <a:solidFill>
                  <a:srgbClr val="8C1610"/>
                </a:solidFill>
                <a:latin typeface="SimSun"/>
                <a:cs typeface="SimSun"/>
              </a:rPr>
              <a:t>拟结</a:t>
            </a:r>
            <a:r>
              <a:rPr sz="1500">
                <a:solidFill>
                  <a:srgbClr val="8C1610"/>
                </a:solidFill>
                <a:latin typeface="QCDEEJ+MS-UIGothic"/>
                <a:cs typeface="QCDEEJ+MS-UIGothic"/>
              </a:rPr>
              <a:t>果来确定晶格</a:t>
            </a:r>
            <a:r>
              <a:rPr sz="1500">
                <a:solidFill>
                  <a:srgbClr val="8C161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8C1610"/>
                </a:solidFill>
                <a:latin typeface="QCDEEJ+MS-UIGothic"/>
                <a:cs typeface="QCDEEJ+MS-UIGothic"/>
              </a:rPr>
              <a:t>构。</a:t>
            </a:r>
            <a:r>
              <a:rPr sz="1500">
                <a:solidFill>
                  <a:srgbClr val="8C1610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8C1610"/>
                </a:solidFill>
                <a:latin typeface="QCDEEJ+MS-UIGothic"/>
                <a:cs typeface="QCDEEJ+MS-UIGothic"/>
              </a:rPr>
              <a:t>种方法能</a:t>
            </a:r>
            <a:r>
              <a:rPr sz="1500">
                <a:solidFill>
                  <a:srgbClr val="8C1610"/>
                </a:solidFill>
                <a:latin typeface="SimSun"/>
                <a:cs typeface="SimSun"/>
              </a:rPr>
              <a:t>够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8C1610"/>
                </a:solidFill>
                <a:latin typeface="SimSun"/>
                <a:cs typeface="SimSun"/>
              </a:rPr>
              <a:t>综</a:t>
            </a:r>
            <a:r>
              <a:rPr sz="1500">
                <a:solidFill>
                  <a:srgbClr val="8C1610"/>
                </a:solidFill>
                <a:latin typeface="QCDEEJ+MS-UIGothic"/>
                <a:cs typeface="QCDEEJ+MS-UIGothic"/>
              </a:rPr>
              <a:t>合考</a:t>
            </a:r>
            <a:r>
              <a:rPr sz="1500">
                <a:solidFill>
                  <a:srgbClr val="8C1610"/>
                </a:solidFill>
                <a:latin typeface="SimSun"/>
                <a:cs typeface="SimSun"/>
              </a:rPr>
              <a:t>虑实验观测</a:t>
            </a:r>
            <a:r>
              <a:rPr sz="1500">
                <a:solidFill>
                  <a:srgbClr val="8C1610"/>
                </a:solidFill>
                <a:latin typeface="QCDEEJ+MS-UIGothic"/>
                <a:cs typeface="QCDEEJ+MS-UIGothic"/>
              </a:rPr>
              <a:t>和理</a:t>
            </a:r>
            <a:r>
              <a:rPr sz="1500">
                <a:solidFill>
                  <a:srgbClr val="8C1610"/>
                </a:solidFill>
                <a:latin typeface="SimSun"/>
                <a:cs typeface="SimSun"/>
              </a:rPr>
              <a:t>论计</a:t>
            </a:r>
            <a:r>
              <a:rPr sz="1500">
                <a:solidFill>
                  <a:srgbClr val="8C1610"/>
                </a:solidFill>
                <a:latin typeface="QCDEEJ+MS-UIGothic"/>
                <a:cs typeface="QCDEEJ+MS-UIGothic"/>
              </a:rPr>
              <a:t>算的</a:t>
            </a:r>
            <a:r>
              <a:rPr sz="1500">
                <a:solidFill>
                  <a:srgbClr val="8C161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8C1610"/>
                </a:solidFill>
                <a:latin typeface="QCDEEJ+MS-UIGothic"/>
                <a:cs typeface="QCDEEJ+MS-UIGothic"/>
              </a:rPr>
              <a:t>果，提高构造晶格</a:t>
            </a:r>
            <a:r>
              <a:rPr sz="1500">
                <a:solidFill>
                  <a:srgbClr val="8C161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8C1610"/>
                </a:solidFill>
                <a:latin typeface="QCDEEJ+MS-UIGothic"/>
                <a:cs typeface="QCDEEJ+MS-UIGothic"/>
              </a:rPr>
              <a:t>构的准确性和可靠性。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31289" y="1893661"/>
            <a:ext cx="2915989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CB3600"/>
                </a:solidFill>
                <a:latin typeface="CVNRGR+KSTEAD+MicrosoftYaHei-Bold"/>
                <a:cs typeface="CVNRGR+KSTEAD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56689" y="3374366"/>
            <a:ext cx="6000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982900"/>
                </a:solidFill>
                <a:latin typeface="SimSun"/>
                <a:cs typeface="SimSun"/>
              </a:rPr>
              <a:t>鲍</a:t>
            </a:r>
            <a:r>
              <a:rPr sz="4500">
                <a:solidFill>
                  <a:srgbClr val="982900"/>
                </a:solidFill>
                <a:latin typeface="QCDEEJ+MS-UIGothic"/>
                <a:cs typeface="QCDEEJ+MS-UIGothic"/>
              </a:rPr>
              <a:t>林</a:t>
            </a:r>
            <a:r>
              <a:rPr sz="4500">
                <a:solidFill>
                  <a:srgbClr val="982900"/>
                </a:solidFill>
                <a:latin typeface="SimSun"/>
                <a:cs typeface="SimSun"/>
              </a:rPr>
              <a:t>规则</a:t>
            </a:r>
            <a:r>
              <a:rPr sz="4500">
                <a:solidFill>
                  <a:srgbClr val="982900"/>
                </a:solidFill>
                <a:latin typeface="QCDEEJ+MS-UIGothic"/>
                <a:cs typeface="QCDEEJ+MS-UIGothic"/>
              </a:rPr>
              <a:t>晶格的性</a:t>
            </a:r>
            <a:r>
              <a:rPr sz="4500">
                <a:solidFill>
                  <a:srgbClr val="982900"/>
                </a:solidFill>
                <a:latin typeface="SimSun"/>
                <a:cs typeface="SimSun"/>
              </a:rPr>
              <a:t>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QCDEEJ+MS-UIGothic"/>
                <a:cs typeface="QCDEEJ+MS-UIGothic"/>
              </a:rPr>
              <a:t>物理性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 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SimSun"/>
                <a:cs typeface="SimSun"/>
              </a:rPr>
              <a:t>热</a:t>
            </a:r>
            <a:r>
              <a:rPr sz="2300" spc="25">
                <a:solidFill>
                  <a:srgbClr val="EB554D"/>
                </a:solidFill>
                <a:latin typeface="QCDEEJ+MS-UIGothic"/>
                <a:cs typeface="QCDEEJ+MS-UIGothic"/>
              </a:rPr>
              <a:t>学性</a:t>
            </a:r>
            <a:r>
              <a:rPr sz="2300">
                <a:solidFill>
                  <a:srgbClr val="EB554D"/>
                </a:solidFill>
                <a:latin typeface="SimSun"/>
                <a:cs typeface="SimSun"/>
              </a:rPr>
              <a:t>质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QCDEEJ+MS-UIGothic"/>
                <a:cs typeface="QCDEEJ+MS-UIGothic"/>
              </a:rPr>
              <a:t>光学性</a:t>
            </a:r>
            <a:r>
              <a:rPr sz="2300">
                <a:solidFill>
                  <a:srgbClr val="EB554D"/>
                </a:solidFill>
                <a:latin typeface="SimSun"/>
                <a:cs typeface="SimSun"/>
              </a:rPr>
              <a:t>质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QCDEEJ+MS-UIGothic"/>
                <a:cs typeface="QCDEEJ+MS-UIGothic"/>
              </a:rPr>
              <a:t>磁学性</a:t>
            </a:r>
            <a:r>
              <a:rPr sz="2300">
                <a:solidFill>
                  <a:srgbClr val="EB554D"/>
                </a:solidFill>
                <a:latin typeface="SimSun"/>
                <a:cs typeface="SimSun"/>
              </a:rPr>
              <a:t>质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3362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鲍</a:t>
            </a:r>
            <a:r>
              <a:rPr sz="1500">
                <a:solidFill>
                  <a:srgbClr val="000000"/>
                </a:solidFill>
                <a:latin typeface="QCDEEJ+MS-UIGothic"/>
                <a:cs typeface="QCDEEJ+MS-UIGothic"/>
              </a:rPr>
              <a:t>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规则</a:t>
            </a:r>
            <a:r>
              <a:rPr sz="1500">
                <a:solidFill>
                  <a:srgbClr val="000000"/>
                </a:solidFill>
                <a:latin typeface="QCDEEJ+MS-UIGothic"/>
                <a:cs typeface="QCDEEJ+MS-UIGothic"/>
              </a:rPr>
              <a:t>晶格的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000000"/>
                </a:solidFill>
                <a:latin typeface="QCDEEJ+MS-UIGothic"/>
                <a:cs typeface="QCDEEJ+MS-UIGothic"/>
              </a:rPr>
              <a:t>容、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热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QCDEEJ+MS-UIGothic"/>
                <a:cs typeface="QCDEEJ+MS-UIGothic"/>
              </a:rPr>
              <a:t>率等物理性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QCDEEJ+MS-UIGothic"/>
                <a:cs typeface="QCDEEJ+MS-UIGothic"/>
              </a:rPr>
              <a:t>，与晶格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CDEEJ+MS-UIGothic"/>
                <a:cs typeface="QCDEEJ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00000"/>
                </a:solidFill>
                <a:latin typeface="QCDEEJ+MS-UIGothic"/>
                <a:cs typeface="QCDEEJ+MS-UIGothic"/>
              </a:rPr>
              <a:t>构密切相关。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55530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鲍</a:t>
            </a:r>
            <a:r>
              <a:rPr sz="1500">
                <a:solidFill>
                  <a:srgbClr val="000000"/>
                </a:solidFill>
                <a:latin typeface="QCDEEJ+MS-UIGothic"/>
                <a:cs typeface="QCDEEJ+MS-UIGothic"/>
              </a:rPr>
              <a:t>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规则</a:t>
            </a:r>
            <a:r>
              <a:rPr sz="1500">
                <a:solidFill>
                  <a:srgbClr val="000000"/>
                </a:solidFill>
                <a:latin typeface="QCDEEJ+MS-UIGothic"/>
                <a:cs typeface="QCDEEJ+MS-UIGothic"/>
              </a:rPr>
              <a:t>晶格的光吸收、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CDEEJ+MS-UIGothic"/>
                <a:cs typeface="QCDEEJ+MS-UIGothic"/>
              </a:rPr>
              <a:t>光散射等光学性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QCDEEJ+MS-UIGothic"/>
                <a:cs typeface="QCDEEJ+MS-UIGothic"/>
              </a:rPr>
              <a:t>，与晶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CDEEJ+MS-UIGothic"/>
                <a:cs typeface="QCDEEJ+MS-UIGothic"/>
              </a:rPr>
              <a:t>格中原子的振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QCDEEJ+MS-UIGothic"/>
                <a:cs typeface="QCDEEJ+MS-UIGothic"/>
              </a:rPr>
              <a:t>模式有关。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55530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鲍</a:t>
            </a:r>
            <a:r>
              <a:rPr sz="1500">
                <a:solidFill>
                  <a:srgbClr val="000000"/>
                </a:solidFill>
                <a:latin typeface="QCDEEJ+MS-UIGothic"/>
                <a:cs typeface="QCDEEJ+MS-UIGothic"/>
              </a:rPr>
              <a:t>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规则</a:t>
            </a:r>
            <a:r>
              <a:rPr sz="1500">
                <a:solidFill>
                  <a:srgbClr val="000000"/>
                </a:solidFill>
                <a:latin typeface="QCDEEJ+MS-UIGothic"/>
                <a:cs typeface="QCDEEJ+MS-UIGothic"/>
              </a:rPr>
              <a:t>晶格的磁学性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QCDEEJ+MS-UIGothic"/>
                <a:cs typeface="QCDEEJ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CDEEJ+MS-UIGothic"/>
                <a:cs typeface="QCDEEJ+MS-UIGothic"/>
              </a:rPr>
              <a:t>如磁化率、磁矩等，与晶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CDEEJ+MS-UIGothic"/>
                <a:cs typeface="QCDEEJ+MS-UIGothic"/>
              </a:rPr>
              <a:t>格中原子的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QCDEEJ+MS-UIGothic"/>
                <a:cs typeface="QCDEEJ+MS-UIGothic"/>
              </a:rPr>
              <a:t>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00000"/>
                </a:solidFill>
                <a:latin typeface="QCDEEJ+MS-UIGothic"/>
                <a:cs typeface="QCDEEJ+MS-UIGothic"/>
              </a:rPr>
              <a:t>构有关。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QCDEEJ+MS-UIGothic"/>
                <a:cs typeface="QCDEEJ+MS-UIGothic"/>
              </a:rPr>
              <a:t>化学性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 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QCDEEJ+MS-UIGothic"/>
                <a:cs typeface="QCDEEJ+MS-UIGothic"/>
              </a:rPr>
              <a:t>化学活性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125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鲍</a:t>
            </a:r>
            <a:r>
              <a:rPr sz="1500">
                <a:solidFill>
                  <a:srgbClr val="000000"/>
                </a:solidFill>
                <a:latin typeface="QCDEEJ+MS-UIGothic"/>
                <a:cs typeface="QCDEEJ+MS-UIGothic"/>
              </a:rPr>
              <a:t>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规则</a:t>
            </a:r>
            <a:r>
              <a:rPr sz="1500">
                <a:solidFill>
                  <a:srgbClr val="000000"/>
                </a:solidFill>
                <a:latin typeface="QCDEEJ+MS-UIGothic"/>
                <a:cs typeface="QCDEEJ+MS-UIGothic"/>
              </a:rPr>
              <a:t>晶格的化学活性，如反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CDEEJ+MS-UIGothic"/>
                <a:cs typeface="QCDEEJ+MS-UIGothic"/>
              </a:rPr>
              <a:t>速率、反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QCDEEJ+MS-UIGothic"/>
                <a:cs typeface="QCDEEJ+MS-UIGothic"/>
              </a:rPr>
              <a:t>机理等，与其原子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0000"/>
                </a:solidFill>
                <a:latin typeface="QCDEEJ+MS-UIGothic"/>
                <a:cs typeface="QCDEEJ+MS-UIGothic"/>
              </a:rPr>
              <a:t>的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CDEEJ+MS-UIGothic"/>
                <a:cs typeface="QCDEEJ+MS-UIGothic"/>
              </a:rPr>
              <a:t>相互作用密切相关。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021839" y="2257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QCDEEJ+MS-UIGothic"/>
                <a:cs typeface="QCDEEJ+MS-UIGothic"/>
              </a:rPr>
              <a:t>化学</a:t>
            </a:r>
            <a:r>
              <a:rPr sz="2300" spc="25">
                <a:solidFill>
                  <a:srgbClr val="EB554D"/>
                </a:solidFill>
                <a:latin typeface="SimSun"/>
                <a:cs typeface="SimSun"/>
              </a:rPr>
              <a:t>键</a:t>
            </a:r>
            <a:r>
              <a:rPr sz="2300">
                <a:solidFill>
                  <a:srgbClr val="EB554D"/>
                </a:solidFill>
                <a:latin typeface="QCDEEJ+MS-UIGothic"/>
                <a:cs typeface="QCDEEJ+MS-UIGothic"/>
              </a:rPr>
              <a:t>合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313892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鲍</a:t>
            </a:r>
            <a:r>
              <a:rPr sz="1500">
                <a:solidFill>
                  <a:srgbClr val="000000"/>
                </a:solidFill>
                <a:latin typeface="QCDEEJ+MS-UIGothic"/>
                <a:cs typeface="QCDEEJ+MS-UIGothic"/>
              </a:rPr>
              <a:t>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规则</a:t>
            </a:r>
            <a:r>
              <a:rPr sz="1500">
                <a:solidFill>
                  <a:srgbClr val="000000"/>
                </a:solidFill>
                <a:latin typeface="QCDEEJ+MS-UIGothic"/>
                <a:cs typeface="QCDEEJ+MS-UIGothic"/>
              </a:rPr>
              <a:t>晶格中的原子通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QCDEEJ+MS-UIGothic"/>
                <a:cs typeface="QCDEEJ+MS-UIGothic"/>
              </a:rPr>
              <a:t>共价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键</a:t>
            </a:r>
            <a:r>
              <a:rPr sz="1500">
                <a:solidFill>
                  <a:srgbClr val="000000"/>
                </a:solidFill>
                <a:latin typeface="QCDEEJ+MS-UIGothic"/>
                <a:cs typeface="QCDEEJ+MS-UIGothic"/>
              </a:rPr>
              <a:t>、离子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键</a:t>
            </a:r>
            <a:r>
              <a:rPr sz="1500">
                <a:solidFill>
                  <a:srgbClr val="000000"/>
                </a:solidFill>
                <a:latin typeface="QCDEEJ+MS-UIGothic"/>
                <a:cs typeface="QCDEEJ+MS-UIGothic"/>
              </a:rPr>
              <a:t>或金属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键</a:t>
            </a:r>
            <a:r>
              <a:rPr sz="1500">
                <a:solidFill>
                  <a:srgbClr val="000000"/>
                </a:solidFill>
                <a:latin typeface="QCDEEJ+MS-UIGothic"/>
                <a:cs typeface="QCDEEJ+MS-UIGothic"/>
              </a:rPr>
              <a:t>等方式相互</a:t>
            </a:r>
          </a:p>
          <a:p>
            <a:pPr marL="380999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连</a:t>
            </a:r>
            <a:r>
              <a:rPr sz="1500">
                <a:solidFill>
                  <a:srgbClr val="000000"/>
                </a:solidFill>
                <a:latin typeface="QCDEEJ+MS-UIGothic"/>
                <a:cs typeface="QCDEEJ+MS-UIGothic"/>
              </a:rPr>
              <a:t>接，形成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000000"/>
                </a:solidFill>
                <a:latin typeface="QCDEEJ+MS-UIGothic"/>
                <a:cs typeface="QCDEEJ+MS-UIGothic"/>
              </a:rPr>
              <a:t>定的晶体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00000"/>
                </a:solidFill>
                <a:latin typeface="QCDEEJ+MS-UIGothic"/>
                <a:cs typeface="QCDEEJ+MS-UIGothic"/>
              </a:rPr>
              <a:t>构。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735694" y="435018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QCDEEJ+MS-UIGothic"/>
                <a:cs typeface="QCDEEJ+MS-UIGothic"/>
              </a:rPr>
              <a:t>配位性</a:t>
            </a:r>
            <a:r>
              <a:rPr sz="2300">
                <a:solidFill>
                  <a:srgbClr val="EB554D"/>
                </a:solidFill>
                <a:latin typeface="SimSun"/>
                <a:cs typeface="SimSun"/>
              </a:rPr>
              <a:t>质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886063"/>
            <a:ext cx="3286125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鲍</a:t>
            </a:r>
            <a:r>
              <a:rPr sz="1500">
                <a:solidFill>
                  <a:srgbClr val="000000"/>
                </a:solidFill>
                <a:latin typeface="QCDEEJ+MS-UIGothic"/>
                <a:cs typeface="QCDEEJ+MS-UIGothic"/>
              </a:rPr>
              <a:t>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规则</a:t>
            </a:r>
            <a:r>
              <a:rPr sz="1500">
                <a:solidFill>
                  <a:srgbClr val="000000"/>
                </a:solidFill>
                <a:latin typeface="QCDEEJ+MS-UIGothic"/>
                <a:cs typeface="QCDEEJ+MS-UIGothic"/>
              </a:rPr>
              <a:t>晶格中的原子具有特定的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735694" y="5160383"/>
            <a:ext cx="3138933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CDEEJ+MS-UIGothic"/>
                <a:cs typeface="QCDEEJ+MS-UIGothic"/>
              </a:rPr>
              <a:t>配位数，即与其相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邻</a:t>
            </a:r>
            <a:r>
              <a:rPr sz="1500">
                <a:solidFill>
                  <a:srgbClr val="000000"/>
                </a:solidFill>
                <a:latin typeface="QCDEEJ+MS-UIGothic"/>
                <a:cs typeface="QCDEEJ+MS-UIGothic"/>
              </a:rPr>
              <a:t>的原子数目，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QCDEEJ+MS-UIGothic"/>
                <a:cs typeface="QCDEEJ+MS-UIGothic"/>
              </a:rPr>
              <a:t>晶格的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000000"/>
                </a:solidFill>
                <a:latin typeface="QCDEEJ+MS-UIGothic"/>
                <a:cs typeface="QCDEEJ+MS-UIGothic"/>
              </a:rPr>
              <a:t>定性具有重要影响。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https://d.book118.com/737024060156006051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SimSun</vt:lpstr>
      <vt:lpstr>QCDEEJ+MS-UIGothic</vt:lpstr>
      <vt:lpstr>WPOBLO+RNCEJG+ArialMT</vt:lpstr>
      <vt:lpstr>Times New Roman</vt:lpstr>
      <vt:lpstr>CVNRGR+KSTEAD+MicrosoftYaHei-Bold</vt:lpstr>
      <vt:lpstr>EJTIMW+FSSNEW+MicrosoftYaHei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2024-09-25T04:21:30.844</cp:lastPrinted>
  <dcterms:created xsi:type="dcterms:W3CDTF">2024-09-24T20:21:30Z</dcterms:created>
  <dcterms:modified xsi:type="dcterms:W3CDTF">2024-09-24T20:21:32Z</dcterms:modified>
</cp:coreProperties>
</file>