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6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E5803-944E-4CCB-A36B-5BBC78F81D1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E5803-944E-4CCB-A36B-5BBC78F81D1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E5803-944E-4CCB-A36B-5BBC78F81D1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105DB-7AF1-46EA-B458-B3C6C014A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35FC03-D8ED-469E-BB0F-D68CD6B76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487BE-6EC5-4C31-98D7-E224240F6D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D87367-5A03-4184-A3B3-2A86DF8DA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496959-468D-4D48-A9FC-47AFAB0EC8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BEDA5AF-BFD1-4C70-A870-4A00858E7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D59DB82-275D-476F-88A1-E2DA60F19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179165-76E3-41E9-A87F-330CB0221E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401877-92C9-40D4-81E8-9E76A35437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99522C-8D3C-4497-BA54-3A68E22160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5D12C-3991-4269-B317-7A4055DB9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4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8" name="组合 57"/>
          <p:cNvGrpSpPr/>
          <p:nvPr userDrawn="1"/>
        </p:nvGrpSpPr>
        <p:grpSpPr>
          <a:xfrm>
            <a:off x="10106661" y="127000"/>
            <a:ext cx="1938867" cy="284480"/>
            <a:chOff x="16838" y="31"/>
            <a:chExt cx="2290" cy="336"/>
          </a:xfrm>
        </p:grpSpPr>
        <p:pic>
          <p:nvPicPr>
            <p:cNvPr id="59" name="图片 58"/>
            <p:cNvPicPr>
              <a:picLocks noChangeAspect="1"/>
            </p:cNvPicPr>
            <p:nvPr userDrawn="1"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8" y="71"/>
              <a:ext cx="930" cy="296"/>
            </a:xfrm>
            <a:prstGeom prst="rect">
              <a:avLst/>
            </a:prstGeom>
          </p:spPr>
        </p:pic>
        <p:grpSp>
          <p:nvGrpSpPr>
            <p:cNvPr id="60" name="组合 59"/>
            <p:cNvGrpSpPr/>
            <p:nvPr userDrawn="1"/>
          </p:nvGrpSpPr>
          <p:grpSpPr>
            <a:xfrm>
              <a:off x="16838" y="31"/>
              <a:ext cx="1101" cy="330"/>
              <a:chOff x="11194442" y="138245"/>
              <a:chExt cx="727657" cy="228093"/>
            </a:xfrm>
          </p:grpSpPr>
          <p:grpSp>
            <p:nvGrpSpPr>
              <p:cNvPr id="61" name="组合 60"/>
              <p:cNvGrpSpPr/>
              <p:nvPr userDrawn="1"/>
            </p:nvGrpSpPr>
            <p:grpSpPr>
              <a:xfrm>
                <a:off x="11194442" y="138245"/>
                <a:ext cx="115312" cy="220650"/>
                <a:chOff x="1720218" y="2436790"/>
                <a:chExt cx="1328564" cy="2542220"/>
              </a:xfrm>
            </p:grpSpPr>
            <p:sp>
              <p:nvSpPr>
                <p:cNvPr id="62" name="任意多边形 61"/>
                <p:cNvSpPr/>
                <p:nvPr/>
              </p:nvSpPr>
              <p:spPr>
                <a:xfrm flipH="1">
                  <a:off x="1720218" y="3135503"/>
                  <a:ext cx="1328564" cy="1843507"/>
                </a:xfrm>
                <a:custGeom>
                  <a:gdLst>
                    <a:gd name="connsiteX0" fmla="*/ 1540683 w 2201932"/>
                    <a:gd name="connsiteY0" fmla="*/ 0 h 3055372"/>
                    <a:gd name="connsiteX1" fmla="*/ 1462917 w 2201932"/>
                    <a:gd name="connsiteY1" fmla="*/ 0 h 3055372"/>
                    <a:gd name="connsiteX2" fmla="*/ 739017 w 2201932"/>
                    <a:gd name="connsiteY2" fmla="*/ 0 h 3055372"/>
                    <a:gd name="connsiteX3" fmla="*/ 661251 w 2201932"/>
                    <a:gd name="connsiteY3" fmla="*/ 0 h 3055372"/>
                    <a:gd name="connsiteX4" fmla="*/ 673672 w 2201932"/>
                    <a:gd name="connsiteY4" fmla="*/ 18403 h 3055372"/>
                    <a:gd name="connsiteX5" fmla="*/ 608505 w 2201932"/>
                    <a:gd name="connsiteY5" fmla="*/ 735857 h 3055372"/>
                    <a:gd name="connsiteX6" fmla="*/ 394099 w 2201932"/>
                    <a:gd name="connsiteY6" fmla="*/ 1099057 h 3055372"/>
                    <a:gd name="connsiteX7" fmla="*/ 323727 w 2201932"/>
                    <a:gd name="connsiteY7" fmla="*/ 1173138 h 3055372"/>
                    <a:gd name="connsiteX8" fmla="*/ 323727 w 2201932"/>
                    <a:gd name="connsiteY8" fmla="*/ 1174865 h 3055372"/>
                    <a:gd name="connsiteX9" fmla="*/ 322465 w 2201932"/>
                    <a:gd name="connsiteY9" fmla="*/ 1175906 h 3055372"/>
                    <a:gd name="connsiteX10" fmla="*/ 0 w 2201932"/>
                    <a:gd name="connsiteY10" fmla="*/ 1954406 h 3055372"/>
                    <a:gd name="connsiteX11" fmla="*/ 1100966 w 2201932"/>
                    <a:gd name="connsiteY11" fmla="*/ 3055372 h 3055372"/>
                    <a:gd name="connsiteX12" fmla="*/ 2201932 w 2201932"/>
                    <a:gd name="connsiteY12" fmla="*/ 1954406 h 3055372"/>
                    <a:gd name="connsiteX13" fmla="*/ 1879467 w 2201932"/>
                    <a:gd name="connsiteY13" fmla="*/ 1175906 h 3055372"/>
                    <a:gd name="connsiteX14" fmla="*/ 1878207 w 2201932"/>
                    <a:gd name="connsiteY14" fmla="*/ 1174866 h 3055372"/>
                    <a:gd name="connsiteX15" fmla="*/ 1878207 w 2201932"/>
                    <a:gd name="connsiteY15" fmla="*/ 1173138 h 3055372"/>
                    <a:gd name="connsiteX16" fmla="*/ 1807835 w 2201932"/>
                    <a:gd name="connsiteY16" fmla="*/ 1099057 h 3055372"/>
                    <a:gd name="connsiteX17" fmla="*/ 1593429 w 2201932"/>
                    <a:gd name="connsiteY17" fmla="*/ 735857 h 3055372"/>
                    <a:gd name="connsiteX18" fmla="*/ 1528262 w 2201932"/>
                    <a:gd name="connsiteY18" fmla="*/ 18403 h 30553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01932" h="3055372">
                      <a:moveTo>
                        <a:pt x="1540683" y="0"/>
                      </a:moveTo>
                      <a:lnTo>
                        <a:pt x="1462917" y="0"/>
                      </a:lnTo>
                      <a:lnTo>
                        <a:pt x="739017" y="0"/>
                      </a:lnTo>
                      <a:lnTo>
                        <a:pt x="661251" y="0"/>
                      </a:lnTo>
                      <a:lnTo>
                        <a:pt x="673672" y="18403"/>
                      </a:lnTo>
                      <a:cubicBezTo>
                        <a:pt x="746360" y="171028"/>
                        <a:pt x="726480" y="449921"/>
                        <a:pt x="608505" y="735857"/>
                      </a:cubicBezTo>
                      <a:cubicBezTo>
                        <a:pt x="549517" y="878825"/>
                        <a:pt x="474382" y="1003252"/>
                        <a:pt x="394099" y="1099057"/>
                      </a:cubicBezTo>
                      <a:lnTo>
                        <a:pt x="323727" y="1173138"/>
                      </a:lnTo>
                      <a:lnTo>
                        <a:pt x="323727" y="1174865"/>
                      </a:lnTo>
                      <a:lnTo>
                        <a:pt x="322465" y="1175906"/>
                      </a:lnTo>
                      <a:cubicBezTo>
                        <a:pt x="123230" y="1375141"/>
                        <a:pt x="0" y="1650383"/>
                        <a:pt x="0" y="1954406"/>
                      </a:cubicBezTo>
                      <a:cubicBezTo>
                        <a:pt x="0" y="2562453"/>
                        <a:pt x="492919" y="3055372"/>
                        <a:pt x="1100966" y="3055372"/>
                      </a:cubicBezTo>
                      <a:cubicBezTo>
                        <a:pt x="1709013" y="3055372"/>
                        <a:pt x="2201932" y="2562453"/>
                        <a:pt x="2201932" y="1954406"/>
                      </a:cubicBezTo>
                      <a:cubicBezTo>
                        <a:pt x="2201932" y="1650383"/>
                        <a:pt x="2078702" y="1375141"/>
                        <a:pt x="1879467" y="1175906"/>
                      </a:cubicBezTo>
                      <a:lnTo>
                        <a:pt x="1878207" y="1174866"/>
                      </a:lnTo>
                      <a:lnTo>
                        <a:pt x="1878207" y="1173138"/>
                      </a:lnTo>
                      <a:lnTo>
                        <a:pt x="1807835" y="1099057"/>
                      </a:lnTo>
                      <a:cubicBezTo>
                        <a:pt x="1727552" y="1003252"/>
                        <a:pt x="1652417" y="878825"/>
                        <a:pt x="1593429" y="735857"/>
                      </a:cubicBezTo>
                      <a:cubicBezTo>
                        <a:pt x="1475454" y="449921"/>
                        <a:pt x="1455574" y="171028"/>
                        <a:pt x="1528262" y="184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任意多边形 62"/>
                <p:cNvSpPr/>
                <p:nvPr/>
              </p:nvSpPr>
              <p:spPr>
                <a:xfrm>
                  <a:off x="1998487" y="2436790"/>
                  <a:ext cx="770124" cy="1303556"/>
                </a:xfrm>
                <a:custGeom>
                  <a:gdLst>
                    <a:gd name="connsiteX0" fmla="*/ 352571 w 883454"/>
                    <a:gd name="connsiteY0" fmla="*/ 0 h 2106319"/>
                    <a:gd name="connsiteX1" fmla="*/ 530882 w 883454"/>
                    <a:gd name="connsiteY1" fmla="*/ 0 h 2106319"/>
                    <a:gd name="connsiteX2" fmla="*/ 530882 w 883454"/>
                    <a:gd name="connsiteY2" fmla="*/ 685907 h 2106319"/>
                    <a:gd name="connsiteX3" fmla="*/ 605180 w 883454"/>
                    <a:gd name="connsiteY3" fmla="*/ 685907 h 2106319"/>
                    <a:gd name="connsiteX4" fmla="*/ 764580 w 883454"/>
                    <a:gd name="connsiteY4" fmla="*/ 845307 h 2106319"/>
                    <a:gd name="connsiteX5" fmla="*/ 764580 w 883454"/>
                    <a:gd name="connsiteY5" fmla="*/ 861100 h 2106319"/>
                    <a:gd name="connsiteX6" fmla="*/ 771250 w 883454"/>
                    <a:gd name="connsiteY6" fmla="*/ 862448 h 2106319"/>
                    <a:gd name="connsiteX7" fmla="*/ 883454 w 883454"/>
                    <a:gd name="connsiteY7" fmla="*/ 1031724 h 2106319"/>
                    <a:gd name="connsiteX8" fmla="*/ 883454 w 883454"/>
                    <a:gd name="connsiteY8" fmla="*/ 1040503 h 2106319"/>
                    <a:gd name="connsiteX9" fmla="*/ 883454 w 883454"/>
                    <a:gd name="connsiteY9" fmla="*/ 1134392 h 2106319"/>
                    <a:gd name="connsiteX10" fmla="*/ 883454 w 883454"/>
                    <a:gd name="connsiteY10" fmla="*/ 2106319 h 2106319"/>
                    <a:gd name="connsiteX11" fmla="*/ 0 w 883454"/>
                    <a:gd name="connsiteY11" fmla="*/ 2106319 h 2106319"/>
                    <a:gd name="connsiteX12" fmla="*/ 0 w 883454"/>
                    <a:gd name="connsiteY12" fmla="*/ 1134392 h 2106319"/>
                    <a:gd name="connsiteX13" fmla="*/ 0 w 883454"/>
                    <a:gd name="connsiteY13" fmla="*/ 1040503 h 2106319"/>
                    <a:gd name="connsiteX14" fmla="*/ 0 w 883454"/>
                    <a:gd name="connsiteY14" fmla="*/ 1031724 h 2106319"/>
                    <a:gd name="connsiteX15" fmla="*/ 112204 w 883454"/>
                    <a:gd name="connsiteY15" fmla="*/ 862448 h 2106319"/>
                    <a:gd name="connsiteX16" fmla="*/ 118875 w 883454"/>
                    <a:gd name="connsiteY16" fmla="*/ 861100 h 2106319"/>
                    <a:gd name="connsiteX17" fmla="*/ 118875 w 883454"/>
                    <a:gd name="connsiteY17" fmla="*/ 845307 h 2106319"/>
                    <a:gd name="connsiteX18" fmla="*/ 278275 w 883454"/>
                    <a:gd name="connsiteY18" fmla="*/ 685907 h 2106319"/>
                    <a:gd name="connsiteX19" fmla="*/ 352571 w 883454"/>
                    <a:gd name="connsiteY19" fmla="*/ 685907 h 21063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3454" h="2106319">
                      <a:moveTo>
                        <a:pt x="352571" y="0"/>
                      </a:moveTo>
                      <a:lnTo>
                        <a:pt x="530882" y="0"/>
                      </a:lnTo>
                      <a:lnTo>
                        <a:pt x="530882" y="685907"/>
                      </a:lnTo>
                      <a:lnTo>
                        <a:pt x="605180" y="685907"/>
                      </a:lnTo>
                      <a:cubicBezTo>
                        <a:pt x="693214" y="685907"/>
                        <a:pt x="764580" y="757272"/>
                        <a:pt x="764580" y="845307"/>
                      </a:cubicBezTo>
                      <a:lnTo>
                        <a:pt x="764580" y="861100"/>
                      </a:lnTo>
                      <a:lnTo>
                        <a:pt x="771250" y="862448"/>
                      </a:lnTo>
                      <a:cubicBezTo>
                        <a:pt x="837189" y="890337"/>
                        <a:pt x="883454" y="955628"/>
                        <a:pt x="883454" y="1031724"/>
                      </a:cubicBezTo>
                      <a:lnTo>
                        <a:pt x="883454" y="1040503"/>
                      </a:lnTo>
                      <a:lnTo>
                        <a:pt x="883454" y="1134392"/>
                      </a:lnTo>
                      <a:lnTo>
                        <a:pt x="883454" y="2106319"/>
                      </a:lnTo>
                      <a:lnTo>
                        <a:pt x="0" y="2106319"/>
                      </a:lnTo>
                      <a:lnTo>
                        <a:pt x="0" y="1134392"/>
                      </a:lnTo>
                      <a:lnTo>
                        <a:pt x="0" y="1040503"/>
                      </a:lnTo>
                      <a:lnTo>
                        <a:pt x="0" y="1031724"/>
                      </a:lnTo>
                      <a:cubicBezTo>
                        <a:pt x="0" y="955628"/>
                        <a:pt x="46266" y="890337"/>
                        <a:pt x="112204" y="862448"/>
                      </a:cubicBezTo>
                      <a:lnTo>
                        <a:pt x="118875" y="861100"/>
                      </a:lnTo>
                      <a:lnTo>
                        <a:pt x="118875" y="845307"/>
                      </a:lnTo>
                      <a:cubicBezTo>
                        <a:pt x="118875" y="757272"/>
                        <a:pt x="190240" y="685907"/>
                        <a:pt x="278275" y="685907"/>
                      </a:cubicBezTo>
                      <a:lnTo>
                        <a:pt x="352571" y="685907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64" name="任意多边形 63"/>
              <p:cNvSpPr/>
              <p:nvPr userDrawn="1"/>
            </p:nvSpPr>
            <p:spPr>
              <a:xfrm>
                <a:off x="11364520" y="185856"/>
                <a:ext cx="557579" cy="180482"/>
              </a:xfrm>
              <a:custGeom>
                <a:rect l="l" t="t" r="r" b="b"/>
                <a:pathLst>
                  <a:path w="5564915" h="1801295">
                    <a:moveTo>
                      <a:pt x="410468" y="1114127"/>
                    </a:moveTo>
                    <a:cubicBezTo>
                      <a:pt x="406803" y="1117792"/>
                      <a:pt x="380538" y="1134590"/>
                      <a:pt x="331673" y="1164520"/>
                    </a:cubicBezTo>
                    <a:cubicBezTo>
                      <a:pt x="282807" y="1194449"/>
                      <a:pt x="233331" y="1221631"/>
                      <a:pt x="183244" y="1246063"/>
                    </a:cubicBezTo>
                    <a:lnTo>
                      <a:pt x="417798" y="1202085"/>
                    </a:lnTo>
                    <a:lnTo>
                      <a:pt x="417798" y="1158106"/>
                    </a:lnTo>
                    <a:lnTo>
                      <a:pt x="513085" y="1158106"/>
                    </a:lnTo>
                    <a:lnTo>
                      <a:pt x="549734" y="1114127"/>
                    </a:lnTo>
                    <a:close/>
                    <a:moveTo>
                      <a:pt x="3166467" y="1040829"/>
                    </a:moveTo>
                    <a:cubicBezTo>
                      <a:pt x="3164024" y="1049381"/>
                      <a:pt x="3142034" y="1098552"/>
                      <a:pt x="3100499" y="1188341"/>
                    </a:cubicBezTo>
                    <a:cubicBezTo>
                      <a:pt x="3058963" y="1278131"/>
                      <a:pt x="3010098" y="1363340"/>
                      <a:pt x="2953903" y="1443968"/>
                    </a:cubicBezTo>
                    <a:cubicBezTo>
                      <a:pt x="2964898" y="1451297"/>
                      <a:pt x="3005517" y="1448243"/>
                      <a:pt x="3075761" y="1434805"/>
                    </a:cubicBezTo>
                    <a:cubicBezTo>
                      <a:pt x="3146005" y="1421367"/>
                      <a:pt x="3176240" y="1360897"/>
                      <a:pt x="3166467" y="1253393"/>
                    </a:cubicBezTo>
                    <a:close/>
                    <a:moveTo>
                      <a:pt x="776957" y="798947"/>
                    </a:moveTo>
                    <a:cubicBezTo>
                      <a:pt x="776957" y="800168"/>
                      <a:pt x="747638" y="827044"/>
                      <a:pt x="689000" y="879574"/>
                    </a:cubicBezTo>
                    <a:cubicBezTo>
                      <a:pt x="685335" y="884461"/>
                      <a:pt x="678005" y="889347"/>
                      <a:pt x="667010" y="894234"/>
                    </a:cubicBezTo>
                    <a:lnTo>
                      <a:pt x="901311" y="894234"/>
                    </a:lnTo>
                    <a:lnTo>
                      <a:pt x="835595" y="798947"/>
                    </a:lnTo>
                    <a:close/>
                    <a:moveTo>
                      <a:pt x="1304702" y="608372"/>
                    </a:moveTo>
                    <a:cubicBezTo>
                      <a:pt x="1304702" y="614480"/>
                      <a:pt x="1309283" y="647159"/>
                      <a:pt x="1318445" y="706408"/>
                    </a:cubicBezTo>
                    <a:cubicBezTo>
                      <a:pt x="1327607" y="765657"/>
                      <a:pt x="1340129" y="816049"/>
                      <a:pt x="1356010" y="857585"/>
                    </a:cubicBezTo>
                    <a:cubicBezTo>
                      <a:pt x="1356010" y="861250"/>
                      <a:pt x="1359675" y="849034"/>
                      <a:pt x="1367005" y="820936"/>
                    </a:cubicBezTo>
                    <a:cubicBezTo>
                      <a:pt x="1374335" y="792838"/>
                      <a:pt x="1385329" y="734200"/>
                      <a:pt x="1399989" y="645021"/>
                    </a:cubicBezTo>
                    <a:cubicBezTo>
                      <a:pt x="1398767" y="640135"/>
                      <a:pt x="1401211" y="627918"/>
                      <a:pt x="1407319" y="608372"/>
                    </a:cubicBezTo>
                    <a:close/>
                    <a:moveTo>
                      <a:pt x="5050222" y="527745"/>
                    </a:moveTo>
                    <a:lnTo>
                      <a:pt x="5050222" y="769627"/>
                    </a:lnTo>
                    <a:cubicBezTo>
                      <a:pt x="5056329" y="770849"/>
                      <a:pt x="5080151" y="765352"/>
                      <a:pt x="5121686" y="753135"/>
                    </a:cubicBezTo>
                    <a:cubicBezTo>
                      <a:pt x="5163222" y="740919"/>
                      <a:pt x="5185822" y="721984"/>
                      <a:pt x="5189487" y="696330"/>
                    </a:cubicBezTo>
                    <a:cubicBezTo>
                      <a:pt x="5191930" y="696330"/>
                      <a:pt x="5186738" y="682281"/>
                      <a:pt x="5173912" y="654183"/>
                    </a:cubicBezTo>
                    <a:cubicBezTo>
                      <a:pt x="5161084" y="626086"/>
                      <a:pt x="5119854" y="583940"/>
                      <a:pt x="5050222" y="527745"/>
                    </a:cubicBezTo>
                    <a:close/>
                    <a:moveTo>
                      <a:pt x="601042" y="447117"/>
                    </a:moveTo>
                    <a:lnTo>
                      <a:pt x="601042" y="505755"/>
                    </a:lnTo>
                    <a:lnTo>
                      <a:pt x="637691" y="505755"/>
                    </a:lnTo>
                    <a:lnTo>
                      <a:pt x="681670" y="447117"/>
                    </a:lnTo>
                    <a:close/>
                    <a:moveTo>
                      <a:pt x="5050222" y="278532"/>
                    </a:moveTo>
                    <a:lnTo>
                      <a:pt x="5050222" y="432457"/>
                    </a:lnTo>
                    <a:lnTo>
                      <a:pt x="5182158" y="278532"/>
                    </a:lnTo>
                    <a:close/>
                    <a:moveTo>
                      <a:pt x="4133999" y="21989"/>
                    </a:moveTo>
                    <a:lnTo>
                      <a:pt x="4493158" y="21989"/>
                    </a:lnTo>
                    <a:lnTo>
                      <a:pt x="4493158" y="102617"/>
                    </a:lnTo>
                    <a:lnTo>
                      <a:pt x="4683733" y="102617"/>
                    </a:lnTo>
                    <a:lnTo>
                      <a:pt x="4683733" y="322511"/>
                    </a:lnTo>
                    <a:lnTo>
                      <a:pt x="4478499" y="322511"/>
                    </a:lnTo>
                    <a:cubicBezTo>
                      <a:pt x="4479720" y="326175"/>
                      <a:pt x="4477277" y="340835"/>
                      <a:pt x="4471169" y="366489"/>
                    </a:cubicBezTo>
                    <a:lnTo>
                      <a:pt x="4661743" y="366489"/>
                    </a:lnTo>
                    <a:lnTo>
                      <a:pt x="4661743" y="593713"/>
                    </a:lnTo>
                    <a:lnTo>
                      <a:pt x="4463839" y="593713"/>
                    </a:lnTo>
                    <a:cubicBezTo>
                      <a:pt x="4461396" y="592491"/>
                      <a:pt x="4458952" y="602264"/>
                      <a:pt x="4456509" y="623032"/>
                    </a:cubicBezTo>
                    <a:cubicBezTo>
                      <a:pt x="4454066" y="627918"/>
                      <a:pt x="4451623" y="632805"/>
                      <a:pt x="4449179" y="637691"/>
                    </a:cubicBezTo>
                    <a:lnTo>
                      <a:pt x="4683733" y="637691"/>
                    </a:lnTo>
                    <a:lnTo>
                      <a:pt x="4683733" y="872244"/>
                    </a:lnTo>
                    <a:lnTo>
                      <a:pt x="4412531" y="872244"/>
                    </a:lnTo>
                    <a:cubicBezTo>
                      <a:pt x="4411309" y="875909"/>
                      <a:pt x="4396955" y="899731"/>
                      <a:pt x="4369468" y="943710"/>
                    </a:cubicBezTo>
                    <a:cubicBezTo>
                      <a:pt x="4341981" y="987689"/>
                      <a:pt x="4302584" y="1034721"/>
                      <a:pt x="4251275" y="1084808"/>
                    </a:cubicBezTo>
                    <a:lnTo>
                      <a:pt x="4507818" y="1084808"/>
                    </a:lnTo>
                    <a:lnTo>
                      <a:pt x="4507818" y="930883"/>
                    </a:lnTo>
                    <a:lnTo>
                      <a:pt x="4727711" y="930883"/>
                    </a:lnTo>
                    <a:lnTo>
                      <a:pt x="4727711" y="36649"/>
                    </a:lnTo>
                    <a:lnTo>
                      <a:pt x="5519328" y="36649"/>
                    </a:lnTo>
                    <a:lnTo>
                      <a:pt x="5519328" y="307851"/>
                    </a:lnTo>
                    <a:lnTo>
                      <a:pt x="5402051" y="454447"/>
                    </a:lnTo>
                    <a:cubicBezTo>
                      <a:pt x="5409381" y="458112"/>
                      <a:pt x="5437784" y="489263"/>
                      <a:pt x="5487260" y="547901"/>
                    </a:cubicBezTo>
                    <a:cubicBezTo>
                      <a:pt x="5536736" y="606540"/>
                      <a:pt x="5562084" y="675562"/>
                      <a:pt x="5563306" y="754968"/>
                    </a:cubicBezTo>
                    <a:cubicBezTo>
                      <a:pt x="5570636" y="764741"/>
                      <a:pt x="5552922" y="807193"/>
                      <a:pt x="5510166" y="882323"/>
                    </a:cubicBezTo>
                    <a:cubicBezTo>
                      <a:pt x="5467408" y="957453"/>
                      <a:pt x="5353186" y="1010289"/>
                      <a:pt x="5167498" y="1040829"/>
                    </a:cubicBezTo>
                    <a:lnTo>
                      <a:pt x="5050222" y="798947"/>
                    </a:lnTo>
                    <a:lnTo>
                      <a:pt x="5050222" y="1048159"/>
                    </a:lnTo>
                    <a:lnTo>
                      <a:pt x="4844988" y="1048159"/>
                    </a:lnTo>
                    <a:lnTo>
                      <a:pt x="4844988" y="1084808"/>
                    </a:lnTo>
                    <a:lnTo>
                      <a:pt x="5409381" y="1084808"/>
                    </a:lnTo>
                    <a:lnTo>
                      <a:pt x="5409381" y="1531925"/>
                    </a:lnTo>
                    <a:cubicBezTo>
                      <a:pt x="5410603" y="1534368"/>
                      <a:pt x="5410297" y="1546585"/>
                      <a:pt x="5408464" y="1568574"/>
                    </a:cubicBezTo>
                    <a:cubicBezTo>
                      <a:pt x="5406632" y="1590563"/>
                      <a:pt x="5394111" y="1616218"/>
                      <a:pt x="5370900" y="1645537"/>
                    </a:cubicBezTo>
                    <a:cubicBezTo>
                      <a:pt x="5347688" y="1674856"/>
                      <a:pt x="5305542" y="1699899"/>
                      <a:pt x="5244460" y="1720667"/>
                    </a:cubicBezTo>
                    <a:cubicBezTo>
                      <a:pt x="5183380" y="1741435"/>
                      <a:pt x="5094200" y="1751208"/>
                      <a:pt x="4976924" y="1749986"/>
                    </a:cubicBezTo>
                    <a:lnTo>
                      <a:pt x="4881637" y="1465957"/>
                    </a:lnTo>
                    <a:cubicBezTo>
                      <a:pt x="4890188" y="1468400"/>
                      <a:pt x="4923172" y="1468095"/>
                      <a:pt x="4980589" y="1465041"/>
                    </a:cubicBezTo>
                    <a:cubicBezTo>
                      <a:pt x="5038005" y="1461987"/>
                      <a:pt x="5066103" y="1442746"/>
                      <a:pt x="5064881" y="1407319"/>
                    </a:cubicBezTo>
                    <a:lnTo>
                      <a:pt x="4844988" y="1407319"/>
                    </a:lnTo>
                    <a:lnTo>
                      <a:pt x="4844988" y="1786635"/>
                    </a:lnTo>
                    <a:lnTo>
                      <a:pt x="4507818" y="1786635"/>
                    </a:lnTo>
                    <a:lnTo>
                      <a:pt x="4507818" y="1407319"/>
                    </a:lnTo>
                    <a:lnTo>
                      <a:pt x="4302584" y="1407319"/>
                    </a:lnTo>
                    <a:lnTo>
                      <a:pt x="4302584" y="1727997"/>
                    </a:lnTo>
                    <a:lnTo>
                      <a:pt x="3972743" y="1727997"/>
                    </a:lnTo>
                    <a:lnTo>
                      <a:pt x="3972743" y="1165436"/>
                    </a:lnTo>
                    <a:lnTo>
                      <a:pt x="3848137" y="989521"/>
                    </a:lnTo>
                    <a:cubicBezTo>
                      <a:pt x="3860353" y="990743"/>
                      <a:pt x="3909218" y="951650"/>
                      <a:pt x="3994733" y="872244"/>
                    </a:cubicBezTo>
                    <a:lnTo>
                      <a:pt x="3840807" y="872244"/>
                    </a:lnTo>
                    <a:lnTo>
                      <a:pt x="3840807" y="637691"/>
                    </a:lnTo>
                    <a:lnTo>
                      <a:pt x="4090020" y="637691"/>
                    </a:lnTo>
                    <a:lnTo>
                      <a:pt x="4090020" y="635859"/>
                    </a:lnTo>
                    <a:cubicBezTo>
                      <a:pt x="4090020" y="633416"/>
                      <a:pt x="4090020" y="629140"/>
                      <a:pt x="4090020" y="623032"/>
                    </a:cubicBezTo>
                    <a:cubicBezTo>
                      <a:pt x="4092463" y="620589"/>
                      <a:pt x="4094907" y="610815"/>
                      <a:pt x="4097350" y="593713"/>
                    </a:cubicBezTo>
                    <a:lnTo>
                      <a:pt x="3877456" y="593713"/>
                    </a:lnTo>
                    <a:lnTo>
                      <a:pt x="3877456" y="366489"/>
                    </a:lnTo>
                    <a:lnTo>
                      <a:pt x="4126669" y="366489"/>
                    </a:lnTo>
                    <a:cubicBezTo>
                      <a:pt x="4126669" y="362824"/>
                      <a:pt x="4126669" y="348165"/>
                      <a:pt x="4126669" y="322511"/>
                    </a:cubicBezTo>
                    <a:lnTo>
                      <a:pt x="3833477" y="322511"/>
                    </a:lnTo>
                    <a:lnTo>
                      <a:pt x="3833477" y="102617"/>
                    </a:lnTo>
                    <a:lnTo>
                      <a:pt x="4133999" y="102617"/>
                    </a:lnTo>
                    <a:close/>
                    <a:moveTo>
                      <a:pt x="300521" y="7330"/>
                    </a:moveTo>
                    <a:lnTo>
                      <a:pt x="623032" y="7330"/>
                    </a:lnTo>
                    <a:lnTo>
                      <a:pt x="623032" y="161255"/>
                    </a:lnTo>
                    <a:lnTo>
                      <a:pt x="820936" y="161255"/>
                    </a:lnTo>
                    <a:lnTo>
                      <a:pt x="842925" y="117277"/>
                    </a:lnTo>
                    <a:lnTo>
                      <a:pt x="1092138" y="212564"/>
                    </a:lnTo>
                    <a:cubicBezTo>
                      <a:pt x="1090916" y="216229"/>
                      <a:pt x="1077784" y="247991"/>
                      <a:pt x="1052740" y="307851"/>
                    </a:cubicBezTo>
                    <a:cubicBezTo>
                      <a:pt x="1027697" y="367711"/>
                      <a:pt x="996851" y="433679"/>
                      <a:pt x="960202" y="505755"/>
                    </a:cubicBezTo>
                    <a:lnTo>
                      <a:pt x="996851" y="505755"/>
                    </a:lnTo>
                    <a:cubicBezTo>
                      <a:pt x="1000515" y="502090"/>
                      <a:pt x="1024337" y="452309"/>
                      <a:pt x="1068316" y="356411"/>
                    </a:cubicBezTo>
                    <a:cubicBezTo>
                      <a:pt x="1112295" y="260513"/>
                      <a:pt x="1149555" y="144153"/>
                      <a:pt x="1180095" y="7330"/>
                    </a:cubicBezTo>
                    <a:lnTo>
                      <a:pt x="1502606" y="43979"/>
                    </a:lnTo>
                    <a:cubicBezTo>
                      <a:pt x="1501384" y="46422"/>
                      <a:pt x="1494971" y="69022"/>
                      <a:pt x="1483365" y="111779"/>
                    </a:cubicBezTo>
                    <a:cubicBezTo>
                      <a:pt x="1471760" y="154536"/>
                      <a:pt x="1458627" y="202791"/>
                      <a:pt x="1443967" y="256542"/>
                    </a:cubicBezTo>
                    <a:lnTo>
                      <a:pt x="1825116" y="256542"/>
                    </a:lnTo>
                    <a:lnTo>
                      <a:pt x="1825116" y="608372"/>
                    </a:lnTo>
                    <a:lnTo>
                      <a:pt x="1744489" y="608372"/>
                    </a:lnTo>
                    <a:cubicBezTo>
                      <a:pt x="1744489" y="616924"/>
                      <a:pt x="1733189" y="687778"/>
                      <a:pt x="1710588" y="820936"/>
                    </a:cubicBezTo>
                    <a:cubicBezTo>
                      <a:pt x="1687988" y="954094"/>
                      <a:pt x="1647980" y="1098246"/>
                      <a:pt x="1590563" y="1253393"/>
                    </a:cubicBezTo>
                    <a:cubicBezTo>
                      <a:pt x="1591785" y="1259501"/>
                      <a:pt x="1618050" y="1286072"/>
                      <a:pt x="1669359" y="1333105"/>
                    </a:cubicBezTo>
                    <a:cubicBezTo>
                      <a:pt x="1720667" y="1380137"/>
                      <a:pt x="1782359" y="1417092"/>
                      <a:pt x="1854436" y="1443968"/>
                    </a:cubicBezTo>
                    <a:lnTo>
                      <a:pt x="1641872" y="1786635"/>
                    </a:lnTo>
                    <a:cubicBezTo>
                      <a:pt x="1646758" y="1797630"/>
                      <a:pt x="1556358" y="1722499"/>
                      <a:pt x="1370670" y="1561244"/>
                    </a:cubicBezTo>
                    <a:cubicBezTo>
                      <a:pt x="1365783" y="1564909"/>
                      <a:pt x="1328524" y="1593617"/>
                      <a:pt x="1258891" y="1647369"/>
                    </a:cubicBezTo>
                    <a:cubicBezTo>
                      <a:pt x="1189258" y="1701121"/>
                      <a:pt x="1114127" y="1752429"/>
                      <a:pt x="1033500" y="1801295"/>
                    </a:cubicBezTo>
                    <a:lnTo>
                      <a:pt x="813606" y="1531925"/>
                    </a:lnTo>
                    <a:cubicBezTo>
                      <a:pt x="819714" y="1531925"/>
                      <a:pt x="861250" y="1508103"/>
                      <a:pt x="938212" y="1460460"/>
                    </a:cubicBezTo>
                    <a:cubicBezTo>
                      <a:pt x="1015175" y="1412816"/>
                      <a:pt x="1088473" y="1346237"/>
                      <a:pt x="1158106" y="1260723"/>
                    </a:cubicBezTo>
                    <a:cubicBezTo>
                      <a:pt x="1153219" y="1266831"/>
                      <a:pt x="1111684" y="1159328"/>
                      <a:pt x="1033500" y="938212"/>
                    </a:cubicBezTo>
                    <a:lnTo>
                      <a:pt x="982191" y="1011510"/>
                    </a:lnTo>
                    <a:lnTo>
                      <a:pt x="901563" y="894600"/>
                    </a:lnTo>
                    <a:lnTo>
                      <a:pt x="901563" y="1055489"/>
                    </a:lnTo>
                    <a:lnTo>
                      <a:pt x="820936" y="1165436"/>
                    </a:lnTo>
                    <a:lnTo>
                      <a:pt x="1011510" y="1128787"/>
                    </a:lnTo>
                    <a:lnTo>
                      <a:pt x="1011510" y="1378000"/>
                    </a:lnTo>
                    <a:lnTo>
                      <a:pt x="740308" y="1421978"/>
                    </a:lnTo>
                    <a:lnTo>
                      <a:pt x="740308" y="1610720"/>
                    </a:lnTo>
                    <a:cubicBezTo>
                      <a:pt x="741530" y="1614385"/>
                      <a:pt x="737559" y="1633626"/>
                      <a:pt x="728397" y="1668442"/>
                    </a:cubicBezTo>
                    <a:cubicBezTo>
                      <a:pt x="719235" y="1703259"/>
                      <a:pt x="693886" y="1730440"/>
                      <a:pt x="652351" y="1749986"/>
                    </a:cubicBezTo>
                    <a:cubicBezTo>
                      <a:pt x="654794" y="1751208"/>
                      <a:pt x="628834" y="1757011"/>
                      <a:pt x="574472" y="1767394"/>
                    </a:cubicBezTo>
                    <a:cubicBezTo>
                      <a:pt x="520109" y="1777778"/>
                      <a:pt x="421462" y="1784192"/>
                      <a:pt x="278532" y="1786635"/>
                    </a:cubicBezTo>
                    <a:lnTo>
                      <a:pt x="190574" y="1546585"/>
                    </a:lnTo>
                    <a:cubicBezTo>
                      <a:pt x="196683" y="1547806"/>
                      <a:pt x="224780" y="1549028"/>
                      <a:pt x="274867" y="1550250"/>
                    </a:cubicBezTo>
                    <a:cubicBezTo>
                      <a:pt x="324954" y="1551471"/>
                      <a:pt x="360381" y="1550250"/>
                      <a:pt x="381149" y="1546585"/>
                    </a:cubicBezTo>
                    <a:cubicBezTo>
                      <a:pt x="393365" y="1551471"/>
                      <a:pt x="405581" y="1534368"/>
                      <a:pt x="417798" y="1495276"/>
                    </a:cubicBezTo>
                    <a:lnTo>
                      <a:pt x="417798" y="1465957"/>
                    </a:lnTo>
                    <a:lnTo>
                      <a:pt x="73298" y="1517266"/>
                    </a:lnTo>
                    <a:lnTo>
                      <a:pt x="43978" y="1268053"/>
                    </a:lnTo>
                    <a:lnTo>
                      <a:pt x="131936" y="1253393"/>
                    </a:lnTo>
                    <a:lnTo>
                      <a:pt x="0" y="974861"/>
                    </a:lnTo>
                    <a:cubicBezTo>
                      <a:pt x="4886" y="973640"/>
                      <a:pt x="41230" y="955621"/>
                      <a:pt x="109031" y="920804"/>
                    </a:cubicBezTo>
                    <a:cubicBezTo>
                      <a:pt x="176831" y="885988"/>
                      <a:pt x="243105" y="845369"/>
                      <a:pt x="307851" y="798947"/>
                    </a:cubicBezTo>
                    <a:lnTo>
                      <a:pt x="58638" y="798947"/>
                    </a:lnTo>
                    <a:lnTo>
                      <a:pt x="58638" y="505755"/>
                    </a:lnTo>
                    <a:lnTo>
                      <a:pt x="300521" y="505755"/>
                    </a:lnTo>
                    <a:lnTo>
                      <a:pt x="300521" y="454447"/>
                    </a:lnTo>
                    <a:lnTo>
                      <a:pt x="95287" y="454447"/>
                    </a:lnTo>
                    <a:lnTo>
                      <a:pt x="95287" y="153925"/>
                    </a:lnTo>
                    <a:lnTo>
                      <a:pt x="300521" y="153925"/>
                    </a:lnTo>
                    <a:close/>
                    <a:moveTo>
                      <a:pt x="2191606" y="0"/>
                    </a:moveTo>
                    <a:lnTo>
                      <a:pt x="2536105" y="0"/>
                    </a:lnTo>
                    <a:lnTo>
                      <a:pt x="2536105" y="271202"/>
                    </a:lnTo>
                    <a:lnTo>
                      <a:pt x="2734010" y="271202"/>
                    </a:lnTo>
                    <a:lnTo>
                      <a:pt x="2734010" y="630362"/>
                    </a:lnTo>
                    <a:lnTo>
                      <a:pt x="2558095" y="630362"/>
                    </a:lnTo>
                    <a:cubicBezTo>
                      <a:pt x="2555651" y="630362"/>
                      <a:pt x="2567868" y="645021"/>
                      <a:pt x="2594744" y="674340"/>
                    </a:cubicBezTo>
                    <a:cubicBezTo>
                      <a:pt x="2600852" y="680448"/>
                      <a:pt x="2631393" y="707935"/>
                      <a:pt x="2686366" y="756800"/>
                    </a:cubicBezTo>
                    <a:cubicBezTo>
                      <a:pt x="2741339" y="805666"/>
                      <a:pt x="2781653" y="841704"/>
                      <a:pt x="2807307" y="864915"/>
                    </a:cubicBezTo>
                    <a:lnTo>
                      <a:pt x="2638722" y="1187425"/>
                    </a:lnTo>
                    <a:cubicBezTo>
                      <a:pt x="2642387" y="1188647"/>
                      <a:pt x="2620398" y="1171544"/>
                      <a:pt x="2572754" y="1136117"/>
                    </a:cubicBezTo>
                    <a:cubicBezTo>
                      <a:pt x="2567868" y="1132452"/>
                      <a:pt x="2555651" y="1117792"/>
                      <a:pt x="2536105" y="1092138"/>
                    </a:cubicBezTo>
                    <a:lnTo>
                      <a:pt x="2536105" y="1341351"/>
                    </a:lnTo>
                    <a:cubicBezTo>
                      <a:pt x="2547100" y="1338907"/>
                      <a:pt x="2606655" y="1273856"/>
                      <a:pt x="2714769" y="1146195"/>
                    </a:cubicBezTo>
                    <a:cubicBezTo>
                      <a:pt x="2822883" y="1018535"/>
                      <a:pt x="2912368" y="846590"/>
                      <a:pt x="2983222" y="630362"/>
                    </a:cubicBezTo>
                    <a:lnTo>
                      <a:pt x="2770659" y="630362"/>
                    </a:lnTo>
                    <a:lnTo>
                      <a:pt x="2770659" y="278532"/>
                    </a:lnTo>
                    <a:lnTo>
                      <a:pt x="3166467" y="278532"/>
                    </a:lnTo>
                    <a:lnTo>
                      <a:pt x="3166467" y="0"/>
                    </a:lnTo>
                    <a:lnTo>
                      <a:pt x="3503637" y="0"/>
                    </a:lnTo>
                    <a:lnTo>
                      <a:pt x="3503637" y="271202"/>
                    </a:lnTo>
                    <a:lnTo>
                      <a:pt x="3686882" y="271202"/>
                    </a:lnTo>
                    <a:lnTo>
                      <a:pt x="3686882" y="630362"/>
                    </a:lnTo>
                    <a:lnTo>
                      <a:pt x="3503637" y="630362"/>
                    </a:lnTo>
                    <a:lnTo>
                      <a:pt x="3503637" y="1414649"/>
                    </a:lnTo>
                    <a:cubicBezTo>
                      <a:pt x="3504859" y="1426865"/>
                      <a:pt x="3502415" y="1476952"/>
                      <a:pt x="3496307" y="1564909"/>
                    </a:cubicBezTo>
                    <a:cubicBezTo>
                      <a:pt x="3490199" y="1652867"/>
                      <a:pt x="3468210" y="1712116"/>
                      <a:pt x="3430339" y="1742656"/>
                    </a:cubicBezTo>
                    <a:cubicBezTo>
                      <a:pt x="3436447" y="1745100"/>
                      <a:pt x="3413847" y="1754262"/>
                      <a:pt x="3362539" y="1770143"/>
                    </a:cubicBezTo>
                    <a:cubicBezTo>
                      <a:pt x="3311230" y="1786024"/>
                      <a:pt x="3192121" y="1793965"/>
                      <a:pt x="3005212" y="1793965"/>
                    </a:cubicBezTo>
                    <a:lnTo>
                      <a:pt x="2887935" y="1517266"/>
                    </a:lnTo>
                    <a:cubicBezTo>
                      <a:pt x="2884270" y="1522152"/>
                      <a:pt x="2864113" y="1543836"/>
                      <a:pt x="2827464" y="1582317"/>
                    </a:cubicBezTo>
                    <a:cubicBezTo>
                      <a:pt x="2790815" y="1620799"/>
                      <a:pt x="2759664" y="1649812"/>
                      <a:pt x="2734010" y="1669359"/>
                    </a:cubicBezTo>
                    <a:lnTo>
                      <a:pt x="2536105" y="1429308"/>
                    </a:lnTo>
                    <a:lnTo>
                      <a:pt x="2536105" y="1801295"/>
                    </a:lnTo>
                    <a:lnTo>
                      <a:pt x="2191606" y="1801295"/>
                    </a:lnTo>
                    <a:lnTo>
                      <a:pt x="2191606" y="1238734"/>
                    </a:lnTo>
                    <a:cubicBezTo>
                      <a:pt x="2189162" y="1244842"/>
                      <a:pt x="2172365" y="1271718"/>
                      <a:pt x="2141213" y="1319361"/>
                    </a:cubicBezTo>
                    <a:cubicBezTo>
                      <a:pt x="2110062" y="1367005"/>
                      <a:pt x="2075551" y="1406097"/>
                      <a:pt x="2037680" y="1436638"/>
                    </a:cubicBezTo>
                    <a:lnTo>
                      <a:pt x="1898414" y="1062819"/>
                    </a:lnTo>
                    <a:cubicBezTo>
                      <a:pt x="1903301" y="1059154"/>
                      <a:pt x="1936590" y="1015786"/>
                      <a:pt x="1998283" y="932715"/>
                    </a:cubicBezTo>
                    <a:cubicBezTo>
                      <a:pt x="2059975" y="849644"/>
                      <a:pt x="2119529" y="748860"/>
                      <a:pt x="2176946" y="630362"/>
                    </a:cubicBezTo>
                    <a:lnTo>
                      <a:pt x="1942393" y="630362"/>
                    </a:lnTo>
                    <a:lnTo>
                      <a:pt x="1942393" y="271202"/>
                    </a:lnTo>
                    <a:lnTo>
                      <a:pt x="2191606" y="271202"/>
                    </a:lnTo>
                    <a:close/>
                  </a:path>
                </a:pathLst>
              </a:custGeom>
              <a:solidFill>
                <a:srgbClr val="44A9DD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65" name="直接连接符 64"/>
            <p:cNvCxnSpPr/>
            <p:nvPr userDrawn="1"/>
          </p:nvCxnSpPr>
          <p:spPr>
            <a:xfrm flipH="1">
              <a:off x="18061" y="99"/>
              <a:ext cx="0" cy="2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image" Target="../media/image2.jpeg" /><Relationship Id="rId19" Type="http://schemas.openxmlformats.org/officeDocument/2006/relationships/tags" Target="../tags/tag62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7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7030025111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《回忆我的母亲》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3749040" y="913553"/>
            <a:ext cx="7949353" cy="560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朱德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</a:rPr>
              <a:t>(1886年12月1日-1976年7月6日)，字玉阶，曾用名朱建德，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</a:rPr>
              <a:t>伟大的马克思主义者，伟大的无产阶级革命家、政治家、军事家，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</a:rPr>
              <a:t>中国人民解放军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</a:rPr>
              <a:t>主要缔造者之一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</a:rPr>
              <a:t>中华人民共和国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</a:rPr>
              <a:t>的开国元勋。位列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</a:rPr>
              <a:t>十大元帅之首。</a:t>
            </a:r>
            <a:endParaRPr sz="4265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53" y="1471507"/>
            <a:ext cx="3343487" cy="4518660"/>
          </a:xfrm>
          <a:prstGeom prst="roundRect">
            <a:avLst/>
          </a:prstGeom>
        </p:spPr>
      </p:pic>
      <p:sp>
        <p:nvSpPr>
          <p:cNvPr id="2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走近作者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必备知识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385233" y="1024467"/>
            <a:ext cx="11431693" cy="521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朱德的母亲于1944年逝世。朱德得知母亲逝世的消息后，怀着悲痛的心情，写了这篇叙事散文。这篇文章发表在1944年4月5日延安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出版的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《解放日报》时，题目为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母亲的回忆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。但是这个题目容易引起歧义。于是1984年秋季中学课本将此文题目改为“回忆我的母亲”。</a:t>
            </a:r>
            <a:endParaRPr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创作背景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必备知识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424375" y="1333400"/>
            <a:ext cx="11343855" cy="440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fontAlgn="auto">
              <a:lnSpc>
                <a:spcPct val="120000"/>
              </a:lnSpc>
            </a:pP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回忆录是一种用叙述、描写、资料编排等方法，追忆本人或本人所熟悉的人物过去的生活经历和社会活动的</a:t>
            </a:r>
            <a:r>
              <a:rPr lang="zh-CN" altLang="en-US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叙事性文体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just" eaLnBrk="1" fontAlgn="auto">
              <a:lnSpc>
                <a:spcPct val="130000"/>
              </a:lnSpc>
            </a:pP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它可以记述人物一生的事迹，也可以讲述人物故事的一个片段；它可以追述一个历史阶段，也可以描写一个生活侧面。灵活多样，格式不一。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文学常识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必备知识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88386" y="659553"/>
            <a:ext cx="1613535" cy="7816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20000"/>
              </a:lnSpc>
            </a:pPr>
            <a:r>
              <a:rPr lang="zh-CN" altLang="en-US" sz="3735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回忆录</a:t>
            </a:r>
            <a:endParaRPr lang="zh-CN" altLang="en-US" sz="3735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129" y="4623063"/>
            <a:ext cx="2234937" cy="22349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408093" y="306493"/>
            <a:ext cx="11375813" cy="639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fontAlgn="auto">
              <a:lnSpc>
                <a:spcPct val="12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回忆录的特点：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just" eaLnBrk="1" fontAlgn="auto">
              <a:lnSpc>
                <a:spcPct val="12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</a:t>
            </a:r>
            <a:r>
              <a:rPr lang="zh-CN" altLang="en-US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真实</a:t>
            </a: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，指真实地记录个人的经历和思想；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just" eaLnBrk="1" fontAlgn="auto">
              <a:lnSpc>
                <a:spcPct val="12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</a:t>
            </a:r>
            <a:r>
              <a:rPr lang="zh-CN" altLang="en-US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广泛</a:t>
            </a: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，指不仅要回忆个人经历，而且要以个人经历为主线，串联起与之有关的人和事，广泛触及生活的各个角落，反映社会某一时段的历史面目；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just" eaLnBrk="1" fontAlgn="auto">
              <a:lnSpc>
                <a:spcPct val="120000"/>
              </a:lnSpc>
            </a:pP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③</a:t>
            </a:r>
            <a:r>
              <a:rPr lang="zh-CN" altLang="en-US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突出</a:t>
            </a:r>
            <a:r>
              <a:rPr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，指回忆录中的主要人物要处于突出地位，所列事件要典型。</a:t>
            </a:r>
            <a:endParaRPr lang="zh-CN" altLang="en-US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993" y="4482253"/>
            <a:ext cx="2470573" cy="2516293"/>
          </a:xfrm>
          <a:prstGeom prst="rect">
            <a:avLst/>
          </a:prstGeom>
        </p:spPr>
      </p:pic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476673" y="1135380"/>
            <a:ext cx="1159256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lnSpc>
                <a:spcPct val="170000"/>
              </a:lnSpc>
            </a:pP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佃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农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</a:t>
            </a:r>
            <a:r>
              <a:rPr lang="en-US" altLang="zh-CN" sz="426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祖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籍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溺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死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426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劳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碌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sz="426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sz="426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sz="426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 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榨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油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4265">
                <a:solidFill>
                  <a:srgbClr val="E0423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  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妯娌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sz="4265">
                <a:solidFill>
                  <a:srgbClr val="E0423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70000"/>
              </a:lnSpc>
            </a:pP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周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济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） </a:t>
            </a:r>
            <a:r>
              <a:rPr lang="en-US" altLang="zh-CN" sz="426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衙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门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外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甥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endParaRPr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70000"/>
              </a:lnSpc>
            </a:pPr>
            <a:r>
              <a:rPr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</a:t>
            </a:r>
            <a:r>
              <a:rPr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辍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endParaRPr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90827" y="3789680"/>
            <a:ext cx="1032087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yá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02427" y="1561253"/>
            <a:ext cx="684953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nì 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62133" y="2617047"/>
            <a:ext cx="102362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zhà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68720" y="1561253"/>
            <a:ext cx="60960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jí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82707" y="1561253"/>
            <a:ext cx="1143847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diàn</a:t>
            </a:r>
            <a:r>
              <a:rPr lang="zh-CN" altLang="en-US" sz="2400"/>
              <a:t> </a:t>
            </a:r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2469727" y="2617047"/>
            <a:ext cx="68326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lù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07033" y="2617047"/>
            <a:ext cx="182880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zhóu li</a:t>
            </a:r>
            <a:r>
              <a:rPr lang="en-US" altLang="zh-CN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2400"/>
              <a:t> </a:t>
            </a:r>
            <a:endParaRPr lang="zh-CN" altLang="en-US" sz="2400"/>
          </a:p>
        </p:txBody>
      </p:sp>
      <p:sp>
        <p:nvSpPr>
          <p:cNvPr id="11" name="文本框 10"/>
          <p:cNvSpPr txBox="1"/>
          <p:nvPr/>
        </p:nvSpPr>
        <p:spPr>
          <a:xfrm>
            <a:off x="9703647" y="3786293"/>
            <a:ext cx="148336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sheng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字音字形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必记字词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82707" y="4900507"/>
            <a:ext cx="1258147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chuò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45927" y="3758353"/>
            <a:ext cx="60706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jì 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674360" y="1274233"/>
            <a:ext cx="800947" cy="6826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9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济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左大括号 1"/>
          <p:cNvSpPr/>
          <p:nvPr/>
        </p:nvSpPr>
        <p:spPr>
          <a:xfrm>
            <a:off x="6620933" y="834813"/>
            <a:ext cx="136313" cy="1590887"/>
          </a:xfrm>
          <a:prstGeom prst="leftBrace">
            <a:avLst>
              <a:gd name="adj1" fmla="val 52777"/>
              <a:gd name="adj2" fmla="val 50000"/>
            </a:avLst>
          </a:prstGeom>
          <a:ln w="25400">
            <a:solidFill>
              <a:srgbClr val="3285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/>
        </p:txBody>
      </p:sp>
      <p:sp>
        <p:nvSpPr>
          <p:cNvPr id="11" name="矩形 10"/>
          <p:cNvSpPr/>
          <p:nvPr/>
        </p:nvSpPr>
        <p:spPr>
          <a:xfrm>
            <a:off x="6620933" y="787400"/>
            <a:ext cx="4680373" cy="7480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10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）人才济济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20933" y="1584960"/>
            <a:ext cx="4036907" cy="8794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12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）周济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7820" y="1565487"/>
            <a:ext cx="800947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强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1" name="左大括号 1"/>
          <p:cNvSpPr/>
          <p:nvPr/>
        </p:nvSpPr>
        <p:spPr>
          <a:xfrm>
            <a:off x="1216660" y="551180"/>
            <a:ext cx="136313" cy="2626360"/>
          </a:xfrm>
          <a:prstGeom prst="leftBrace">
            <a:avLst>
              <a:gd name="adj1" fmla="val 52777"/>
              <a:gd name="adj2" fmla="val 50000"/>
            </a:avLst>
          </a:prstGeom>
          <a:ln w="25400">
            <a:solidFill>
              <a:srgbClr val="3285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/>
        </p:txBody>
      </p:sp>
      <p:sp>
        <p:nvSpPr>
          <p:cNvPr id="22" name="矩形 21"/>
          <p:cNvSpPr/>
          <p:nvPr/>
        </p:nvSpPr>
        <p:spPr>
          <a:xfrm>
            <a:off x="1138767" y="425027"/>
            <a:ext cx="3752427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）勉强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38767" y="1565487"/>
            <a:ext cx="3530600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）强调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38767" y="2623820"/>
            <a:ext cx="4140200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）倔强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06640" y="1691640"/>
            <a:ext cx="565785" cy="6661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jì 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06640" y="787400"/>
            <a:ext cx="447040" cy="6661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jǐ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11960" y="2574713"/>
            <a:ext cx="1370330" cy="6661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jiànɡ 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11960" y="1440180"/>
            <a:ext cx="133096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qiánɡ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11960" y="305647"/>
            <a:ext cx="145288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qiǎnɡ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5" name="左大括号 1"/>
          <p:cNvSpPr/>
          <p:nvPr/>
        </p:nvSpPr>
        <p:spPr>
          <a:xfrm>
            <a:off x="1753447" y="4089400"/>
            <a:ext cx="136313" cy="1590887"/>
          </a:xfrm>
          <a:prstGeom prst="leftBrace">
            <a:avLst>
              <a:gd name="adj1" fmla="val 52777"/>
              <a:gd name="adj2" fmla="val 50000"/>
            </a:avLst>
          </a:prstGeom>
          <a:ln w="25400">
            <a:solidFill>
              <a:srgbClr val="3285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/>
        </p:txBody>
      </p:sp>
      <p:sp>
        <p:nvSpPr>
          <p:cNvPr id="16" name="矩形 15"/>
          <p:cNvSpPr/>
          <p:nvPr/>
        </p:nvSpPr>
        <p:spPr>
          <a:xfrm>
            <a:off x="1965113" y="4089400"/>
            <a:ext cx="3876887" cy="7480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100000"/>
              </a:lnSpc>
              <a:buClrTx/>
              <a:buSzTx/>
              <a:buFontTx/>
            </a:pPr>
            <a:r>
              <a:rPr kumimoji="1"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辍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kumimoji="1" lang="zh-CN" altLang="en-US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笔耕不辍</a:t>
            </a:r>
            <a:endParaRPr kumimoji="1" lang="zh-CN" altLang="en-US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965113" y="4886960"/>
            <a:ext cx="3306233" cy="8794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12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啜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啜泣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807" y="4537287"/>
            <a:ext cx="131064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chuò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" name="左大括号 1"/>
          <p:cNvSpPr/>
          <p:nvPr/>
        </p:nvSpPr>
        <p:spPr>
          <a:xfrm>
            <a:off x="6553200" y="3198707"/>
            <a:ext cx="136313" cy="2626360"/>
          </a:xfrm>
          <a:prstGeom prst="leftBrace">
            <a:avLst>
              <a:gd name="adj1" fmla="val 52777"/>
              <a:gd name="adj2" fmla="val 50000"/>
            </a:avLst>
          </a:prstGeom>
          <a:ln w="25400">
            <a:solidFill>
              <a:srgbClr val="3285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/>
        </p:txBody>
      </p:sp>
      <p:sp>
        <p:nvSpPr>
          <p:cNvPr id="26" name="矩形 25"/>
          <p:cNvSpPr/>
          <p:nvPr/>
        </p:nvSpPr>
        <p:spPr>
          <a:xfrm>
            <a:off x="6689513" y="3071707"/>
            <a:ext cx="5230707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哀（   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）哀痛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689513" y="4170680"/>
            <a:ext cx="4921673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衰（   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）衰败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689513" y="5223933"/>
            <a:ext cx="5052907" cy="616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l">
              <a:lnSpc>
                <a:spcPct val="8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衷（   </a:t>
            </a:r>
            <a:r>
              <a:rPr kumimoji="1" lang="en-US" alt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）衷心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38160" y="2984500"/>
            <a:ext cx="853440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āi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818120" y="4075853"/>
            <a:ext cx="1373293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shuāi</a:t>
            </a:r>
            <a:r>
              <a:rPr lang="zh-CN" altLang="en-US" sz="2400"/>
              <a:t> </a:t>
            </a:r>
            <a:endParaRPr lang="zh-CN" altLang="en-US" sz="2400"/>
          </a:p>
        </p:txBody>
      </p:sp>
      <p:sp>
        <p:nvSpPr>
          <p:cNvPr id="41" name="文本框 40"/>
          <p:cNvSpPr txBox="1"/>
          <p:nvPr/>
        </p:nvSpPr>
        <p:spPr>
          <a:xfrm>
            <a:off x="7747847" y="5129107"/>
            <a:ext cx="1514687" cy="6661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735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zhōnɡ</a:t>
            </a:r>
            <a:endParaRPr lang="zh-CN" altLang="en-US" sz="3735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10" grpId="0"/>
      <p:bldP spid="20" grpId="0"/>
      <p:bldP spid="34" grpId="0"/>
      <p:bldP spid="35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364067" y="913553"/>
            <a:ext cx="11410527" cy="5269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不辍劳作：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不停地劳动(耕作)。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任劳任怨：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做事不辞辛苦，不怕别人埋怨。任，担当、承受。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宽厚仁慈：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待人宽大厚道，仁爱慈善。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为富不仁：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靠不正当手段发财致富的人，没有好心肠。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节衣缩食：</a:t>
            </a:r>
            <a:r>
              <a:rPr lang="zh-CN" altLang="en-US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省吃省穿，泛指节俭。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词义理解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必记字词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圆角矩形 20"/>
          <p:cNvSpPr/>
          <p:nvPr/>
        </p:nvSpPr>
        <p:spPr>
          <a:xfrm>
            <a:off x="476363" y="3379487"/>
            <a:ext cx="2604977" cy="8322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  <a:defRPr/>
            </a:pPr>
            <a:r>
              <a:rPr lang="zh-CN" altLang="en-US" sz="4265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第二部分</a:t>
            </a:r>
            <a:endParaRPr lang="zh-CN" altLang="en-US" sz="4265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331633" y="1136076"/>
            <a:ext cx="8470900" cy="15598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just">
              <a:buClrTx/>
              <a:buSzTx/>
              <a:buFontTx/>
              <a:defRPr/>
            </a:pPr>
            <a:r>
              <a:rPr lang="zh-CN" altLang="en-US" sz="4265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（1）抒发悲痛感情，引出对母亲勤劳一生的回忆。</a:t>
            </a:r>
            <a:endParaRPr lang="zh-CN" altLang="en-US" sz="4265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353647" y="3015253"/>
            <a:ext cx="8448887" cy="15598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just">
              <a:buClrTx/>
              <a:buSzTx/>
              <a:buFontTx/>
              <a:defRPr/>
            </a:pPr>
            <a:r>
              <a:rPr lang="zh-CN" altLang="en-US" sz="4265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（2-13）详略得当地记叙了母亲勤劳一生中的主要事迹。</a:t>
            </a:r>
            <a:endParaRPr lang="zh-CN" altLang="en-US" sz="4265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76363" y="1500015"/>
            <a:ext cx="2605193" cy="8322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  <a:defRPr/>
            </a:pPr>
            <a:r>
              <a:rPr lang="zh-CN" altLang="en-US" sz="4265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第一部分</a:t>
            </a:r>
            <a:endParaRPr lang="zh-CN" altLang="en-US" sz="4265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圆角矩形 21"/>
          <p:cNvSpPr/>
          <p:nvPr/>
        </p:nvSpPr>
        <p:spPr>
          <a:xfrm>
            <a:off x="476673" y="5259100"/>
            <a:ext cx="2604347" cy="8322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  <a:defRPr/>
            </a:pPr>
            <a:r>
              <a:rPr lang="zh-CN" altLang="en-US" sz="4265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第三部分</a:t>
            </a:r>
            <a:endParaRPr lang="zh-CN" altLang="en-US" sz="4265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376507" y="4894416"/>
            <a:ext cx="8426873" cy="15598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just">
              <a:buClrTx/>
              <a:buSzTx/>
              <a:buFontTx/>
              <a:defRPr/>
            </a:pPr>
            <a:r>
              <a:rPr lang="zh-CN" altLang="en-US" sz="4265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（14-17）卒章显志，表达作者对母亲的沉痛悼念和无限怀念之情。</a:t>
            </a:r>
            <a:endParaRPr lang="zh-CN" altLang="en-US" sz="4265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划分层次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初读课文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9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2718647" y="2990427"/>
            <a:ext cx="9018693" cy="2877406"/>
          </a:xfrm>
          <a:prstGeom prst="roundRect">
            <a:avLst>
              <a:gd name="adj" fmla="val 12305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just">
              <a:lnSpc>
                <a:spcPct val="110000"/>
              </a:lnSpc>
              <a:buClrTx/>
              <a:buSzTx/>
              <a:buFontTx/>
            </a:pPr>
            <a:r>
              <a:rPr kumimoji="1" lang="zh-CN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</a:t>
            </a:r>
            <a:r>
              <a:rPr kumimoji="1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勤劳</a:t>
            </a:r>
            <a:r>
              <a:rPr kumimoji="1" lang="zh-CN" sz="373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、能干、朴实，勤俭持家</a:t>
            </a:r>
            <a:r>
              <a:rPr kumimoji="1" lang="zh-CN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kumimoji="1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“整日劳碌着”，煮饭，种田，种菜，喂猪……</a:t>
            </a:r>
            <a:r>
              <a:rPr kumimoji="1" lang="zh-CN" sz="373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；独立支持一家人的生活；离开土地就不舒服，回家继续劳动；过着勤苦的农妇生活</a:t>
            </a:r>
            <a:endParaRPr kumimoji="1" lang="zh-CN" altLang="zh-CN" sz="373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4067" y="839893"/>
            <a:ext cx="11593751" cy="2059093"/>
            <a:chOff x="430" y="992"/>
            <a:chExt cx="13693" cy="2432"/>
          </a:xfrm>
        </p:grpSpPr>
        <p:sp>
          <p:nvSpPr>
            <p:cNvPr id="22" name="矩形 21"/>
            <p:cNvSpPr/>
            <p:nvPr/>
          </p:nvSpPr>
          <p:spPr>
            <a:xfrm>
              <a:off x="430" y="1265"/>
              <a:ext cx="11801" cy="212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sz="4265">
                  <a:latin typeface="黑体" panose="02010609060101010101" charset="-122"/>
                  <a:ea typeface="黑体" panose="02010609060101010101" charset="-122"/>
                  <a:sym typeface="+mn-ea"/>
                </a:rPr>
                <a:t>课文写了母亲的哪些事？这些事突出了母亲怎样的品性？</a:t>
              </a:r>
              <a:endParaRPr lang="zh-CN" sz="4265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3" name="图片 2" descr="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91" y="992"/>
              <a:ext cx="2432" cy="2432"/>
            </a:xfrm>
            <a:prstGeom prst="rect">
              <a:avLst/>
            </a:prstGeom>
          </p:spPr>
        </p:pic>
      </p:grpSp>
      <p:sp>
        <p:nvSpPr>
          <p:cNvPr id="13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自主探究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初读课文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5753"/>
            <a:ext cx="3508587" cy="35085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9700" y="655320"/>
            <a:ext cx="9103360" cy="5936151"/>
          </a:xfrm>
          <a:prstGeom prst="roundRect">
            <a:avLst>
              <a:gd name="adj" fmla="val 9523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just">
              <a:lnSpc>
                <a:spcPct val="12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</a:t>
            </a:r>
            <a:r>
              <a:rPr kumimoji="1"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坚强不屈、爱憎分明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：被逼退佃、搬家，遭遇天灾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12700" lvl="0" indent="-12700" algn="just">
              <a:lnSpc>
                <a:spcPct val="12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③</a:t>
            </a:r>
            <a:r>
              <a:rPr kumimoji="1"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识大体、明事理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：节衣缩食、借债供“我”读书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12700" lvl="0" indent="-12700" algn="just">
              <a:lnSpc>
                <a:spcPct val="12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④</a:t>
            </a:r>
            <a:r>
              <a:rPr kumimoji="1"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深明大义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：支持、慰勉“我”参加革命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12700" lvl="0" indent="-12700" algn="just">
              <a:lnSpc>
                <a:spcPct val="120000"/>
              </a:lnSpc>
              <a:buClrTx/>
              <a:buSzTx/>
              <a:buFontTx/>
            </a:pP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⑤</a:t>
            </a:r>
            <a:r>
              <a:rPr kumimoji="1" lang="zh-CN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热爱劳动</a:t>
            </a:r>
            <a:r>
              <a:rPr kumimoji="1" lang="zh-CN" sz="4265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:年老仍不辍劳作</a:t>
            </a:r>
            <a:endParaRPr kumimoji="1" lang="zh-CN" sz="4265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6" name="图片 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5753"/>
            <a:ext cx="3508587" cy="35085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矩形 21"/>
          <p:cNvSpPr/>
          <p:nvPr/>
        </p:nvSpPr>
        <p:spPr>
          <a:xfrm>
            <a:off x="390313" y="1807633"/>
            <a:ext cx="11480800" cy="16675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265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概括第1段的主要内容，并简述其在全文中的作用。</a:t>
            </a:r>
            <a:endParaRPr lang="zh-CN" altLang="en-US" sz="4265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244764" y="975459"/>
            <a:ext cx="3702473" cy="74132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D800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品味第一部分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55900" y="3364653"/>
            <a:ext cx="8811260" cy="272451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0" indent="-12700" algn="just" defTabSz="685800" fontAlgn="auto">
              <a:lnSpc>
                <a:spcPct val="120000"/>
              </a:lnSpc>
              <a:buClrTx/>
              <a:buSzTx/>
              <a:buFontTx/>
            </a:pPr>
            <a:r>
              <a:rPr kumimoji="1" lang="zh-CN" altLang="en-US" sz="4265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主要内容：</a:t>
            </a:r>
            <a:endParaRPr kumimoji="1" lang="zh-CN" altLang="en-US" sz="4265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12700" lvl="0" indent="-12700" algn="just" defTabSz="685800" fontAlgn="auto">
              <a:lnSpc>
                <a:spcPct val="120000"/>
              </a:lnSpc>
              <a:buClrTx/>
              <a:buSzTx/>
              <a:buFontTx/>
            </a:pPr>
            <a:r>
              <a:rPr kumimoji="1" lang="zh-CN" altLang="en-US" sz="426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开篇点题，痛悼母亲的逝世，引出对母亲辛劳一生的追忆。</a:t>
            </a:r>
            <a:endParaRPr kumimoji="1" lang="zh-CN" altLang="en-US" sz="4265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2469760" y="299627"/>
            <a:ext cx="203284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分析讨论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476707" y="335187"/>
            <a:ext cx="1993053" cy="542713"/>
          </a:xfrm>
          <a:prstGeom prst="homePlate">
            <a:avLst>
              <a:gd name="adj" fmla="val 424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精读课文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5753"/>
            <a:ext cx="3508587" cy="35085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https://d.book118.com/737030025111006035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13</Slides>
  <Notes>3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3">
      <vt:lpstr>Arial</vt:lpstr>
      <vt:lpstr>Calibri</vt:lpstr>
      <vt:lpstr>微软雅黑</vt:lpstr>
      <vt:lpstr>Wingdings</vt:lpstr>
      <vt:lpstr>宋体</vt:lpstr>
      <vt:lpstr>楷体</vt:lpstr>
      <vt:lpstr>Calibri Light</vt:lpstr>
      <vt:lpstr>Times New Roman</vt:lpstr>
      <vt:lpstr>黑体</vt:lpstr>
      <vt:lpstr>Office Theme</vt:lpstr>
      <vt:lpstr>《回忆我的母亲》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2024-09-10T01:47:56.229</cp:lastPrinted>
  <dcterms:created xsi:type="dcterms:W3CDTF">2024-09-09T17:47:56Z</dcterms:created>
  <dcterms:modified xsi:type="dcterms:W3CDTF">2024-09-09T17:47:58Z</dcterms:modified>
</cp:coreProperties>
</file>