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C5A50A-0277-43BD-83D2-F9F0BDCD45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1A2A86-DED8-4517-BF39-779AF714E3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AA3A39-3656-4AA5-A3F5-3DCA0AD5BA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06218C-FA26-4F22-8A33-22933B1B1B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05165D-D561-453E-9954-D3DA3CD877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44812F-647D-4980-BC83-03E004184F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12B0B0-2AE4-40D3-B0CB-202119ADC7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297F45-9DCF-49E7-9DFA-F7390A26DE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7F583A-C70B-42CE-B482-82478B709F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F4B872-94E9-424E-AB48-D47FCE4803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93AD80-2E37-4263-B307-C75BE7AF4F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03210215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900217" cy="200025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侵权责任法侵权责任的具体承担方式</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1950">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rgbClr val="000000">
                    <a:alpha val="100000"/>
                  </a:srgbClr>
                </a:solidFill>
                <a:latin typeface="Microsoft Yahei"/>
                <a:ea typeface="Microsoft Yahei"/>
                <a:cs typeface="Microsoft Yahei"/>
              </a:rPr>
              <a:t>2024-02-02</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3640993" y="1373505"/>
            <a:ext cx="6102112" cy="4623259"/>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侵权责任法概述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侵权责任类型及范围</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侵权责任具体承担方式</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侵权责任免责事由及抗辩事由</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侵权责任纠纷解决途径与程序</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侵权责任法实践应用案例分析</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侵权责任法概述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478" r="2547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041" r="310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99" r="3149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侵权责任法是指调整因侵害他人民事权益而产生的侵权关系的法律规范的总称。</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保护民事主体的合法权益，明确侵权责任，预防并制裁侵权行为，促进社会和谐稳定。</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侵权责任法定义与目的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5711" b="1571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6470" b="1647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549" b="654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侵权责任法基本原则</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过错责任原则</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以行为人的过错作为承担侵权责任的基础。</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无过错责任原则</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在法律规定的情况下，不以行为人的过错为要件，只要损害结果与行为人的行为有因果关系，行为人就要承担侵权责任。</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公平责任原则</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根据实际情况和可能的影响，由双方当事人分担损失。</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36" r="1483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244" r="1224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959" r="18959"/>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8000" b="8000"/>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侵权责任构成要件</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行为人实施了某一行为，包括作为和不作为。</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行为人主观上存在故意或过失。</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行为人的行为造成了他人财产或人身的损害。</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行为人的行为与损害事实之间存在因果关系，即损害是由行为人的行为引起的。</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行为</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过错</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损害事实</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因果关系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侵权责任类型及范围</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8731" r="18731"/>
          <a:stretch>
            <a:fillRect/>
          </a:stretch>
        </p:blipFill>
        <p:spPr>
          <a:xfrm>
            <a:off x="8437171"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包括受害人因治疗而支出的各项费用，如医药费、护理费、交通费等。</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医疗费用赔偿</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受害人因受伤无法工作而导致的收入损失，应由侵权人承担赔偿责任。</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误工费赔偿</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受害人因伤致残的，侵权人应支付相应的残疾赔偿金，根据受害人的伤残程度确定。</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残疾赔偿金</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受害人死亡的，侵权人应向受害人的近亲属支付死亡赔偿金，以及丧葬费和死者近亲属的精神损害抚慰金。</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死亡赔偿金</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人身损害赔偿责任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250" r="1225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侵权人应赔偿受害人因侵权行为直接导致的财产损失，如物品损坏、灭失等。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直接损失赔偿</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受害人因侵权行为而遭受的可得利益损失，侵权人也应承担赔偿责任。</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间接损失赔偿</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对于可以修复的财产损害，侵权人应承担修理、重作、更换等费用。</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修理、重作、更换费用</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对于无法修复或灭失的财产损害，侵权人应按照财产的实际价值进行折价赔偿。</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折价赔偿</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财产损害赔偿责任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7542" r="7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赔礼道歉等民事责任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除了经济赔偿外，侵权人还可能承担赔礼道歉、消除影响等民事责任。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精神损害抚慰金</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受害人因侵权行为遭受精神损害的，侵权人应支付相应的精神损害抚慰金。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严重精神损害赔偿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对于严重的精神损害，如受害人因此导致精神疾病等，侵权人应承担更高的赔偿责任。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精神损害赔偿责任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17" r="341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3792" r="137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产品责任</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机动车交通事故责任</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环境污染责任</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高度危险责任</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其他特殊侵权责任</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因产品存在缺陷造成他人损害的，生产者应当承担侵权责任。</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因污染环境造成损害的，污染者应当承担侵权责任。</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机动车发生交通事故造成损害的，依照道路交通安全法的有关规定承担赔偿责任。</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从事高度危险作业造成他人损害的，应当承担侵权责任。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侵权责任具体承担方式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侵权人应立即停止正在进行的侵权行为，如停止销售侵权产品、停止发布侵权信息等。</a:t>
            </a:r>
          </a:p>
        </p:txBody>
      </p:sp>
      <p:pic>
        <p:nvPicPr>
          <p:cNvPr id="6" name="Picture 6"/>
          <p:cNvPicPr>
            <a:picLocks noChangeAspect="1"/>
          </p:cNvPicPr>
          <p:nvPr/>
        </p:nvPicPr>
        <p:blipFill>
          <a:blip r:embed="rId2"/>
          <a:srcRect l="13792" r="13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停止侵害</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侵权人应采取措施消除对受害人权利行使的妨碍，如拆除违章建筑、清理堵塞通道等。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排除妨碍</a:t>
            </a:r>
          </a:p>
        </p:txBody>
      </p:sp>
      <p:pic>
        <p:nvPicPr>
          <p:cNvPr id="10" name="Picture 10"/>
          <p:cNvPicPr>
            <a:picLocks noChangeAspect="1"/>
          </p:cNvPicPr>
          <p:nvPr/>
        </p:nvPicPr>
        <p:blipFill>
          <a:blip r:embed="rId3"/>
          <a:srcRect l="9000" r="900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1958" r="119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侵权人应采取有效措施消除因其行为给受害人带来的现实危险，如修复损坏的设施、召回缺陷产品等。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消除危险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停止侵害、排除妨碍、消除危险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赔偿标准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包括直接损失和间接损失，直接损失如医疗费用、维修费用等，间接损失如因侵权行为导致的营业收入减少等。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赔偿损失计算方法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根据受害人的实际损失、侵权人的获利情况以及双方过错程度等因素综合确定。</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惩罚性赔偿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在特定情况下，法院可以判决侵权人承担超过实际损失的赔偿金额，以起到惩罚和震慑作用。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7333" r="733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9958" r="9958"/>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9167" r="91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赔偿损失计算方法与标准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https://d.book118.com/737032102150006044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2024-09-19T08:51:00.914</cp:lastPrinted>
  <dcterms:created xsi:type="dcterms:W3CDTF">2024-09-19T00:51:00Z</dcterms:created>
  <dcterms:modified xsi:type="dcterms:W3CDTF">2024-09-19T00:51:03Z</dcterms:modified>
</cp:coreProperties>
</file>