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26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357756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527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887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9172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585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741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4029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3777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3817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8124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6483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3362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2913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4904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0772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2878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163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9000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4584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4803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5385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644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0842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2637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8985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23107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624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48117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image" Target="file:///D:\qq&#25991;&#20214;\712321467\Image\C2C\Image2\%7b75232B38-A165-1FB7-499C-2E1C792CACB5%7d.png" TargetMode="External" /><Relationship Id="rId11" Type="http://schemas.openxmlformats.org/officeDocument/2006/relationships/image" Target="../media/image4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image" Target="file:///D:\qq&#25991;&#20214;\712321467\Image\C2C\Image2\%7b75232B38-A165-1FB7-499C-2E1C792CACB5%7d.png" TargetMode="External" /><Relationship Id="rId11" Type="http://schemas.openxmlformats.org/officeDocument/2006/relationships/image" Target="../media/image4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4FA5C-E1C0-409A-BBED-184DCFB65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F8B77-23DA-431F-8B9F-8CC646FA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BDFC0-9B31-4EB9-A8F9-0E3A0510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A339F-A61C-47A0-81E0-0E9FBA6E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257923-2049-443E-B451-551A1B50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F33DC-9CD6-4C34-926A-CE970CDF9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40AFBD-70C1-46FF-B58B-BA5FF4A87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E2C3B-DB2D-4804-A102-DE34E6EE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38C2D-68CD-4F23-B4BD-367F8CDF6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7DEF8-B23D-474C-8A97-19D4EC62F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33D50-422D-4704-8C0E-05FE016D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hexin?subject=chinese#pid=65f04d052f8b92000939d33b#tid=65f04d052f8b92000939d33c#sourcefrom=W2PP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05647" y="505485"/>
            <a:ext cx="1541719" cy="47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cxnSp>
        <p:nvCxnSpPr>
          <p:cNvPr id="5" name="直接连接符 4"/>
          <p:cNvCxnSpPr/>
          <p:nvPr userDrawn="1">
            <p:custDataLst>
              <p:tags r:id="rId2"/>
            </p:custDataLst>
          </p:nvPr>
        </p:nvCxnSpPr>
        <p:spPr>
          <a:xfrm>
            <a:off x="0" y="682873"/>
            <a:ext cx="12192000" cy="0"/>
          </a:xfrm>
          <a:prstGeom prst="line">
            <a:avLst/>
          </a:prstGeom>
          <a:ln w="50800" cmpd="sng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/>
          <p:cNvSpPr/>
          <p:nvPr userDrawn="1">
            <p:custDataLst>
              <p:tags r:id="rId3"/>
            </p:custDataLst>
          </p:nvPr>
        </p:nvSpPr>
        <p:spPr>
          <a:xfrm>
            <a:off x="18415" y="6824345"/>
            <a:ext cx="3005455" cy="14414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" name="矩形 6"/>
          <p:cNvSpPr/>
          <p:nvPr userDrawn="1">
            <p:custDataLst>
              <p:tags r:id="rId4"/>
            </p:custDataLst>
          </p:nvPr>
        </p:nvSpPr>
        <p:spPr>
          <a:xfrm>
            <a:off x="3056113" y="6824424"/>
            <a:ext cx="3023659" cy="144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8" name="矩形 7"/>
          <p:cNvSpPr/>
          <p:nvPr userDrawn="1">
            <p:custDataLst>
              <p:tags r:id="rId5"/>
            </p:custDataLst>
          </p:nvPr>
        </p:nvSpPr>
        <p:spPr>
          <a:xfrm>
            <a:off x="6112227" y="6824424"/>
            <a:ext cx="3023659" cy="144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5" name="矩形 14"/>
          <p:cNvSpPr/>
          <p:nvPr userDrawn="1">
            <p:custDataLst>
              <p:tags r:id="rId6"/>
            </p:custDataLst>
          </p:nvPr>
        </p:nvSpPr>
        <p:spPr>
          <a:xfrm>
            <a:off x="9168130" y="6824345"/>
            <a:ext cx="3024505" cy="144145"/>
          </a:xfrm>
          <a:prstGeom prst="rect">
            <a:avLst/>
          </a:prstGeom>
          <a:gradFill>
            <a:gsLst>
              <a:gs pos="0">
                <a:srgbClr val="9EE256"/>
              </a:gs>
              <a:gs pos="100000">
                <a:srgbClr val="52762D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6" name="矩形 7"/>
          <p:cNvSpPr/>
          <p:nvPr userDrawn="1">
            <p:custDataLst>
              <p:tags r:id="rId7"/>
            </p:custDataLst>
          </p:nvPr>
        </p:nvSpPr>
        <p:spPr>
          <a:xfrm>
            <a:off x="351572" y="76670"/>
            <a:ext cx="320040" cy="457200"/>
          </a:xfrm>
          <a:prstGeom prst="chevron">
            <a:avLst/>
          </a:prstGeom>
          <a:solidFill>
            <a:schemeClr val="accent6"/>
          </a:solidFill>
          <a:ln w="3175" cap="flat" cmpd="sng" algn="ctr">
            <a:noFill/>
            <a:prstDash val="solid"/>
            <a:miter lim="800000"/>
          </a:ln>
          <a:effectLst>
            <a:outerShdw blurRad="88900" dist="75434" dir="2699985" rotWithShape="0">
              <a:scrgbClr r="0" g="0" b="0">
                <a:alpha val="23000"/>
              </a:scrgbClr>
            </a:outerShdw>
          </a:effectLst>
        </p:spPr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9" name="矩形 7"/>
          <p:cNvSpPr/>
          <p:nvPr userDrawn="1">
            <p:custDataLst>
              <p:tags r:id="rId8"/>
            </p:custDataLst>
          </p:nvPr>
        </p:nvSpPr>
        <p:spPr>
          <a:xfrm>
            <a:off x="0" y="76670"/>
            <a:ext cx="452245" cy="457200"/>
          </a:xfrm>
          <a:prstGeom prst="homePlate">
            <a:avLst>
              <a:gd name="adj" fmla="val 30342"/>
            </a:avLst>
          </a:prstGeo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ang="3600000" scaled="0"/>
          </a:gradFill>
          <a:ln w="3175" cap="flat" cmpd="sng" algn="ctr">
            <a:noFill/>
            <a:prstDash val="solid"/>
            <a:miter lim="800000"/>
          </a:ln>
          <a:effectLst>
            <a:outerShdw blurRad="88900" dist="75434" dir="2699985" rotWithShape="0">
              <a:scrgbClr r="0" g="0" b="0">
                <a:alpha val="23000"/>
              </a:scrgbClr>
            </a:outerShdw>
          </a:effectLst>
        </p:spPr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0" name="文本框 19"/>
          <p:cNvSpPr txBox="1"/>
          <p:nvPr userDrawn="1">
            <p:custDataLst>
              <p:tags r:id="rId9"/>
            </p:custDataLst>
          </p:nvPr>
        </p:nvSpPr>
        <p:spPr>
          <a:xfrm>
            <a:off x="767080" y="73660"/>
            <a:ext cx="49701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2024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中考语文二轮复习讲练测</a:t>
            </a:r>
          </a:p>
        </p:txBody>
      </p:sp>
      <p:pic>
        <p:nvPicPr>
          <p:cNvPr id="22" name="图片 1073743875" descr="学科网 zxxk.com"/>
          <p:cNvPicPr>
            <a:picLocks noChangeAspect="1"/>
          </p:cNvPicPr>
          <p:nvPr userDrawn="1"/>
        </p:nvPicPr>
        <p:blipFill>
          <a:blip r:embed="rId11" r:link="rId1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cxnSp>
        <p:nvCxnSpPr>
          <p:cNvPr id="17" name="直接连接符 16"/>
          <p:cNvCxnSpPr/>
          <p:nvPr userDrawn="1">
            <p:custDataLst>
              <p:tags r:id="rId2"/>
            </p:custDataLst>
          </p:nvPr>
        </p:nvCxnSpPr>
        <p:spPr>
          <a:xfrm>
            <a:off x="0" y="711448"/>
            <a:ext cx="12192000" cy="0"/>
          </a:xfrm>
          <a:prstGeom prst="line">
            <a:avLst/>
          </a:prstGeom>
          <a:ln w="50800" cmpd="sng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18415" y="6824345"/>
            <a:ext cx="3005455" cy="14414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1" name="矩形 10"/>
          <p:cNvSpPr/>
          <p:nvPr userDrawn="1">
            <p:custDataLst>
              <p:tags r:id="rId4"/>
            </p:custDataLst>
          </p:nvPr>
        </p:nvSpPr>
        <p:spPr>
          <a:xfrm>
            <a:off x="3056113" y="6824424"/>
            <a:ext cx="3023659" cy="144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2" name="矩形 11"/>
          <p:cNvSpPr/>
          <p:nvPr userDrawn="1">
            <p:custDataLst>
              <p:tags r:id="rId5"/>
            </p:custDataLst>
          </p:nvPr>
        </p:nvSpPr>
        <p:spPr>
          <a:xfrm>
            <a:off x="6112227" y="6824424"/>
            <a:ext cx="3023659" cy="144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4" name="矩形 13"/>
          <p:cNvSpPr/>
          <p:nvPr userDrawn="1">
            <p:custDataLst>
              <p:tags r:id="rId6"/>
            </p:custDataLst>
          </p:nvPr>
        </p:nvSpPr>
        <p:spPr>
          <a:xfrm>
            <a:off x="9168130" y="6824345"/>
            <a:ext cx="3024505" cy="144145"/>
          </a:xfrm>
          <a:prstGeom prst="rect">
            <a:avLst/>
          </a:prstGeom>
          <a:gradFill>
            <a:gsLst>
              <a:gs pos="0">
                <a:srgbClr val="9EE256"/>
              </a:gs>
              <a:gs pos="100000">
                <a:srgbClr val="52762D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" name="矩形 7"/>
          <p:cNvSpPr/>
          <p:nvPr userDrawn="1">
            <p:custDataLst>
              <p:tags r:id="rId7"/>
            </p:custDataLst>
          </p:nvPr>
        </p:nvSpPr>
        <p:spPr>
          <a:xfrm>
            <a:off x="351572" y="76670"/>
            <a:ext cx="320040" cy="457200"/>
          </a:xfrm>
          <a:prstGeom prst="chevron">
            <a:avLst/>
          </a:prstGeom>
          <a:solidFill>
            <a:schemeClr val="accent6"/>
          </a:solidFill>
          <a:ln w="3175" cap="flat" cmpd="sng" algn="ctr">
            <a:noFill/>
            <a:prstDash val="solid"/>
            <a:miter lim="800000"/>
          </a:ln>
          <a:effectLst>
            <a:outerShdw blurRad="88900" dist="75434" dir="2699985" rotWithShape="0">
              <a:scrgbClr r="0" g="0" b="0">
                <a:alpha val="23000"/>
              </a:scrgbClr>
            </a:outerShdw>
          </a:effectLst>
        </p:spPr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3" name="矩形 7"/>
          <p:cNvSpPr/>
          <p:nvPr userDrawn="1">
            <p:custDataLst>
              <p:tags r:id="rId8"/>
            </p:custDataLst>
          </p:nvPr>
        </p:nvSpPr>
        <p:spPr>
          <a:xfrm>
            <a:off x="0" y="76670"/>
            <a:ext cx="452245" cy="457200"/>
          </a:xfrm>
          <a:prstGeom prst="homePlate">
            <a:avLst>
              <a:gd name="adj" fmla="val 30342"/>
            </a:avLst>
          </a:prstGeo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ang="3600000" scaled="0"/>
          </a:gradFill>
          <a:ln w="3175" cap="flat" cmpd="sng" algn="ctr">
            <a:noFill/>
            <a:prstDash val="solid"/>
            <a:miter lim="800000"/>
          </a:ln>
          <a:effectLst>
            <a:outerShdw blurRad="88900" dist="75434" dir="2699985" rotWithShape="0">
              <a:scrgbClr r="0" g="0" b="0">
                <a:alpha val="23000"/>
              </a:scrgbClr>
            </a:outerShdw>
          </a:effectLst>
        </p:spPr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 userDrawn="1">
            <p:custDataLst>
              <p:tags r:id="rId9"/>
            </p:custDataLst>
          </p:nvPr>
        </p:nvSpPr>
        <p:spPr>
          <a:xfrm>
            <a:off x="767080" y="73660"/>
            <a:ext cx="49701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2024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中考语文二轮复习讲练测</a:t>
            </a:r>
          </a:p>
        </p:txBody>
      </p:sp>
      <p:pic>
        <p:nvPicPr>
          <p:cNvPr id="18" name="图片 1073743875" descr="学科网 zxxk.com"/>
          <p:cNvPicPr>
            <a:picLocks noChangeAspect="1"/>
          </p:cNvPicPr>
          <p:nvPr userDrawn="1"/>
        </p:nvPicPr>
        <p:blipFill>
          <a:blip r:embed="rId11" r:link="rId1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Hexin Shape 3" descr="preencoded.pn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2800" y="6080760"/>
            <a:ext cx="914400" cy="62179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Back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 descr="preencoded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05647" y="526750"/>
            <a:ext cx="1541719" cy="47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内容#q1=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Hexin Shape 3" descr="preencoded.pn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2800" y="6080760"/>
            <a:ext cx="914400" cy="62179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tags" Target="../tags/tag21.xml" /><Relationship Id="rId14" Type="http://schemas.openxmlformats.org/officeDocument/2006/relationships/tags" Target="../tags/tag22.xml" /><Relationship Id="rId15" Type="http://schemas.openxmlformats.org/officeDocument/2006/relationships/tags" Target="../tags/tag23.xml" /><Relationship Id="rId16" Type="http://schemas.openxmlformats.org/officeDocument/2006/relationships/tags" Target="../tags/tag24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4.png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5.xml" /><Relationship Id="rId21" Type="http://schemas.openxmlformats.org/officeDocument/2006/relationships/image" Target="../media/image9.pn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ags" Target="../tags/tag1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7" name="直接连接符 16"/>
          <p:cNvCxnSpPr/>
          <p:nvPr>
            <p:custDataLst>
              <p:tags r:id="rId9"/>
            </p:custDataLst>
          </p:nvPr>
        </p:nvCxnSpPr>
        <p:spPr>
          <a:xfrm>
            <a:off x="0" y="631438"/>
            <a:ext cx="12192000" cy="0"/>
          </a:xfrm>
          <a:prstGeom prst="line">
            <a:avLst/>
          </a:prstGeom>
          <a:ln w="50800" cmpd="sng"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>
            <p:custDataLst>
              <p:tags r:id="rId10"/>
            </p:custDataLst>
          </p:nvPr>
        </p:nvSpPr>
        <p:spPr>
          <a:xfrm>
            <a:off x="18415" y="6824345"/>
            <a:ext cx="3005455" cy="14414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56113" y="6824424"/>
            <a:ext cx="3023659" cy="144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2" name="矩形 11"/>
          <p:cNvSpPr/>
          <p:nvPr>
            <p:custDataLst>
              <p:tags r:id="rId12"/>
            </p:custDataLst>
          </p:nvPr>
        </p:nvSpPr>
        <p:spPr>
          <a:xfrm>
            <a:off x="6112227" y="6824424"/>
            <a:ext cx="3023659" cy="144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4" name="矩形 13"/>
          <p:cNvSpPr/>
          <p:nvPr>
            <p:custDataLst>
              <p:tags r:id="rId13"/>
            </p:custDataLst>
          </p:nvPr>
        </p:nvSpPr>
        <p:spPr>
          <a:xfrm>
            <a:off x="9168130" y="6824345"/>
            <a:ext cx="3024505" cy="144145"/>
          </a:xfrm>
          <a:prstGeom prst="rect">
            <a:avLst/>
          </a:prstGeom>
          <a:gradFill>
            <a:gsLst>
              <a:gs pos="0">
                <a:srgbClr val="9EE256"/>
              </a:gs>
              <a:gs pos="100000">
                <a:srgbClr val="52762D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2" name="矩形 7"/>
          <p:cNvSpPr/>
          <p:nvPr>
            <p:custDataLst>
              <p:tags r:id="rId14"/>
            </p:custDataLst>
          </p:nvPr>
        </p:nvSpPr>
        <p:spPr>
          <a:xfrm>
            <a:off x="351572" y="76670"/>
            <a:ext cx="320040" cy="457200"/>
          </a:xfrm>
          <a:prstGeom prst="chevron">
            <a:avLst/>
          </a:prstGeom>
          <a:solidFill>
            <a:schemeClr val="accent6"/>
          </a:solidFill>
          <a:ln w="3175" cap="flat" cmpd="sng" algn="ctr">
            <a:noFill/>
            <a:prstDash val="solid"/>
            <a:miter lim="800000"/>
          </a:ln>
          <a:effectLst>
            <a:outerShdw blurRad="88900" dist="75434" dir="2699985" rotWithShape="0">
              <a:scrgbClr r="0" g="0" b="0">
                <a:alpha val="23000"/>
              </a:scrgbClr>
            </a:outerShdw>
          </a:effectLst>
        </p:spPr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3" name="矩形 7"/>
          <p:cNvSpPr/>
          <p:nvPr>
            <p:custDataLst>
              <p:tags r:id="rId15"/>
            </p:custDataLst>
          </p:nvPr>
        </p:nvSpPr>
        <p:spPr>
          <a:xfrm>
            <a:off x="0" y="76670"/>
            <a:ext cx="452245" cy="457200"/>
          </a:xfrm>
          <a:prstGeom prst="homePlate">
            <a:avLst>
              <a:gd name="adj" fmla="val 30342"/>
            </a:avLst>
          </a:prstGeo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ang="3600000" scaled="0"/>
          </a:gradFill>
          <a:ln w="3175" cap="flat" cmpd="sng" algn="ctr">
            <a:noFill/>
            <a:prstDash val="solid"/>
            <a:miter lim="800000"/>
          </a:ln>
          <a:effectLst>
            <a:outerShdw blurRad="88900" dist="75434" dir="2699985" rotWithShape="0">
              <a:scrgbClr r="0" g="0" b="0">
                <a:alpha val="23000"/>
              </a:scrgbClr>
            </a:outerShdw>
          </a:effectLst>
        </p:spPr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16"/>
            </p:custDataLst>
          </p:nvPr>
        </p:nvSpPr>
        <p:spPr>
          <a:xfrm>
            <a:off x="767080" y="73660"/>
            <a:ext cx="49701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2024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中考语文二轮复习讲练测</a:t>
            </a:r>
          </a:p>
        </p:txBody>
      </p:sp>
      <p:pic>
        <p:nvPicPr>
          <p:cNvPr id="18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" name="图片 20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10431145" y="5080"/>
            <a:ext cx="1651000" cy="528955"/>
          </a:xfrm>
          <a:prstGeom prst="rect">
            <a:avLst/>
          </a:prstGeom>
        </p:spPr>
      </p:pic>
      <p:pic>
        <p:nvPicPr>
          <p:cNvPr id="22" name="图片 1073743875" descr="学科网 zxxk.com"/>
          <p:cNvPicPr>
            <a:picLocks noChangeAspect="1"/>
          </p:cNvPicPr>
          <p:nvPr/>
        </p:nvPicPr>
        <p:blipFill>
          <a:blip r:embed="rId21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1.png" /><Relationship Id="rId4" Type="http://schemas.openxmlformats.org/officeDocument/2006/relationships/slide" Target="slide1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6.pn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1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331040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3269788" y="2022698"/>
            <a:ext cx="6239972" cy="1677932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8900"/>
              </a:lnSpc>
            </a:pPr>
            <a:r>
              <a:rPr lang="en-US" altLang="zh-CN" sz="6600" b="1" i="0">
                <a:solidFill>
                  <a:srgbClr val="0169FE"/>
                </a:solidFill>
                <a:latin typeface="阿里妈妈数黑体" pitchFamily="2" charset="-122"/>
                <a:ea typeface="阿里妈妈数黑体" pitchFamily="2" charset="-122"/>
                <a:cs typeface="微软雅黑" panose="020b0503020204020204" pitchFamily="34" charset="-120"/>
              </a:rPr>
              <a:t>专题</a:t>
            </a:r>
            <a:r>
              <a:rPr lang="en-US" altLang="zh-CN" sz="6600" b="1" i="0" smtClean="0">
                <a:solidFill>
                  <a:srgbClr val="0169FE"/>
                </a:solidFill>
                <a:latin typeface="阿里妈妈数黑体" pitchFamily="2" charset="-122"/>
                <a:ea typeface="阿里妈妈数黑体" pitchFamily="2" charset="-122"/>
                <a:cs typeface="微软雅黑" panose="020b0503020204020204" pitchFamily="34" charset="-120"/>
              </a:rPr>
              <a:t>01  </a:t>
            </a:r>
            <a:r>
              <a:rPr lang="en-US" altLang="zh-CN" sz="6600" b="1" i="0" smtClean="0">
                <a:solidFill>
                  <a:srgbClr val="0169FE"/>
                </a:solidFill>
                <a:latin typeface="阿里妈妈数黑体" pitchFamily="2" charset="-122"/>
                <a:ea typeface="阿里妈妈数黑体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6600" b="1" i="0" err="1" smtClean="0">
                <a:solidFill>
                  <a:srgbClr val="0169FE"/>
                </a:solidFill>
                <a:latin typeface="阿里妈妈数黑体" pitchFamily="2" charset="-122"/>
                <a:ea typeface="阿里妈妈数黑体" pitchFamily="2" charset="-122"/>
                <a:cs typeface="微软雅黑" panose="020b0503020204020204" pitchFamily="34" charset="-120"/>
              </a:rPr>
              <a:t>字音字形</a:t>
            </a:r>
            <a:endParaRPr lang="en-US" altLang="zh-CN" sz="6600">
              <a:latin typeface="阿里妈妈数黑体" pitchFamily="2" charset="-122"/>
              <a:ea typeface="阿里妈妈数黑体" pitchFamily="2" charset="-122"/>
            </a:endParaRPr>
          </a:p>
        </p:txBody>
      </p:sp>
      <p:pic>
        <p:nvPicPr>
          <p:cNvPr id="3" name="Hexin Shape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5924" y="623747"/>
            <a:ext cx="4912750" cy="47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>
            <a:hlinkClick r:id="rId4" action="ppaction://hlinksldjump?num=1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1170432"/>
            <a:ext cx="612648" cy="612648"/>
          </a:xfrm>
          <a:prstGeom prst="rect">
            <a:avLst/>
          </a:prstGeom>
        </p:spPr>
      </p:pic>
      <p:sp>
        <p:nvSpPr>
          <p:cNvPr id="3" name="Hexin Shape 3">
            <a:hlinkClick r:id="rId4" action="ppaction://hlinksldjump?num=1"/>
          </p:cNvPr>
          <p:cNvSpPr/>
          <p:nvPr/>
        </p:nvSpPr>
        <p:spPr>
          <a:xfrm>
            <a:off x="4160520" y="1243584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01</a:t>
            </a:r>
            <a:endParaRPr lang="en-US" altLang="zh-CN" sz="3000"/>
          </a:p>
        </p:txBody>
      </p:sp>
      <p:sp>
        <p:nvSpPr>
          <p:cNvPr id="4" name="Hexin Shape 4">
            <a:hlinkClick r:id="rId4" action="ppaction://hlinksldjump?num=1"/>
          </p:cNvPr>
          <p:cNvSpPr/>
          <p:nvPr/>
        </p:nvSpPr>
        <p:spPr>
          <a:xfrm>
            <a:off x="5038344" y="1161288"/>
            <a:ext cx="6839712" cy="630936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290" algn="l" latinLnBrk="1">
              <a:lnSpc>
                <a:spcPts val="3900"/>
              </a:lnSpc>
            </a:pPr>
            <a:r>
              <a:rPr lang="zh-CN" altLang="en-US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考情分析</a:t>
            </a:r>
            <a:endParaRPr lang="zh-CN" altLang="en-US" sz="3100"/>
          </a:p>
        </p:txBody>
      </p:sp>
      <p:pic>
        <p:nvPicPr>
          <p:cNvPr id="5" name="Hexin Shape 5">
            <a:hlinkClick r:id="rId4" action="ppaction://hlinksldjump?num=1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1984248"/>
            <a:ext cx="612648" cy="612648"/>
          </a:xfrm>
          <a:prstGeom prst="rect">
            <a:avLst/>
          </a:prstGeom>
        </p:spPr>
      </p:pic>
      <p:sp>
        <p:nvSpPr>
          <p:cNvPr id="6" name="Hexin Shape 6">
            <a:hlinkClick r:id="rId4" action="ppaction://hlinksldjump?num=1"/>
          </p:cNvPr>
          <p:cNvSpPr/>
          <p:nvPr/>
        </p:nvSpPr>
        <p:spPr>
          <a:xfrm>
            <a:off x="4160520" y="2057400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02</a:t>
            </a:r>
            <a:endParaRPr lang="en-US" altLang="zh-CN" sz="3000"/>
          </a:p>
        </p:txBody>
      </p:sp>
      <p:sp>
        <p:nvSpPr>
          <p:cNvPr id="7" name="Hexin Shape 7">
            <a:hlinkClick r:id="rId4" action="ppaction://hlinksldjump?num=1"/>
          </p:cNvPr>
          <p:cNvSpPr/>
          <p:nvPr/>
        </p:nvSpPr>
        <p:spPr>
          <a:xfrm>
            <a:off x="5038344" y="1975104"/>
            <a:ext cx="6839712" cy="630936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290" algn="l" latinLnBrk="1">
              <a:lnSpc>
                <a:spcPts val="3900"/>
              </a:lnSpc>
            </a:pPr>
            <a:r>
              <a:rPr lang="zh-CN" altLang="en-US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知识构建</a:t>
            </a:r>
            <a:endParaRPr lang="zh-CN" altLang="en-US" sz="3100"/>
          </a:p>
        </p:txBody>
      </p:sp>
      <p:pic>
        <p:nvPicPr>
          <p:cNvPr id="11" name="Hexin Shap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2794635"/>
            <a:ext cx="612648" cy="612648"/>
          </a:xfrm>
          <a:prstGeom prst="rect">
            <a:avLst/>
          </a:prstGeom>
        </p:spPr>
      </p:pic>
      <p:sp>
        <p:nvSpPr>
          <p:cNvPr id="12" name="Hexin Shape 12"/>
          <p:cNvSpPr/>
          <p:nvPr/>
        </p:nvSpPr>
        <p:spPr>
          <a:xfrm>
            <a:off x="4160520" y="2867787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04</a:t>
            </a:r>
            <a:endParaRPr lang="en-US" altLang="zh-CN" sz="3000"/>
          </a:p>
        </p:txBody>
      </p:sp>
      <p:sp>
        <p:nvSpPr>
          <p:cNvPr id="13" name="Hexin Shape 13"/>
          <p:cNvSpPr/>
          <p:nvPr/>
        </p:nvSpPr>
        <p:spPr>
          <a:xfrm>
            <a:off x="4993640" y="2788920"/>
            <a:ext cx="4661535" cy="63119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290" algn="l" latinLnBrk="1">
              <a:lnSpc>
                <a:spcPts val="3900"/>
              </a:lnSpc>
            </a:pPr>
            <a:r>
              <a:rPr lang="en-US" altLang="zh-CN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考点一</a:t>
            </a:r>
            <a:r>
              <a:rPr lang="en-US" altLang="zh-CN" sz="3100" b="1" i="0">
                <a:solidFill>
                  <a:srgbClr val="006A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字音字形总攻略</a:t>
            </a:r>
            <a:endParaRPr lang="en-US" altLang="zh-CN" sz="3100"/>
          </a:p>
        </p:txBody>
      </p:sp>
      <p:pic>
        <p:nvPicPr>
          <p:cNvPr id="14" name="Hexin Shap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3608451"/>
            <a:ext cx="612648" cy="612648"/>
          </a:xfrm>
          <a:prstGeom prst="rect">
            <a:avLst/>
          </a:prstGeom>
        </p:spPr>
      </p:pic>
      <p:sp>
        <p:nvSpPr>
          <p:cNvPr id="15" name="Hexin Shape 15"/>
          <p:cNvSpPr/>
          <p:nvPr/>
        </p:nvSpPr>
        <p:spPr>
          <a:xfrm>
            <a:off x="4160520" y="3681603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05</a:t>
            </a:r>
            <a:endParaRPr lang="en-US" altLang="zh-CN" sz="3000"/>
          </a:p>
        </p:txBody>
      </p:sp>
      <p:sp>
        <p:nvSpPr>
          <p:cNvPr id="16" name="Hexin Shape 16"/>
          <p:cNvSpPr/>
          <p:nvPr/>
        </p:nvSpPr>
        <p:spPr>
          <a:xfrm>
            <a:off x="4993640" y="3579495"/>
            <a:ext cx="4617720" cy="63119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290" algn="l" latinLnBrk="1">
              <a:lnSpc>
                <a:spcPts val="3900"/>
              </a:lnSpc>
            </a:pPr>
            <a:r>
              <a:rPr lang="en-US" altLang="zh-CN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考点二</a:t>
            </a:r>
            <a:r>
              <a:rPr lang="en-US" altLang="zh-CN" sz="3100" b="1" i="0">
                <a:solidFill>
                  <a:srgbClr val="006A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字音的易错陷阱</a:t>
            </a:r>
            <a:endParaRPr lang="en-US" altLang="zh-CN" sz="3100"/>
          </a:p>
        </p:txBody>
      </p:sp>
      <p:pic>
        <p:nvPicPr>
          <p:cNvPr id="17" name="Hexin Shap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4422267"/>
            <a:ext cx="612648" cy="612648"/>
          </a:xfrm>
          <a:prstGeom prst="rect">
            <a:avLst/>
          </a:prstGeom>
        </p:spPr>
      </p:pic>
      <p:sp>
        <p:nvSpPr>
          <p:cNvPr id="18" name="Hexin Shape 18"/>
          <p:cNvSpPr/>
          <p:nvPr/>
        </p:nvSpPr>
        <p:spPr>
          <a:xfrm>
            <a:off x="4160520" y="4495419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06</a:t>
            </a:r>
            <a:endParaRPr lang="en-US" altLang="zh-CN" sz="3000"/>
          </a:p>
        </p:txBody>
      </p:sp>
      <p:sp>
        <p:nvSpPr>
          <p:cNvPr id="19" name="Hexin Shape 19"/>
          <p:cNvSpPr/>
          <p:nvPr/>
        </p:nvSpPr>
        <p:spPr>
          <a:xfrm>
            <a:off x="4993640" y="4370070"/>
            <a:ext cx="4644390" cy="63119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290" algn="l" latinLnBrk="1">
              <a:lnSpc>
                <a:spcPts val="3900"/>
              </a:lnSpc>
            </a:pPr>
            <a:r>
              <a:rPr lang="en-US" altLang="zh-CN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考点三</a:t>
            </a:r>
            <a:r>
              <a:rPr lang="en-US" altLang="zh-CN" sz="3100" b="1" i="0">
                <a:solidFill>
                  <a:srgbClr val="006A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1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字形的易错陷阱</a:t>
            </a:r>
            <a:endParaRPr lang="en-US" altLang="zh-CN" sz="3100"/>
          </a:p>
        </p:txBody>
      </p:sp>
      <p:pic>
        <p:nvPicPr>
          <p:cNvPr id="20" name="Hexin Shape 20">
            <a:hlinkClick r:id="rId4" action="ppaction://hlinksldjump?num=1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1170432"/>
            <a:ext cx="612648" cy="612648"/>
          </a:xfrm>
          <a:prstGeom prst="rect">
            <a:avLst/>
          </a:prstGeom>
        </p:spPr>
      </p:pic>
      <p:sp>
        <p:nvSpPr>
          <p:cNvPr id="21" name="Hexin Shape 21">
            <a:hlinkClick r:id="rId4" action="ppaction://hlinksldjump?num=1"/>
          </p:cNvPr>
          <p:cNvSpPr/>
          <p:nvPr/>
        </p:nvSpPr>
        <p:spPr>
          <a:xfrm>
            <a:off x="4160520" y="1243584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01</a:t>
            </a:r>
            <a:endParaRPr lang="en-US" altLang="zh-CN" sz="3000"/>
          </a:p>
        </p:txBody>
      </p:sp>
      <p:pic>
        <p:nvPicPr>
          <p:cNvPr id="23" name="Hexin Shape 23">
            <a:hlinkClick r:id="rId4" action="ppaction://hlinksldjump?num=1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1984248"/>
            <a:ext cx="612648" cy="612648"/>
          </a:xfrm>
          <a:prstGeom prst="rect">
            <a:avLst/>
          </a:prstGeom>
        </p:spPr>
      </p:pic>
      <p:sp>
        <p:nvSpPr>
          <p:cNvPr id="24" name="Hexin Shape 24">
            <a:hlinkClick r:id="rId4" action="ppaction://hlinksldjump?num=1"/>
          </p:cNvPr>
          <p:cNvSpPr/>
          <p:nvPr/>
        </p:nvSpPr>
        <p:spPr>
          <a:xfrm>
            <a:off x="4160520" y="2057400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02</a:t>
            </a:r>
            <a:endParaRPr lang="en-US" altLang="zh-CN" sz="3000"/>
          </a:p>
        </p:txBody>
      </p:sp>
      <p:pic>
        <p:nvPicPr>
          <p:cNvPr id="29" name="Hexin Shap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2794635"/>
            <a:ext cx="612648" cy="612648"/>
          </a:xfrm>
          <a:prstGeom prst="rect">
            <a:avLst/>
          </a:prstGeom>
        </p:spPr>
      </p:pic>
      <p:sp>
        <p:nvSpPr>
          <p:cNvPr id="30" name="Hexin Shape 30"/>
          <p:cNvSpPr/>
          <p:nvPr/>
        </p:nvSpPr>
        <p:spPr>
          <a:xfrm>
            <a:off x="4160520" y="2867787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03</a:t>
            </a:r>
            <a:endParaRPr lang="en-US" altLang="zh-CN" sz="3000"/>
          </a:p>
        </p:txBody>
      </p:sp>
      <p:pic>
        <p:nvPicPr>
          <p:cNvPr id="32" name="Hexin Shap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3608451"/>
            <a:ext cx="612648" cy="612648"/>
          </a:xfrm>
          <a:prstGeom prst="rect">
            <a:avLst/>
          </a:prstGeom>
        </p:spPr>
      </p:pic>
      <p:sp>
        <p:nvSpPr>
          <p:cNvPr id="33" name="Hexin Shape 33"/>
          <p:cNvSpPr/>
          <p:nvPr/>
        </p:nvSpPr>
        <p:spPr>
          <a:xfrm>
            <a:off x="4160520" y="3681603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04</a:t>
            </a:r>
            <a:endParaRPr lang="en-US" altLang="zh-CN" sz="3000"/>
          </a:p>
        </p:txBody>
      </p:sp>
      <p:pic>
        <p:nvPicPr>
          <p:cNvPr id="35" name="Hexin Shape 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232" y="4422267"/>
            <a:ext cx="612648" cy="612648"/>
          </a:xfrm>
          <a:prstGeom prst="rect">
            <a:avLst/>
          </a:prstGeom>
        </p:spPr>
      </p:pic>
      <p:sp>
        <p:nvSpPr>
          <p:cNvPr id="36" name="Hexin Shape 36"/>
          <p:cNvSpPr/>
          <p:nvPr/>
        </p:nvSpPr>
        <p:spPr>
          <a:xfrm>
            <a:off x="4160520" y="4495419"/>
            <a:ext cx="612648" cy="45720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700"/>
              </a:lnSpc>
            </a:pPr>
            <a:r>
              <a:rPr lang="en-US" altLang="zh-CN" sz="3000" b="1" i="0">
                <a:solidFill>
                  <a:srgbClr val="006A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05</a:t>
            </a:r>
            <a:endParaRPr lang="en-US" altLang="zh-CN" sz="3000"/>
          </a:p>
        </p:txBody>
      </p:sp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0936" y="1225296"/>
            <a:ext cx="1691640" cy="55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3" name="Hexin Shape 3"/>
          <p:cNvSpPr/>
          <p:nvPr/>
        </p:nvSpPr>
        <p:spPr>
          <a:xfrm>
            <a:off x="612648" y="1917700"/>
            <a:ext cx="10963656" cy="3272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【命题趋势】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浙江中考近几年的字音字形题往往将字形、字音的考查放在具体的语境之中，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放在同一段文字之中进行考查，所选的语境或与日常生活、学习相关，或与文化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传统、地方特色相关，或与经典文学作品相关，有时还会和标点、词语选择、字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词释义、句子排序、字体演变历史结合在一起。考查的内容以课后“读一读，写一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写”、课文注释为主。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0576" y="780161"/>
            <a:ext cx="1691640" cy="55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772795" y="1569720"/>
            <a:ext cx="10646410" cy="41998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【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课标要求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】</a:t>
            </a:r>
            <a:endParaRPr lang="en-US" altLang="zh-CN" sz="3200"/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语音、文字、书写都是重要的语文素养之一。课标在“识字与写字”中明确指出：①能熟练地使用字典、词典独立识字，会用多种检字方法。累计识常用汉字3500个，其中3000个左右会写。②在使用硬笔熟练地书写正楷字的基础上，学写规范、通行的行楷字，提高书写的速度。③临摹名家书法，体会书法的审美价值。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4216" y="786511"/>
            <a:ext cx="1691640" cy="55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327660" y="1411605"/>
            <a:ext cx="11065510" cy="53886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【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备考策略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】</a:t>
            </a:r>
            <a:endParaRPr lang="en-US" altLang="zh-CN" sz="280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lang="en-US" altLang="zh-CN" sz="2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字音题考查的数量减少，难度减小；字形题设置语境，更强调学生的分析与应用能力，能力要求高了，但难度并不大。</a:t>
            </a: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lang="zh-CN" altLang="en-US" sz="2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1.字词考查指向的是学生对汉字的读写，以及在具体的语境里对词语的理解和运用的能力。不管考查形式如何变化，考生只要注意在字词的音、形、义方面进行辨析、识记和积累，就可从容应答。</a:t>
            </a: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lang="zh-CN" altLang="en-US" sz="2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2.所考字词都是课标中要求掌握的，主要是从7～9年级课文后面的“读读写写”中选择容易读错、写错的字词进行考查。所以，只要平时扎实掌握这些字词，就能正确解答。</a:t>
            </a:r>
          </a:p>
          <a:p>
            <a:pPr>
              <a:lnSpc>
                <a:spcPct val="150000"/>
              </a:lnSpc>
            </a:pPr>
            <a:endParaRPr lang="zh-CN" altLang="en-US" sz="24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4216" y="786511"/>
            <a:ext cx="1691640" cy="55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281305" y="1744345"/>
            <a:ext cx="11017885" cy="3967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altLang="zh-CN" sz="28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3.字音主要考查形声字、多音字、标调规则等，字形主要考查同音字、形近字和难写字等，所以平时要注意区分、识记。</a:t>
            </a:r>
          </a:p>
          <a:p>
            <a:pPr>
              <a:lnSpc>
                <a:spcPct val="180000"/>
              </a:lnSpc>
            </a:pPr>
            <a:r>
              <a:rPr lang="en-US" altLang="zh-CN" sz="28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4.课本是最好的复习材料，无论题型如何变，考查内容依然是字音字形。所以，考生应该以本为本，熟练掌握“读读写写”中的字词，打牢基础，多看多记。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013" y="730885"/>
            <a:ext cx="10963656" cy="41211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5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【考查要点】</a:t>
            </a:r>
            <a:endParaRPr lang="en-US" altLang="zh-CN" sz="2400"/>
          </a:p>
        </p:txBody>
      </p:sp>
      <p:graphicFrame>
        <p:nvGraphicFramePr>
          <p:cNvPr id="15" name="Hexin Shape 15"/>
          <p:cNvGraphicFramePr>
            <a:graphicFrameLocks noGrp="1"/>
          </p:cNvGraphicFramePr>
          <p:nvPr/>
        </p:nvGraphicFramePr>
        <p:xfrm>
          <a:off x="612648" y="1381125"/>
          <a:ext cx="10963656" cy="5058156"/>
        </p:xfrm>
        <a:graphic>
          <a:graphicData uri="http://schemas.openxmlformats.org/drawingml/2006/table">
            <a:tbl>
              <a:tblPr/>
              <a:tblGrid>
                <a:gridCol w="1865376"/>
                <a:gridCol w="9098280"/>
              </a:tblGrid>
              <a:tr h="421513">
                <a:tc rowSpan="7"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字音考查要点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1、常见常用但习惯上易误读的字音；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2、课文中出现过的个别较难的字音；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3、常见常用的多音字；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4、被破读的大家比较熟悉的普通读音；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5、按声旁或其它形体接近的字误读即容易望文生义的形声字。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6、能根据语境，认清字形、读准字音、正确理解汉字的意思。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7、能根据字音、字形、字义三者的关系准确认读、正确理解遇到的生字新词。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rowSpan="5"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字形考查要点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1.辨析错别字、多音多义字，改正错别字。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2.根据拼音写汉字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3.用正楷或行楷规范书写指定的汉字。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4.临摹名家书法，体会书法的审美价值。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1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0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5.汉字的音、形、义综合考查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0936" y="1225296"/>
            <a:ext cx="1709928" cy="5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3" name="Hexin Shap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85144" y="755313"/>
            <a:ext cx="7759817" cy="574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3566160" y="2734056"/>
            <a:ext cx="8641080" cy="859536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6700"/>
              </a:lnSpc>
            </a:pPr>
            <a:r>
              <a:rPr lang="en-US" altLang="zh-CN" sz="5400" b="1" i="0">
                <a:solidFill>
                  <a:srgbClr val="0169FE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考点一</a:t>
            </a:r>
            <a:r>
              <a:rPr lang="en-US" altLang="zh-CN" sz="5400" b="1" i="0">
                <a:solidFill>
                  <a:srgbClr val="0169F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5400" b="1" i="0">
                <a:solidFill>
                  <a:srgbClr val="0169FE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字音字形总攻略</a:t>
            </a:r>
            <a:endParaRPr lang="en-US" altLang="zh-CN" sz="5400"/>
          </a:p>
        </p:txBody>
      </p:sp>
    </p:spTree>
  </p:cSld>
  <p:clrMapOvr>
    <a:masterClrMapping/>
  </p:clrMapOvr>
  <p:transition>
    <p:split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" y="1078992"/>
            <a:ext cx="4407408" cy="393192"/>
          </a:xfrm>
          <a:prstGeom prst="rect">
            <a:avLst/>
          </a:prstGeom>
        </p:spPr>
      </p:pic>
      <p:sp>
        <p:nvSpPr>
          <p:cNvPr id="3" name="Hexin Shape 3"/>
          <p:cNvSpPr/>
          <p:nvPr/>
        </p:nvSpPr>
        <p:spPr>
          <a:xfrm>
            <a:off x="612648" y="1600200"/>
            <a:ext cx="10963656" cy="104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200"/>
              </a:lnSpc>
            </a:pP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考法01</a:t>
            </a:r>
            <a:r>
              <a:rPr lang="en-US" altLang="zh-CN" sz="3000" b="1" i="0">
                <a:solidFill>
                  <a:srgbClr val="0C60D7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多音字</a:t>
            </a:r>
            <a:endParaRPr lang="en-US" altLang="zh-CN" sz="3000"/>
          </a:p>
        </p:txBody>
      </p:sp>
      <p:sp>
        <p:nvSpPr>
          <p:cNvPr id="4" name="Hexin Shape 4"/>
          <p:cNvSpPr/>
          <p:nvPr/>
        </p:nvSpPr>
        <p:spPr>
          <a:xfrm>
            <a:off x="612648" y="2252702"/>
            <a:ext cx="10963656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【例】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(2023·</a:t>
            </a:r>
            <a:r>
              <a:rPr lang="en-US" altLang="zh-CN" sz="24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浙江台州)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阅读“前言”，完成各题。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楷体" panose="02010609060101010101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三年的语文学习，是一段且行且歌的旅程。我们品读了古朴典(yǎ)的诗词、意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蕴丰富的小说、各具风情的游记、真实生动的传记、客观鲜活的新闻……这些作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品浸(rùn)着智慧，承载(A.zài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B.zǎi)着文化。子曰：“温故而知新，可以为师矣。”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同学们，让我们梳理不同文体的阅读路径，走进异彩纷(chéng)的文本世界。</a:t>
            </a:r>
            <a:endParaRPr lang="en-US" altLang="zh-CN" sz="2400"/>
          </a:p>
          <a:p>
            <a:pPr latinLnBrk="1">
              <a:lnSpc>
                <a:spcPts val="42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给文中加点字“载”选择正确的读音(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5416423" y="5035272"/>
            <a:ext cx="441325" cy="478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6" name="Hexin Shape 6"/>
          <p:cNvSpPr/>
          <p:nvPr/>
        </p:nvSpPr>
        <p:spPr>
          <a:xfrm>
            <a:off x="612648" y="5548693"/>
            <a:ext cx="10963656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200"/>
              </a:lnSpc>
              <a:tabLst>
                <a:tab pos="560197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A.zài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B.zǎi</a:t>
            </a:r>
            <a:endParaRPr lang="en-US" altLang="zh-CN" sz="2400"/>
          </a:p>
        </p:txBody>
      </p:sp>
      <p:sp>
        <p:nvSpPr>
          <p:cNvPr id="7" name="Hexin Shape 7"/>
          <p:cNvSpPr/>
          <p:nvPr/>
        </p:nvSpPr>
        <p:spPr>
          <a:xfrm>
            <a:off x="3489230" y="444980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352933" y="697992"/>
            <a:ext cx="10963656" cy="104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200"/>
              </a:lnSpc>
            </a:pP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考法02</a:t>
            </a:r>
            <a:r>
              <a:rPr lang="en-US" altLang="zh-CN" sz="3000" b="1" i="0">
                <a:solidFill>
                  <a:srgbClr val="0C60D7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同音字、音近字</a:t>
            </a:r>
            <a:endParaRPr lang="en-US" altLang="zh-CN" sz="3000"/>
          </a:p>
        </p:txBody>
      </p:sp>
      <p:sp>
        <p:nvSpPr>
          <p:cNvPr id="3" name="Hexin Shape 3"/>
          <p:cNvSpPr/>
          <p:nvPr/>
        </p:nvSpPr>
        <p:spPr>
          <a:xfrm>
            <a:off x="482473" y="1386986"/>
            <a:ext cx="10963656" cy="478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【例】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（2022·</a:t>
            </a:r>
            <a:r>
              <a:rPr lang="en-US" altLang="zh-CN" sz="24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浙江丽水）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      下面是小组成员搜集纪录片时听记下的文字，阅读并按要求完成各题。</a:t>
            </a: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瓯江，一条始于百山祖的yuān（  ）源之河，贯穿整个浙南山区，沿途气候景象</a:t>
            </a: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变□出奇。________孕大含深，从古至今引发无数文人墨客jìng（     ）相吟诵，</a:t>
            </a: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为承载中国传统历史文化提供了广阔语境。（摘自求索纪录频道《山水诗话丽水人》）</a:t>
            </a: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(1)听记的同学遇到两个不会写的字，请根据拼音写出相应的汉字。</a:t>
            </a: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①yuān(   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 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  )源            ②jìng(     )相</a:t>
            </a: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(2)两位同学对“变□出奇”一词的写法产生分歧，请为□处选出恰当的汉字。（  ）</a:t>
            </a:r>
          </a:p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                A．换	                       B．幻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062730" y="4695190"/>
            <a:ext cx="44513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竞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462405" y="4747260"/>
            <a:ext cx="481330" cy="4895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渊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 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10321925" y="5236845"/>
            <a:ext cx="6153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  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B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  <a:sym typeface="+mn-ea"/>
              </a:rPr>
              <a:t> 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078992"/>
            <a:ext cx="10963656" cy="52527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考法03</a:t>
            </a:r>
            <a:r>
              <a:rPr lang="en-US" altLang="zh-CN" sz="3000" b="1" i="0">
                <a:solidFill>
                  <a:srgbClr val="0C60D7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形近字</a:t>
            </a:r>
            <a:endParaRPr lang="en-US" altLang="zh-CN" sz="3000"/>
          </a:p>
        </p:txBody>
      </p:sp>
      <p:sp>
        <p:nvSpPr>
          <p:cNvPr id="100" name="文本框 99"/>
          <p:cNvSpPr txBox="1"/>
          <p:nvPr/>
        </p:nvSpPr>
        <p:spPr>
          <a:xfrm>
            <a:off x="469900" y="1727835"/>
            <a:ext cx="10775950" cy="38214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0">
                <a:ea typeface="宋体" panose="02010600030101010101" pitchFamily="2" charset="-122"/>
              </a:rPr>
              <a:t>【例】</a:t>
            </a:r>
            <a:r>
              <a:rPr 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（</a:t>
            </a:r>
            <a:r>
              <a:rPr lang="en-US" sz="2800" b="1">
                <a:solidFill>
                  <a:srgbClr val="000000"/>
                </a:solidFill>
                <a:latin typeface="Times New Roman" panose="02020603050405020304" pitchFamily="34" charset="0"/>
              </a:rPr>
              <a:t>2023·</a:t>
            </a:r>
            <a:r>
              <a:rPr lang="zh-CN" sz="2800" b="1">
                <a:solidFill>
                  <a:srgbClr val="000000"/>
                </a:solidFill>
                <a:ea typeface="宋体" panose="02010600030101010101" pitchFamily="2" charset="-122"/>
              </a:rPr>
              <a:t>浙江</a:t>
            </a:r>
            <a:r>
              <a:rPr lang="zh-CN" sz="2800" b="1" smtClean="0">
                <a:solidFill>
                  <a:srgbClr val="000000"/>
                </a:solidFill>
                <a:ea typeface="宋体" panose="02010600030101010101" pitchFamily="2" charset="-122"/>
              </a:rPr>
              <a:t>宁波）</a:t>
            </a:r>
            <a:endParaRPr lang="zh-CN" sz="28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en-US" alt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      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下面是某同学的研学收获。请你根据语境，写出相应的汉字。</a:t>
            </a:r>
          </a:p>
          <a:p>
            <a:pPr indent="0"/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宁波，简称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“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甬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”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。我发现：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“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甬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”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字与不同部首组合，可构成不同的字。这些字可以和甬城的特征相关联，比如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“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（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1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）</a:t>
            </a:r>
            <a:r>
              <a:rPr lang="en-US" sz="2800" b="0" u="sng">
                <a:solidFill>
                  <a:srgbClr val="000000"/>
                </a:solidFill>
                <a:latin typeface="Times New Roman" panose="02020603050405020304" pitchFamily="34" charset="0"/>
              </a:rPr>
              <a:t>     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”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字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——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甬城以水相伴，古往今来，人才辈出，就如东钱湖水新故相推，日生不滞；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“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（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2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）</a:t>
            </a:r>
            <a:r>
              <a:rPr lang="en-US" sz="2800" b="0" u="sng">
                <a:solidFill>
                  <a:srgbClr val="000000"/>
                </a:solidFill>
                <a:latin typeface="Times New Roman" panose="02020603050405020304" pitchFamily="34" charset="0"/>
              </a:rPr>
              <a:t>     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”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字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——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天一阁书香盈溢，漫步其间，耳边似乎传来阵阵读书声，阅读之都名不虚传；再如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“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（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3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）</a:t>
            </a:r>
            <a:r>
              <a:rPr lang="en-US" sz="2800" b="0" u="sng">
                <a:solidFill>
                  <a:srgbClr val="000000"/>
                </a:solidFill>
                <a:latin typeface="Times New Roman" panose="02020603050405020304" pitchFamily="34" charset="0"/>
              </a:rPr>
              <a:t>     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”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字和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“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（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4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）</a:t>
            </a:r>
            <a:r>
              <a:rPr lang="en-US" sz="2800" b="0" u="sng">
                <a:solidFill>
                  <a:srgbClr val="000000"/>
                </a:solidFill>
                <a:latin typeface="Times New Roman" panose="02020603050405020304" pitchFamily="34" charset="0"/>
              </a:rPr>
              <a:t>     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”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字</a:t>
            </a:r>
            <a:r>
              <a:rPr lang="en-US" sz="2800" b="0">
                <a:solidFill>
                  <a:srgbClr val="000000"/>
                </a:solidFill>
                <a:latin typeface="Times New Roman" panose="02020603050405020304" pitchFamily="34" charset="0"/>
              </a:rPr>
              <a:t>——</a:t>
            </a:r>
            <a:r>
              <a:rPr lang="zh-CN" sz="2800" b="0">
                <a:solidFill>
                  <a:srgbClr val="000000"/>
                </a:solidFill>
                <a:ea typeface="宋体" panose="02010600030101010101" pitchFamily="2" charset="-122"/>
              </a:rPr>
              <a:t>瞻仰故居，我似乎看到英烈们争相奔赴战场，无所畏惧，尽显甬城英雄本色。这次研学，我感受到宁波深厚的文化底蕴，收获满满。</a:t>
            </a:r>
            <a:endParaRPr lang="zh-CN" altLang="en-US" sz="28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864600" y="4079240"/>
            <a:ext cx="5651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b="0">
                <a:solidFill>
                  <a:srgbClr val="FF0000"/>
                </a:solidFill>
                <a:latin typeface="Times New Roman" panose="02020603050405020304" pitchFamily="34" charset="0"/>
              </a:rPr>
              <a:t>                </a:t>
            </a:r>
            <a:r>
              <a:rPr lang="zh-CN" b="0">
                <a:solidFill>
                  <a:srgbClr val="FF0000"/>
                </a:solidFill>
                <a:ea typeface="宋体" panose="02010600030101010101" pitchFamily="2" charset="-122"/>
              </a:rPr>
              <a:t>勇</a:t>
            </a:r>
            <a:endParaRPr lang="zh-CN" altLang="en-US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556500" y="3060700"/>
            <a:ext cx="87058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涌</a:t>
            </a:r>
            <a:endParaRPr lang="zh-CN" altLang="en-US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536700" y="3987800"/>
            <a:ext cx="5270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诵</a:t>
            </a:r>
            <a:endParaRPr lang="zh-CN" altLang="en-US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413500" y="4356100"/>
            <a:ext cx="68643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FF0000"/>
                </a:solidFill>
                <a:latin typeface="Times New Roman" panose="02020603050405020304" pitchFamily="34" charset="0"/>
                <a:sym typeface="+mn-ea"/>
              </a:rPr>
              <a:t> </a:t>
            </a:r>
            <a:r>
              <a:rPr lang="zh-CN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踊</a:t>
            </a:r>
            <a:endParaRPr lang="zh-CN" altLang="en-US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078992"/>
            <a:ext cx="10963656" cy="5321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考法04</a:t>
            </a:r>
            <a:r>
              <a:rPr lang="en-US" altLang="zh-CN" sz="3000" b="1" i="0">
                <a:solidFill>
                  <a:srgbClr val="0C60D7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汉字字体演变</a:t>
            </a:r>
            <a:endParaRPr lang="en-US" altLang="zh-CN" sz="3000"/>
          </a:p>
        </p:txBody>
      </p:sp>
      <p:sp>
        <p:nvSpPr>
          <p:cNvPr id="11" name="文本框 10"/>
          <p:cNvSpPr txBox="1"/>
          <p:nvPr/>
        </p:nvSpPr>
        <p:spPr>
          <a:xfrm>
            <a:off x="612775" y="1828800"/>
            <a:ext cx="5080000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b="0">
                <a:ea typeface="宋体" panose="02010600030101010101" pitchFamily="2" charset="-122"/>
              </a:rPr>
              <a:t>【例】</a:t>
            </a:r>
            <a:r>
              <a:rPr lang="zh-CN" b="1">
                <a:solidFill>
                  <a:srgbClr val="000000"/>
                </a:solidFill>
                <a:ea typeface="宋体" panose="02010600030101010101" pitchFamily="2" charset="-122"/>
              </a:rPr>
              <a:t>（</a:t>
            </a:r>
            <a:r>
              <a:rPr lang="en-US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</a:rPr>
              <a:t>2021·</a:t>
            </a:r>
            <a:r>
              <a:rPr lang="zh-CN" b="1">
                <a:solidFill>
                  <a:srgbClr val="000000"/>
                </a:solidFill>
                <a:ea typeface="宋体" panose="02010600030101010101" pitchFamily="2" charset="-122"/>
              </a:rPr>
              <a:t>浙江</a:t>
            </a:r>
            <a:r>
              <a:rPr lang="zh-CN" b="1" smtClean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</a:rPr>
              <a:t>温州</a:t>
            </a:r>
            <a:r>
              <a:rPr lang="zh-CN" b="1" smtClean="0">
                <a:solidFill>
                  <a:srgbClr val="000000"/>
                </a:solidFill>
                <a:ea typeface="宋体" panose="02010600030101010101" pitchFamily="2" charset="-122"/>
              </a:rPr>
              <a:t>）</a:t>
            </a:r>
            <a:endParaRPr lang="zh-CN" b="0">
              <a:ea typeface="宋体" panose="02010600030101010101" pitchFamily="2" charset="-122"/>
            </a:endParaRPr>
          </a:p>
          <a:p>
            <a:pPr indent="0"/>
            <a:r>
              <a:rPr lang="zh-CN" b="0">
                <a:ea typeface="宋体" panose="02010600030101010101" pitchFamily="2" charset="-122"/>
              </a:rPr>
              <a:t>一、基础知识综合</a:t>
            </a:r>
            <a:endParaRPr lang="en-US" b="0">
              <a:latin typeface="Times New Roman" panose="02020603050405020304" pitchFamily="34" charset="0"/>
              <a:ea typeface="宋体" panose="02010600030101010101" pitchFamily="2" charset="-122"/>
            </a:endParaRPr>
          </a:p>
          <a:p>
            <a:pPr indent="0"/>
            <a:r>
              <a:rPr lang="en-US" b="0">
                <a:latin typeface="Times New Roman" panose="02020603050405020304" pitchFamily="34" charset="0"/>
                <a:ea typeface="宋体" panose="02010600030101010101" pitchFamily="2" charset="-122"/>
              </a:rPr>
              <a:t>1</a:t>
            </a:r>
            <a:r>
              <a:rPr lang="zh-CN" b="0">
                <a:ea typeface="宋体" panose="02010600030101010101" pitchFamily="2" charset="-122"/>
              </a:rPr>
              <a:t>．牛年说“牛”字。</a:t>
            </a:r>
            <a:endParaRPr lang="zh-CN" altLang="en-US" b="0">
              <a:ea typeface="宋体" panose="02010600030101010101" pitchFamily="2" charset="-122"/>
            </a:endParaRPr>
          </a:p>
        </p:txBody>
      </p:sp>
      <p:pic>
        <p:nvPicPr>
          <p:cNvPr id="3" name="图像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663" y="2306638"/>
            <a:ext cx="676275" cy="809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文本框 11"/>
          <p:cNvSpPr txBox="1"/>
          <p:nvPr/>
        </p:nvSpPr>
        <p:spPr>
          <a:xfrm>
            <a:off x="612775" y="3277870"/>
            <a:ext cx="811530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b="0">
                <a:ea typeface="宋体" panose="02010600030101010101" pitchFamily="2" charset="-122"/>
              </a:rPr>
              <a:t>（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b="0">
                <a:ea typeface="宋体" panose="02010600030101010101" pitchFamily="2" charset="-122"/>
              </a:rPr>
              <a:t>）甲骨文中“牛”是个象形字，下列哪个是“牛”字？（</a:t>
            </a:r>
            <a:r>
              <a:rPr lang="en-US" b="0">
                <a:latin typeface="Times New Roman" panose="02020603050405020304" pitchFamily="34" charset="0"/>
                <a:ea typeface="宋体" panose="02010600030101010101" pitchFamily="2" charset="-122"/>
              </a:rPr>
              <a:t>  </a:t>
            </a:r>
            <a:r>
              <a:rPr lang="zh-CN" b="0">
                <a:ea typeface="宋体" panose="02010600030101010101" pitchFamily="2" charset="-122"/>
              </a:rPr>
              <a:t>）</a:t>
            </a:r>
            <a:endParaRPr lang="zh-CN" altLang="en-US" b="0"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49300" y="3838575"/>
            <a:ext cx="431800" cy="3536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endParaRPr lang="zh-CN" altLang="en-US" b="0">
              <a:ea typeface="宋体" panose="02010600030101010101" pitchFamily="2" charset="-122"/>
            </a:endParaRPr>
          </a:p>
        </p:txBody>
      </p:sp>
      <p:pic>
        <p:nvPicPr>
          <p:cNvPr id="14" name="图片 13"/>
          <p:cNvPicPr/>
          <p:nvPr/>
        </p:nvPicPr>
        <p:blipFill>
          <a:blip r:embed="rId4"/>
          <a:stretch>
            <a:fillRect/>
          </a:stretch>
        </p:blipFill>
        <p:spPr>
          <a:xfrm>
            <a:off x="1111250" y="3889375"/>
            <a:ext cx="177800" cy="317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5" name="文本框 104"/>
          <p:cNvSpPr txBox="1"/>
          <p:nvPr/>
        </p:nvSpPr>
        <p:spPr>
          <a:xfrm>
            <a:off x="1842770" y="3601720"/>
            <a:ext cx="557530" cy="4718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    B</a:t>
            </a:r>
            <a:endParaRPr lang="zh-CN" altLang="en-US" b="0">
              <a:ea typeface="宋体" panose="02010600030101010101" pitchFamily="2" charset="-122"/>
            </a:endParaRPr>
          </a:p>
        </p:txBody>
      </p:sp>
      <p:pic>
        <p:nvPicPr>
          <p:cNvPr id="1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2165350" y="3895725"/>
            <a:ext cx="234950" cy="311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6" name="文本框 105"/>
          <p:cNvSpPr txBox="1"/>
          <p:nvPr/>
        </p:nvSpPr>
        <p:spPr>
          <a:xfrm>
            <a:off x="3384550" y="3606800"/>
            <a:ext cx="354330" cy="6000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    C</a:t>
            </a:r>
            <a:endParaRPr lang="zh-CN" altLang="en-US" b="0">
              <a:ea typeface="宋体" panose="02010600030101010101" pitchFamily="2" charset="-122"/>
            </a:endParaRPr>
          </a:p>
        </p:txBody>
      </p:sp>
      <p:pic>
        <p:nvPicPr>
          <p:cNvPr id="16" name="图片 15"/>
          <p:cNvPicPr/>
          <p:nvPr/>
        </p:nvPicPr>
        <p:blipFill>
          <a:blip r:embed="rId6"/>
          <a:stretch>
            <a:fillRect/>
          </a:stretch>
        </p:blipFill>
        <p:spPr>
          <a:xfrm>
            <a:off x="3771900" y="3889375"/>
            <a:ext cx="234950" cy="317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7" name="文本框 106"/>
          <p:cNvSpPr txBox="1"/>
          <p:nvPr/>
        </p:nvSpPr>
        <p:spPr>
          <a:xfrm>
            <a:off x="612775" y="4384675"/>
            <a:ext cx="9366250" cy="173164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b="0">
                <a:ea typeface="宋体" panose="02010600030101010101" pitchFamily="2" charset="-122"/>
              </a:rPr>
              <a:t>（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b="0">
                <a:ea typeface="宋体" panose="02010600030101010101" pitchFamily="2" charset="-122"/>
              </a:rPr>
              <a:t>）不少汉字以“牛”为偏旁。如①“</a:t>
            </a:r>
            <a:r>
              <a:rPr lang="en-US" b="0">
                <a:latin typeface="Times New Roman" panose="02020603050405020304" pitchFamily="34" charset="0"/>
                <a:ea typeface="宋体" panose="02010600030101010101" pitchFamily="2" charset="-122"/>
              </a:rPr>
              <a:t>______</a:t>
            </a:r>
            <a:r>
              <a:rPr lang="zh-CN" b="0">
                <a:ea typeface="宋体" panose="02010600030101010101" pitchFamily="2" charset="-122"/>
              </a:rPr>
              <a:t>（</a:t>
            </a:r>
            <a:r>
              <a:rPr lang="en-US" b="0">
                <a:latin typeface="Times New Roman" panose="02020603050405020304" pitchFamily="34" charset="0"/>
                <a:ea typeface="宋体" panose="02010600030101010101" pitchFamily="2" charset="-122"/>
              </a:rPr>
              <a:t>mù</a:t>
            </a:r>
            <a:r>
              <a:rPr lang="zh-CN" b="0">
                <a:ea typeface="宋体" panose="02010600030101010101" pitchFamily="2" charset="-122"/>
              </a:rPr>
              <a:t>）”字，本义是手拿鞭子放牛；如②“</a:t>
            </a:r>
            <a:r>
              <a:rPr lang="en-US" b="0">
                <a:latin typeface="Times New Roman" panose="02020603050405020304" pitchFamily="34" charset="0"/>
                <a:ea typeface="宋体" panose="02010600030101010101" pitchFamily="2" charset="-122"/>
              </a:rPr>
              <a:t>______</a:t>
            </a:r>
            <a:r>
              <a:rPr lang="zh-CN" b="0">
                <a:ea typeface="宋体" panose="02010600030101010101" pitchFamily="2" charset="-122"/>
              </a:rPr>
              <a:t>（</a:t>
            </a:r>
            <a:r>
              <a:rPr lang="en-US" b="0">
                <a:latin typeface="Times New Roman" panose="02020603050405020304" pitchFamily="34" charset="0"/>
                <a:ea typeface="宋体" panose="02010600030101010101" pitchFamily="2" charset="-122"/>
              </a:rPr>
              <a:t>lí</a:t>
            </a:r>
            <a:r>
              <a:rPr lang="zh-CN" b="0">
                <a:ea typeface="宋体" panose="02010600030101010101" pitchFamily="2" charset="-122"/>
              </a:rPr>
              <a:t>）”字，是耕地用的农具；如“牢”字，本义是圈养牲畜的栏圈，成语③“</a:t>
            </a:r>
            <a:r>
              <a:rPr lang="en-US" b="0">
                <a:latin typeface="Times New Roman" panose="02020603050405020304" pitchFamily="34" charset="0"/>
                <a:ea typeface="宋体" panose="02010600030101010101" pitchFamily="2" charset="-122"/>
              </a:rPr>
              <a:t>______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b="0">
                <a:ea typeface="宋体" panose="02010600030101010101" pitchFamily="2" charset="-122"/>
              </a:rPr>
              <a:t>（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zh-CN" b="0">
                <a:ea typeface="宋体" panose="02010600030101010101" pitchFamily="2" charset="-122"/>
              </a:rPr>
              <a:t>．亡羊补牢</a:t>
            </a:r>
            <a:r>
              <a:rPr lang="en-US" b="0">
                <a:latin typeface="宋体" panose="02010600030101010101" pitchFamily="2" charset="-122"/>
                <a:ea typeface="宋体" panose="02010600030101010101" pitchFamily="2" charset="-122"/>
              </a:rPr>
              <a:t>    B</a:t>
            </a:r>
            <a:r>
              <a:rPr lang="zh-CN" b="0">
                <a:ea typeface="宋体" panose="02010600030101010101" pitchFamily="2" charset="-122"/>
              </a:rPr>
              <a:t>．画地为牢）里“牢”就是这个意思。（提示：③处从括号里选择一项，填序号即可）</a:t>
            </a:r>
            <a:endParaRPr lang="zh-CN" altLang="en-US" b="0">
              <a:ea typeface="宋体" panose="02010600030101010101" pitchFamily="2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667500" y="3233420"/>
            <a:ext cx="8953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</a:t>
            </a:r>
            <a:endParaRPr lang="en-US" altLang="en-US" b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692650" y="4330700"/>
            <a:ext cx="654685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b="0">
                <a:solidFill>
                  <a:srgbClr val="FF0000"/>
                </a:solidFill>
                <a:ea typeface="宋体" panose="02010600030101010101" pitchFamily="2" charset="-122"/>
              </a:rPr>
              <a:t>牧</a:t>
            </a:r>
            <a:endParaRPr lang="zh-CN" altLang="en-US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327150" y="4597400"/>
            <a:ext cx="451485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b="0">
                <a:solidFill>
                  <a:srgbClr val="FF0000"/>
                </a:solidFill>
                <a:ea typeface="宋体" panose="02010600030101010101" pitchFamily="2" charset="-122"/>
              </a:rPr>
              <a:t>犁</a:t>
            </a:r>
            <a:endParaRPr lang="zh-CN" altLang="en-US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289050" y="4965700"/>
            <a:ext cx="451485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endParaRPr lang="en-US" altLang="en-US" b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013" y="1180084"/>
            <a:ext cx="10963656" cy="99568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知识点一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多音字</a:t>
            </a:r>
            <a:endParaRPr lang="en-US" altLang="zh-CN" sz="2800"/>
          </a:p>
        </p:txBody>
      </p:sp>
      <p:sp>
        <p:nvSpPr>
          <p:cNvPr id="3" name="Hexin Shape 3"/>
          <p:cNvSpPr/>
          <p:nvPr/>
        </p:nvSpPr>
        <p:spPr>
          <a:xfrm>
            <a:off x="611505" y="1998980"/>
            <a:ext cx="10963910" cy="471805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以词性辨字音：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一些多音字在不同的词性中有不同的读音，可以根据词性来判断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读音。例如，“载”字在名词中读“zài”，如“载重”；在动词中读“zǎi”，如“记载”。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以词义辨字音：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一些多音字的读音会因为词义的不同而有所不同。例如，“薄”字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在表示厚度、轻微等意思时读“bó”，如“薄饼”；在表示淡薄、不厚重时读“bò”，如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“薄荷”。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以语境辨字音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：一些多音字在不同的语境中有不同的读音，可以根据语境来判断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读音。例如，“和”字在表示和平、和睦等意思时读“hé”，如“和平”；在表示答应、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附和等意思时读“hè”，如“附和”。</a:t>
            </a:r>
            <a:endParaRPr lang="en-US" altLang="zh-CN" sz="2400"/>
          </a:p>
        </p:txBody>
      </p:sp>
      <p:pic>
        <p:nvPicPr>
          <p:cNvPr id="4" name="图片 6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188" y="751523"/>
            <a:ext cx="3599815" cy="33464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143000"/>
            <a:ext cx="10963656" cy="27138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以语体色彩辨字音：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一些多音字的读音会因为语体色彩的不同而有所不同。例如，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“血”字在书面语中读“xuè”，如“血液”；在口语中读“xiě”，如“流了一地的血”。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以感情色彩辨字音：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一些多音字的读音会因为感情色彩的不同而有所不同。例如，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“稽”字在表示反感、批评等消极意义时读“jī”，如“滑稽”；在表示称赞、表扬等积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极意义时读“qí”，如“稽首”。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861822"/>
            <a:ext cx="10963656" cy="49339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知识点二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同音字、音近字</a:t>
            </a:r>
            <a:endParaRPr lang="en-US" altLang="zh-CN" sz="2800"/>
          </a:p>
        </p:txBody>
      </p:sp>
      <p:sp>
        <p:nvSpPr>
          <p:cNvPr id="3" name="Hexin Shape 3"/>
          <p:cNvSpPr/>
          <p:nvPr/>
        </p:nvSpPr>
        <p:spPr>
          <a:xfrm>
            <a:off x="612648" y="1401115"/>
            <a:ext cx="10963656" cy="511111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形旁定义，以义辨字：</a:t>
            </a:r>
            <a:endParaRPr lang="en-US" altLang="zh-CN" sz="2400"/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这种方法主要是利用汉字的形旁来区分同音字。形旁是指汉字的偏旁部首，它代</a:t>
            </a:r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表着汉字的意义。通过观察汉字的形旁，我们可以了解其含义，从而帮助我们区</a:t>
            </a:r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分同音字。例如，“燥”和“躁”，前者是火字旁，表示与火有关，有干燥的意思；后</a:t>
            </a:r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者是足字旁，表示与脚有关，有急躁的意思。</a:t>
            </a:r>
            <a:endParaRPr lang="en-US" altLang="zh-CN" sz="2400"/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同音造句，语境辨字：</a:t>
            </a:r>
            <a:endParaRPr lang="en-US" altLang="zh-CN" sz="2400"/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这种方法主要是将同音字放在相同的语境中，通过比较它们在句子中的含义和用</a:t>
            </a:r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法来区分它们。例如，“他性格淡泊，对名利看得很淡，导致他们的感情逐渐淡薄，</a:t>
            </a:r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最终分手了”。</a:t>
            </a:r>
            <a:endParaRPr lang="en-US" altLang="zh-CN" sz="2400"/>
          </a:p>
          <a:p>
            <a:pPr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“淡泊”和“淡薄”，虽然它们的发音相同，但它们的意思完全不同。通过比较这两个</a:t>
            </a:r>
          </a:p>
          <a:p>
            <a:pPr latinLnBrk="1">
              <a:lnSpc>
                <a:spcPts val="35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词的含义和用法，就可以轻松地区分它们。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078992"/>
            <a:ext cx="10963656" cy="99568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知识点三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形近字</a:t>
            </a:r>
            <a:endParaRPr lang="en-US" altLang="zh-CN" sz="2800"/>
          </a:p>
        </p:txBody>
      </p:sp>
      <p:sp>
        <p:nvSpPr>
          <p:cNvPr id="3" name="Hexin Shape 3"/>
          <p:cNvSpPr/>
          <p:nvPr/>
        </p:nvSpPr>
        <p:spPr>
          <a:xfrm>
            <a:off x="612648" y="1695479"/>
            <a:ext cx="10963656" cy="383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观察字形差异，编成口诀。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虽然这些形近字形状相似，但是它们往往有一些微小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的差异，例如笔画数量的不同、笔画形状的不同、偏旁部首的不同等。我们可以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从这些方面入手，仔细比较每个字的差异，从而进行辨别。为了更快地记住这些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形近字，我们可以通过把他们的特点变成口诀和规律来进行记忆。例如，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“戊、戌、戍、戎”这四个形近字，它们的共同点是都有一个“戈”，但是它们的不同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点是“戊”中没有“一”，“戌”中没有“八”，“戍”中有“点”，“戎”中有“八”。通过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“横戌点戍戊中空”的口诀，可以迅速地辨别这些形近字。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143000"/>
            <a:ext cx="10963656" cy="4390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借助字音和字义。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有些形近字的读音和意义不同，我们可以借助字音和字义来进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行辨别。例如，“熔”和“溶”，它们虽然形状相似，但是它们的意义不同。其中，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“熔”指把金属等加热到高温使之变成液体或半液体状态，而“溶”指物质在液体中溶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解。又如，“练”和“冻”，虽然形相近，但前者读“liàn”，后者读“dòng”，读音有着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明显的区别，可以借此进行区分。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读音相近，同句记忆。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有些形近字的读音非常相近，对于这类形近字，我们可以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把它们放到一个句子中，通过语境进行辨别。例如，通过“他在辩论会的人群里一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眼就分辨出了扎了一条马尾辫的她”，可以区分“辩”“辨”“辫”三个形近字。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078992"/>
            <a:ext cx="10963656" cy="99568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知识点四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汉字字体演变</a:t>
            </a:r>
            <a:endParaRPr lang="en-US" altLang="zh-CN" sz="2800"/>
          </a:p>
        </p:txBody>
      </p:sp>
      <p:sp>
        <p:nvSpPr>
          <p:cNvPr id="3" name="Hexin Shape 3"/>
          <p:cNvSpPr/>
          <p:nvPr/>
        </p:nvSpPr>
        <p:spPr>
          <a:xfrm>
            <a:off x="611994" y="1702394"/>
            <a:ext cx="10968012" cy="478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甲骨文(商)→金文(周)→小篆(秦)→隶书、草书、行书(汉)→楷书(魏晋)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611994" y="2243645"/>
            <a:ext cx="10968012" cy="27139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甲骨文和金文：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初步具有书法形式美的众多因素，如线条美，单字造型的对称美，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变化美以及章法美，风格美等。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篆书：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篆书是大篆、小篆的统称。笔法瘦劲挺拔，字体修长，上密下疏。起笔有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方笔、圆笔，也有尖笔，手笔“悬针”较多。大篆指金文、籀文、六国文字，它们保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存着古代象形文字的明显特点。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143000"/>
            <a:ext cx="10963656" cy="38315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隶书：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字体宽扁，左右舒展，平衡对称，整齐均匀。起笔蚕头收笔燕尾，化圆为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方，化弧为直，变画为点，变连为断，强化提按粗细变化。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草书：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意性发挥到极致，变化丰富，奔放跃动，结构简省，笔画连绵。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行书：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兼有楷书和草书的长处，既工整清晰，又飞洒活泼，既工整清晰，又飞洒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活泼。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楷书：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字体方正，规矩严整。由隶书逐渐演变而来，更趋简化，横平竖直。字体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方正，规矩严整。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Hexin Shape 3"/>
          <p:cNvSpPr/>
          <p:nvPr/>
        </p:nvSpPr>
        <p:spPr>
          <a:xfrm>
            <a:off x="612648" y="1739411"/>
            <a:ext cx="10963656" cy="478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(2023·浙江·统考一模)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下面是小瓯为活动写的序言，请阅读并完成各题。</a:t>
            </a:r>
            <a:endParaRPr lang="en-US" altLang="zh-CN" sz="2400"/>
          </a:p>
        </p:txBody>
      </p:sp>
      <p:graphicFrame>
        <p:nvGraphicFramePr>
          <p:cNvPr id="20" name="Hexin Shape 20"/>
          <p:cNvGraphicFramePr>
            <a:graphicFrameLocks noGrp="1"/>
          </p:cNvGraphicFramePr>
          <p:nvPr/>
        </p:nvGraphicFramePr>
        <p:xfrm>
          <a:off x="612648" y="2357120"/>
          <a:ext cx="10963656" cy="2767203"/>
        </p:xfrm>
        <a:graphic>
          <a:graphicData uri="http://schemas.openxmlformats.org/drawingml/2006/table">
            <a:tbl>
              <a:tblPr/>
              <a:tblGrid>
                <a:gridCol w="10963656"/>
              </a:tblGrid>
              <a:tr h="2767203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   </a:t>
                      </a: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古今交汇在“浙”里，唯有宋韵传千年。往日的繁华宫苑，已烟消云散于历史长河之中；往日</a:t>
                      </a:r>
                    </a:p>
                    <a:p>
                      <a:pPr mar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的笙歌燕舞，也已xiāo声匿迹于滚滚红尘之中。漫长岁月里，宋韵作为一种文化印记深深根植于</a:t>
                      </a:r>
                    </a:p>
                    <a:p>
                      <a:pPr mar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今天的生活，衍育着juàn永深沉的生活美学。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3700"/>
                        </a:lnSpc>
                      </a:pPr>
                      <a:r>
                        <a:rPr lang="en-US" altLang="zh-CN" sz="2000" b="0" i="0" u="none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    </a:t>
                      </a: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处州大地，宋韵犹存。据《处州府志》记载，市区的应星楼、烟雨楼、少微阁、莺花亭，松</a:t>
                      </a:r>
                    </a:p>
                    <a:p>
                      <a:pPr mar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阳延庆寺塔、景宁时思寺、龙泉留槎阁、庆元大济村豹隐洞书院等为代表的宋韵文化，一直合在</a:t>
                      </a:r>
                    </a:p>
                    <a:p>
                      <a:pPr marL="0" lvl="0" indent="0" algn="l" latinLnBrk="1" hangingPunct="0">
                        <a:lnSpc>
                          <a:spcPts val="3400"/>
                        </a:lnSpc>
                      </a:pPr>
                      <a:r>
                        <a:rPr lang="en-US" altLang="zh-CN" sz="20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丽水人的心中。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Hexin Shape 5"/>
          <p:cNvSpPr/>
          <p:nvPr/>
        </p:nvSpPr>
        <p:spPr>
          <a:xfrm>
            <a:off x="612648" y="5252720"/>
            <a:ext cx="10963656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填入文中内正确的一项是(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endParaRPr lang="en-US" altLang="zh-CN" sz="2400"/>
          </a:p>
        </p:txBody>
      </p:sp>
      <p:sp>
        <p:nvSpPr>
          <p:cNvPr id="6" name="Hexin Shape 6"/>
          <p:cNvSpPr/>
          <p:nvPr/>
        </p:nvSpPr>
        <p:spPr>
          <a:xfrm>
            <a:off x="4244848" y="5241290"/>
            <a:ext cx="423863" cy="478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7" name="Hexin Shape 7"/>
          <p:cNvSpPr/>
          <p:nvPr/>
        </p:nvSpPr>
        <p:spPr>
          <a:xfrm>
            <a:off x="612648" y="5792533"/>
            <a:ext cx="10963656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200"/>
              </a:lnSpc>
              <a:tabLst>
                <a:tab pos="559562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A.溶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B.融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5872630" y="4176395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798" y="780378"/>
            <a:ext cx="3599815" cy="36703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143000"/>
            <a:ext cx="10963656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(2023·浙江衢州·模拟预测)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阅读下面文段，完成任务。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自强不息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”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一词出自《周易》，书中说：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天行健，君子以自强不息。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”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其意是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指君子处事应如天(即自然)，刚毅坚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rèn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)，不屈不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náo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)，永不停息。除《周易》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之外，亦有多部史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jí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)教诲(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)自己的晚辈。也正是一代代炎黄子孙传承和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这样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的精神，才使得中华民族的灿烂文明能够源远流长。</a:t>
            </a:r>
            <a:endParaRPr lang="en-US" altLang="zh-CN" sz="2400"/>
          </a:p>
        </p:txBody>
      </p:sp>
      <p:sp>
        <p:nvSpPr>
          <p:cNvPr id="3" name="Hexin Shape 3"/>
          <p:cNvSpPr/>
          <p:nvPr/>
        </p:nvSpPr>
        <p:spPr>
          <a:xfrm>
            <a:off x="4013105" y="3340100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143000"/>
            <a:ext cx="10963656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(1)根据语境，在括号中填入合适的汉字或给加点字注音。</a:t>
            </a:r>
            <a:endParaRPr lang="en-US" altLang="zh-CN" sz="2400"/>
          </a:p>
        </p:txBody>
      </p:sp>
      <p:sp>
        <p:nvSpPr>
          <p:cNvPr id="3" name="Hexin Shape 3"/>
          <p:cNvSpPr/>
          <p:nvPr/>
        </p:nvSpPr>
        <p:spPr>
          <a:xfrm>
            <a:off x="612648" y="1656270"/>
            <a:ext cx="10963656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①刚毅坚rèn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612648" y="2164397"/>
            <a:ext cx="10963656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②不屈不náo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612648" y="2672524"/>
            <a:ext cx="10963656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③史jí</a:t>
            </a:r>
            <a:endParaRPr lang="en-US" altLang="zh-CN" sz="2400"/>
          </a:p>
        </p:txBody>
      </p:sp>
      <p:sp>
        <p:nvSpPr>
          <p:cNvPr id="6" name="Hexin Shape 6"/>
          <p:cNvSpPr/>
          <p:nvPr/>
        </p:nvSpPr>
        <p:spPr>
          <a:xfrm>
            <a:off x="612648" y="3180651"/>
            <a:ext cx="10963656" cy="45021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④教诲</a:t>
            </a:r>
            <a:endParaRPr lang="en-US" altLang="zh-CN" sz="2400"/>
          </a:p>
        </p:txBody>
      </p:sp>
      <p:sp>
        <p:nvSpPr>
          <p:cNvPr id="7" name="Hexin Shape 7"/>
          <p:cNvSpPr/>
          <p:nvPr/>
        </p:nvSpPr>
        <p:spPr>
          <a:xfrm>
            <a:off x="612648" y="3638868"/>
            <a:ext cx="10963656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【答案】①韧②挠③籍④huì</a:t>
            </a:r>
            <a:endParaRPr lang="en-US" altLang="zh-CN" sz="2400"/>
          </a:p>
        </p:txBody>
      </p:sp>
      <p:sp>
        <p:nvSpPr>
          <p:cNvPr id="9" name="Hexin Shape 9"/>
          <p:cNvSpPr/>
          <p:nvPr/>
        </p:nvSpPr>
        <p:spPr>
          <a:xfrm>
            <a:off x="1355630" y="3624643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Hexin Shape 2"/>
          <p:cNvSpPr/>
          <p:nvPr/>
        </p:nvSpPr>
        <p:spPr>
          <a:xfrm>
            <a:off x="530098" y="4400043"/>
            <a:ext cx="10963656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(2)填入上文横线处的词语，最恰当的一项是(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endParaRPr lang="en-US" altLang="zh-CN" sz="2400"/>
          </a:p>
        </p:txBody>
      </p:sp>
      <p:sp>
        <p:nvSpPr>
          <p:cNvPr id="12" name="Hexin Shape 3"/>
          <p:cNvSpPr/>
          <p:nvPr/>
        </p:nvSpPr>
        <p:spPr>
          <a:xfrm>
            <a:off x="6638798" y="4388613"/>
            <a:ext cx="441325" cy="478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3" name="Hexin Shape 4"/>
          <p:cNvSpPr/>
          <p:nvPr/>
        </p:nvSpPr>
        <p:spPr>
          <a:xfrm>
            <a:off x="530098" y="4940363"/>
            <a:ext cx="10963656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200"/>
              </a:lnSpc>
              <a:tabLst>
                <a:tab pos="2807335"/>
                <a:tab pos="5589270"/>
                <a:tab pos="837184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A.传达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B.履行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C.笃行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D.践行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1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3566160" y="2734056"/>
            <a:ext cx="8641080" cy="859536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6700"/>
              </a:lnSpc>
            </a:pPr>
            <a:r>
              <a:rPr lang="en-US" altLang="zh-CN" sz="5400" b="1" i="0">
                <a:solidFill>
                  <a:srgbClr val="0169FE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考点二</a:t>
            </a:r>
            <a:r>
              <a:rPr lang="en-US" altLang="zh-CN" sz="5400" b="1" i="0">
                <a:solidFill>
                  <a:srgbClr val="0169FE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5400" b="1" i="0">
                <a:solidFill>
                  <a:srgbClr val="0169FE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字音的易错陷阱</a:t>
            </a:r>
            <a:endParaRPr lang="en-US" altLang="zh-CN" sz="5400"/>
          </a:p>
        </p:txBody>
      </p:sp>
    </p:spTree>
  </p:cSld>
  <p:clrMapOvr>
    <a:masterClrMapping/>
  </p:clrMapOvr>
  <p:transition>
    <p:split dir="in"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exin Shap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" y="1078992"/>
            <a:ext cx="4407408" cy="393192"/>
          </a:xfrm>
          <a:prstGeom prst="rect">
            <a:avLst/>
          </a:prstGeom>
        </p:spPr>
      </p:pic>
      <p:sp>
        <p:nvSpPr>
          <p:cNvPr id="3" name="Hexin Shape 3"/>
          <p:cNvSpPr/>
          <p:nvPr/>
        </p:nvSpPr>
        <p:spPr>
          <a:xfrm>
            <a:off x="612648" y="1600200"/>
            <a:ext cx="10963656" cy="47098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000"/>
              </a:lnSpc>
            </a:pPr>
            <a:r>
              <a:rPr lang="en-US" altLang="zh-CN" sz="28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考法01</a:t>
            </a:r>
            <a:r>
              <a:rPr lang="en-US" altLang="zh-CN" sz="2800" b="1" i="0">
                <a:solidFill>
                  <a:srgbClr val="0C60D7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多音字的误读</a:t>
            </a:r>
            <a:endParaRPr lang="en-US" altLang="zh-CN" sz="2800"/>
          </a:p>
        </p:txBody>
      </p:sp>
      <p:sp>
        <p:nvSpPr>
          <p:cNvPr id="4" name="Hexin Shape 4"/>
          <p:cNvSpPr/>
          <p:nvPr/>
        </p:nvSpPr>
        <p:spPr>
          <a:xfrm>
            <a:off x="612648" y="2145240"/>
            <a:ext cx="10963656" cy="198926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200"/>
              </a:lnSpc>
            </a:pP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【例</a:t>
            </a:r>
            <a:r>
              <a:rPr lang="en-US" altLang="zh-CN" sz="22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】</a:t>
            </a:r>
            <a:r>
              <a:rPr lang="zh-CN" altLang="en-US" sz="22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</a:t>
            </a:r>
            <a:r>
              <a:rPr lang="en-US" altLang="zh-CN" sz="22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2022</a:t>
            </a:r>
            <a:r>
              <a:rPr lang="en-US" altLang="zh-CN" sz="2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·</a:t>
            </a:r>
            <a:r>
              <a:rPr lang="en-US" altLang="zh-CN" sz="22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浙江杭州</a:t>
            </a:r>
            <a:r>
              <a:rPr lang="zh-CN" altLang="en-US" sz="22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）</a:t>
            </a:r>
            <a:endParaRPr lang="en-US" altLang="zh-CN" sz="2200"/>
          </a:p>
          <a:p>
            <a:pPr latinLnBrk="1">
              <a:lnSpc>
                <a:spcPts val="3200"/>
              </a:lnSpc>
            </a:pP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2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笔走龙蛇的汉字，你是否认识？浩如烟海的典jí(</a:t>
            </a: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)，你读过多少？诸子百家，经千载</a:t>
            </a:r>
          </a:p>
          <a:p>
            <a:pPr latinLnBrk="1">
              <a:lnSpc>
                <a:spcPts val="3200"/>
              </a:lnSpc>
            </a:pPr>
            <a:r>
              <a:rPr lang="en-US" altLang="zh-CN" sz="22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磨砺，仍字字珠玑，熠熠生辉；唐诗宋词，任寒来shǔ(</a:t>
            </a: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)往，犹气韵生动，声声入耳。中</a:t>
            </a:r>
          </a:p>
          <a:p>
            <a:pPr latinLnBrk="1">
              <a:lnSpc>
                <a:spcPts val="3200"/>
              </a:lnSpc>
            </a:pPr>
            <a:r>
              <a:rPr lang="en-US" altLang="zh-CN" sz="22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华文化，哺育心灵成长，构建我们的精神世界。</a:t>
            </a:r>
            <a:endParaRPr lang="en-US" altLang="zh-CN" sz="2200"/>
          </a:p>
          <a:p>
            <a:pPr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2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根据拼音填写汉字，选出加点字正确的读音。</a:t>
            </a:r>
            <a:endParaRPr lang="en-US" altLang="zh-CN" sz="2200"/>
          </a:p>
        </p:txBody>
      </p:sp>
      <p:sp>
        <p:nvSpPr>
          <p:cNvPr id="5" name="Hexin Shape 5"/>
          <p:cNvSpPr/>
          <p:nvPr/>
        </p:nvSpPr>
        <p:spPr>
          <a:xfrm>
            <a:off x="612648" y="4193095"/>
            <a:ext cx="10963656" cy="36366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(1)典jí(</a:t>
            </a: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                                            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</a:t>
            </a:r>
            <a:endParaRPr lang="en-US" altLang="zh-CN" sz="2200"/>
          </a:p>
        </p:txBody>
      </p:sp>
      <p:sp>
        <p:nvSpPr>
          <p:cNvPr id="6" name="Hexin Shape 6"/>
          <p:cNvSpPr/>
          <p:nvPr/>
        </p:nvSpPr>
        <p:spPr>
          <a:xfrm>
            <a:off x="1469898" y="4186618"/>
            <a:ext cx="7280275" cy="36728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典籍：记载古代法制的图书，泛指古代图书。“jí”写作“籍”</a:t>
            </a:r>
            <a:endParaRPr lang="en-US" altLang="zh-CN" sz="2200"/>
          </a:p>
        </p:txBody>
      </p:sp>
      <p:sp>
        <p:nvSpPr>
          <p:cNvPr id="7" name="Hexin Shape 7"/>
          <p:cNvSpPr/>
          <p:nvPr/>
        </p:nvSpPr>
        <p:spPr>
          <a:xfrm>
            <a:off x="612648" y="4618418"/>
            <a:ext cx="10963656" cy="36366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(2)寒来shǔ(</a:t>
            </a: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                                           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)往</a:t>
            </a:r>
            <a:endParaRPr lang="en-US" altLang="zh-CN" sz="2200"/>
          </a:p>
        </p:txBody>
      </p:sp>
      <p:sp>
        <p:nvSpPr>
          <p:cNvPr id="8" name="Hexin Shape 8"/>
          <p:cNvSpPr/>
          <p:nvPr/>
        </p:nvSpPr>
        <p:spPr>
          <a:xfrm>
            <a:off x="2006473" y="4611941"/>
            <a:ext cx="6953250" cy="36728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寒来暑往：指四时更替，泛指时光流逝。“shǔ”写作“暑”</a:t>
            </a:r>
            <a:endParaRPr lang="en-US" altLang="zh-CN" sz="2200"/>
          </a:p>
        </p:txBody>
      </p:sp>
      <p:sp>
        <p:nvSpPr>
          <p:cNvPr id="9" name="Hexin Shape 9"/>
          <p:cNvSpPr/>
          <p:nvPr/>
        </p:nvSpPr>
        <p:spPr>
          <a:xfrm>
            <a:off x="612648" y="5043741"/>
            <a:ext cx="10963656" cy="36366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(3)千载</a:t>
            </a:r>
            <a:r>
              <a:rPr lang="en-US" altLang="zh-CN" sz="22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_______________________________________________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(A.zǎi</a:t>
            </a: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B.zài)</a:t>
            </a:r>
            <a:endParaRPr lang="en-US" altLang="zh-CN" sz="2200"/>
          </a:p>
        </p:txBody>
      </p:sp>
      <p:sp>
        <p:nvSpPr>
          <p:cNvPr id="10" name="Hexin Shape 10"/>
          <p:cNvSpPr/>
          <p:nvPr/>
        </p:nvSpPr>
        <p:spPr>
          <a:xfrm>
            <a:off x="1517523" y="4999164"/>
            <a:ext cx="6534150" cy="36728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千载：千年。形容岁月长久。“载”读作“zǎi”。故选A</a:t>
            </a:r>
            <a:endParaRPr lang="en-US" altLang="zh-CN" sz="2200"/>
          </a:p>
        </p:txBody>
      </p:sp>
      <p:sp>
        <p:nvSpPr>
          <p:cNvPr id="11" name="Hexin Shape 11"/>
          <p:cNvSpPr/>
          <p:nvPr/>
        </p:nvSpPr>
        <p:spPr>
          <a:xfrm>
            <a:off x="612648" y="5469064"/>
            <a:ext cx="10963656" cy="36366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(4)哺育</a:t>
            </a:r>
            <a:r>
              <a:rPr lang="en-US" altLang="zh-CN" sz="22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___________________________________________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(A.fǔ</a:t>
            </a:r>
            <a:r>
              <a:rPr lang="en-US" altLang="zh-CN" sz="22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  </a:t>
            </a:r>
            <a:r>
              <a:rPr lang="en-US" altLang="zh-CN" sz="22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B.bǔ)</a:t>
            </a:r>
            <a:endParaRPr lang="en-US" altLang="zh-CN" sz="2200"/>
          </a:p>
        </p:txBody>
      </p:sp>
      <p:sp>
        <p:nvSpPr>
          <p:cNvPr id="12" name="Hexin Shape 12"/>
          <p:cNvSpPr/>
          <p:nvPr/>
        </p:nvSpPr>
        <p:spPr>
          <a:xfrm>
            <a:off x="1555623" y="5424487"/>
            <a:ext cx="5913438" cy="36728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100"/>
              </a:lnSpc>
            </a:pPr>
            <a:r>
              <a:rPr lang="en-US" altLang="zh-CN" sz="22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哺育：喂养，培育教养。“哺”读作“bǔ”。故选B</a:t>
            </a:r>
            <a:endParaRPr lang="en-US" altLang="zh-CN" sz="22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8" grpId="0" uiExpand="1" build="p" animBg="1"/>
      <p:bldP spid="10" grpId="0" uiExpand="1" build="p" animBg="1"/>
      <p:bldP spid="12" grpId="0" uiExpand="1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078992"/>
            <a:ext cx="10963656" cy="104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200"/>
              </a:lnSpc>
            </a:pP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考法02</a:t>
            </a:r>
            <a:r>
              <a:rPr lang="en-US" altLang="zh-CN" sz="3000" b="1" i="0">
                <a:solidFill>
                  <a:srgbClr val="0C60D7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000" b="1" i="0">
                <a:solidFill>
                  <a:srgbClr val="0C60D7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形声字的误读</a:t>
            </a:r>
            <a:endParaRPr lang="en-US" altLang="zh-CN" sz="3000"/>
          </a:p>
        </p:txBody>
      </p:sp>
      <p:sp>
        <p:nvSpPr>
          <p:cNvPr id="3" name="Hexin Shape 3"/>
          <p:cNvSpPr/>
          <p:nvPr/>
        </p:nvSpPr>
        <p:spPr>
          <a:xfrm>
            <a:off x="612648" y="1732002"/>
            <a:ext cx="10963656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【例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】</a:t>
            </a:r>
            <a:r>
              <a:rPr lang="zh-CN" altLang="en-US" sz="2400" b="1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</a:t>
            </a:r>
            <a:r>
              <a:rPr lang="en-US" altLang="zh-CN" sz="24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2022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·</a:t>
            </a:r>
            <a:r>
              <a:rPr lang="en-US" altLang="zh-CN" sz="24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浙江绍兴</a:t>
            </a:r>
            <a:r>
              <a:rPr lang="zh-CN" altLang="en-US" sz="24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）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“东南山水越为首”，绍兴“千岩jìng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秀、万壑争流”的山水画卷，吸引了无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数文人墨客。他们登临唱和，以诗抒怀，绍兴也因此成为渐东唐诗之路的核心段。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让我们从镜湖到上虞，溯曹娥江入剡溪，经沃洲天姥，抵天台石梁，走一走这条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4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自然之路，xīn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赏江南风光；走一走这条诗歌之路，líng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听文人心声；走一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200"/>
              </a:lnSpc>
            </a:pP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走这条人文之路，领lüè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历史韵味！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5808536" y="2262862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2576386" y="3939262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</a:t>
            </a:r>
            <a:endParaRPr lang="en-US" altLang="zh-CN" sz="2400"/>
          </a:p>
        </p:txBody>
      </p:sp>
      <p:sp>
        <p:nvSpPr>
          <p:cNvPr id="6" name="Hexin Shape 6"/>
          <p:cNvSpPr/>
          <p:nvPr/>
        </p:nvSpPr>
        <p:spPr>
          <a:xfrm>
            <a:off x="8535861" y="3939262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</a:t>
            </a:r>
            <a:endParaRPr lang="en-US" altLang="zh-CN" sz="2400"/>
          </a:p>
        </p:txBody>
      </p:sp>
      <p:sp>
        <p:nvSpPr>
          <p:cNvPr id="7" name="Hexin Shape 7"/>
          <p:cNvSpPr/>
          <p:nvPr/>
        </p:nvSpPr>
        <p:spPr>
          <a:xfrm>
            <a:off x="3778123" y="4476472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</a:t>
            </a:r>
            <a:endParaRPr lang="en-US" altLang="zh-CN" sz="2400"/>
          </a:p>
        </p:txBody>
      </p:sp>
      <p:sp>
        <p:nvSpPr>
          <p:cNvPr id="8" name="Hexin Shape 8"/>
          <p:cNvSpPr/>
          <p:nvPr/>
        </p:nvSpPr>
        <p:spPr>
          <a:xfrm>
            <a:off x="4098830" y="337030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  <p:bldP spid="6" grpId="0" uiExpand="1" build="p" animBg="1"/>
      <p:bldP spid="7" grpId="0" uiExpand="1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xin Shape 2"/>
          <p:cNvSpPr/>
          <p:nvPr/>
        </p:nvSpPr>
        <p:spPr>
          <a:xfrm>
            <a:off x="612648" y="1143001"/>
            <a:ext cx="10963656" cy="1033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1.根据拼音和语境填写汉字。</a:t>
            </a:r>
            <a:endParaRPr lang="en-US" altLang="zh-CN" sz="2400"/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endParaRPr lang="en-US" altLang="zh-CN" sz="2400"/>
          </a:p>
        </p:txBody>
      </p:sp>
      <p:sp>
        <p:nvSpPr>
          <p:cNvPr id="3" name="Hexin Shape 3"/>
          <p:cNvSpPr/>
          <p:nvPr/>
        </p:nvSpPr>
        <p:spPr>
          <a:xfrm>
            <a:off x="1577848" y="1652271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竞</a:t>
            </a:r>
            <a:endParaRPr lang="en-US" altLang="zh-CN" sz="2400"/>
          </a:p>
        </p:txBody>
      </p:sp>
      <p:sp>
        <p:nvSpPr>
          <p:cNvPr id="4" name="Hexin Shape 4"/>
          <p:cNvSpPr/>
          <p:nvPr/>
        </p:nvSpPr>
        <p:spPr>
          <a:xfrm>
            <a:off x="3254248" y="1652271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欣</a:t>
            </a:r>
            <a:endParaRPr lang="en-US" altLang="zh-CN" sz="2400"/>
          </a:p>
        </p:txBody>
      </p:sp>
      <p:sp>
        <p:nvSpPr>
          <p:cNvPr id="5" name="Hexin Shape 5"/>
          <p:cNvSpPr/>
          <p:nvPr/>
        </p:nvSpPr>
        <p:spPr>
          <a:xfrm>
            <a:off x="4778248" y="1652271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聆</a:t>
            </a:r>
            <a:endParaRPr lang="en-US" altLang="zh-CN" sz="2400"/>
          </a:p>
        </p:txBody>
      </p:sp>
      <p:sp>
        <p:nvSpPr>
          <p:cNvPr id="6" name="Hexin Shape 6"/>
          <p:cNvSpPr/>
          <p:nvPr/>
        </p:nvSpPr>
        <p:spPr>
          <a:xfrm>
            <a:off x="6302248" y="1652271"/>
            <a:ext cx="525463" cy="4787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略</a:t>
            </a:r>
            <a:endParaRPr lang="en-US" altLang="zh-CN" sz="2400"/>
          </a:p>
        </p:txBody>
      </p:sp>
      <p:sp>
        <p:nvSpPr>
          <p:cNvPr id="8" name="Hexin Shape 2"/>
          <p:cNvSpPr/>
          <p:nvPr/>
        </p:nvSpPr>
        <p:spPr>
          <a:xfrm>
            <a:off x="612648" y="2406143"/>
            <a:ext cx="10963656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2.选出下列加点字与片段中“唱和”的“和”读音相同的一项。(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Hexin Shape 3"/>
          <p:cNvSpPr/>
          <p:nvPr/>
        </p:nvSpPr>
        <p:spPr>
          <a:xfrm>
            <a:off x="8670798" y="2394713"/>
            <a:ext cx="423863" cy="4786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10" name="Hexin Shape 4"/>
          <p:cNvSpPr/>
          <p:nvPr/>
        </p:nvSpPr>
        <p:spPr>
          <a:xfrm>
            <a:off x="612648" y="2946463"/>
            <a:ext cx="10963656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200"/>
              </a:lnSpc>
              <a:tabLst>
                <a:tab pos="2807335"/>
                <a:tab pos="5589270"/>
                <a:tab pos="837184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A.惠风和畅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B.曲高和寡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C.和颜悦色</a:t>
            </a:r>
            <a:r>
              <a:rPr lang="en-US" altLang="zh-CN" sz="2400" b="0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D.和光同尘</a:t>
            </a:r>
            <a:endParaRPr lang="en-US" altLang="zh-CN" sz="2400"/>
          </a:p>
        </p:txBody>
      </p:sp>
      <p:sp>
        <p:nvSpPr>
          <p:cNvPr id="11" name="Hexin Shape 5"/>
          <p:cNvSpPr/>
          <p:nvPr/>
        </p:nvSpPr>
        <p:spPr>
          <a:xfrm>
            <a:off x="1652493" y="342106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Hexin Shape 6"/>
          <p:cNvSpPr/>
          <p:nvPr/>
        </p:nvSpPr>
        <p:spPr>
          <a:xfrm>
            <a:off x="4442365" y="342106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Hexin Shape 7"/>
          <p:cNvSpPr/>
          <p:nvPr/>
        </p:nvSpPr>
        <p:spPr>
          <a:xfrm>
            <a:off x="6615335" y="342106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Hexin Shape 8"/>
          <p:cNvSpPr/>
          <p:nvPr/>
        </p:nvSpPr>
        <p:spPr>
          <a:xfrm>
            <a:off x="9414733" y="342106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5" grpId="0" uiExpand="1" build="p" animBg="1"/>
      <p:bldP spid="6" grpId="0" uiExpand="1" build="p" animBg="1"/>
      <p:bldP spid="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https://d.book118.com/737033104035006053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  <p:tag name="KSO_WM_UNIT_PLACING_PICTURE_USER_VIEWPORT" val="{&quot;height&quot;:833,&quot;width&quot;:2600}"/>
</p:tagLst>
</file>

<file path=ppt/tags/tag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185</Paragraphs>
  <Slides>28</Slides>
  <Notes>27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40">
      <vt:lpstr>Arial</vt:lpstr>
      <vt:lpstr>Calibri</vt:lpstr>
      <vt:lpstr>Calibri Light</vt:lpstr>
      <vt:lpstr>宋体</vt:lpstr>
      <vt:lpstr>黑体</vt:lpstr>
      <vt:lpstr>阿里妈妈数黑体</vt:lpstr>
      <vt:lpstr>微软雅黑</vt:lpstr>
      <vt:lpstr>等线 Light</vt:lpstr>
      <vt:lpstr>等线</vt:lpstr>
      <vt:lpstr>Times New Roman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2024-09-27T00:36:49.569</cp:lastPrinted>
  <dcterms:created xsi:type="dcterms:W3CDTF">2024-09-26T16:36:49Z</dcterms:created>
  <dcterms:modified xsi:type="dcterms:W3CDTF">2024-09-26T16:36:51Z</dcterms:modified>
</cp:coreProperties>
</file>