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0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F085B-E479-478A-9EB9-5522632D4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94301-5C0C-4B37-9FC8-F946AF69A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8C97B-EDA5-4C98-932C-61DEE0185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8EA3C-26EA-4BE3-9155-31DE3BEEE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8FA307-0B92-43F6-BBDF-C79A250BA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D7215-EA14-40AC-946D-D7F0F09DE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A1DB42-1871-4525-9273-287F991CE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40688-F287-4BD1-9416-08899F748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1AEDC-AC5B-4F5A-878C-7B10EB484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D0919-D8BB-4F81-ACDD-A75FE4EF6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201AE-61C3-419E-BF18-2FF20A3A6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28" r:id="rId2"/>
    <p:sldLayoutId id="2147485229" r:id="rId3"/>
    <p:sldLayoutId id="2147485230" r:id="rId4"/>
    <p:sldLayoutId id="2147485231" r:id="rId5"/>
    <p:sldLayoutId id="2147485232" r:id="rId6"/>
    <p:sldLayoutId id="2147485233" r:id="rId7"/>
    <p:sldLayoutId id="2147485234" r:id="rId8"/>
    <p:sldLayoutId id="2147485235" r:id="rId9"/>
    <p:sldLayoutId id="2147485236" r:id="rId10"/>
    <p:sldLayoutId id="214748523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20" Type="http://schemas.openxmlformats.org/officeDocument/2006/relationships/tags" Target="../tags/tag265.xml" /><Relationship Id="rId21" Type="http://schemas.openxmlformats.org/officeDocument/2006/relationships/tags" Target="../tags/tag266.xml" /><Relationship Id="rId22" Type="http://schemas.openxmlformats.org/officeDocument/2006/relationships/tags" Target="../tags/tag267.xml" /><Relationship Id="rId23" Type="http://schemas.openxmlformats.org/officeDocument/2006/relationships/tags" Target="../tags/tag268.xml" /><Relationship Id="rId24" Type="http://schemas.openxmlformats.org/officeDocument/2006/relationships/tags" Target="../tags/tag269.xml" /><Relationship Id="rId25" Type="http://schemas.openxmlformats.org/officeDocument/2006/relationships/tags" Target="../tags/tag270.xml" /><Relationship Id="rId26" Type="http://schemas.openxmlformats.org/officeDocument/2006/relationships/tags" Target="../tags/tag271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14" Type="http://schemas.openxmlformats.org/officeDocument/2006/relationships/tags" Target="../tags/tag296.xml" /><Relationship Id="rId15" Type="http://schemas.openxmlformats.org/officeDocument/2006/relationships/tags" Target="../tags/tag297.xml" /><Relationship Id="rId16" Type="http://schemas.openxmlformats.org/officeDocument/2006/relationships/tags" Target="../tags/tag298.xml" /><Relationship Id="rId17" Type="http://schemas.openxmlformats.org/officeDocument/2006/relationships/tags" Target="../tags/tag299.xml" /><Relationship Id="rId18" Type="http://schemas.openxmlformats.org/officeDocument/2006/relationships/tags" Target="../tags/tag300.xml" /><Relationship Id="rId19" Type="http://schemas.openxmlformats.org/officeDocument/2006/relationships/tags" Target="../tags/tag301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33146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井下创伤急救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井下创伤急救的重要性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井下创伤的类型和原因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井下创伤急救的具体措施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井下创伤急救的基本原则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井下创伤急救的注意事项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井下创伤急救的重要性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井下作业的危险性</a:t>
            </a:r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井下环境复杂，容易发生坍塌、爆炸等事故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井下作业人员容易受到机械伤害、化学伤害等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井下作业人员容易受到缺氧、高温等环境因素的影响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井下作业人员容易受到心理压力的影响，导致操作失误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创伤急救对生命安全的影响</a:t>
            </a:r>
            <a:endParaRPr lang="zh-CN" altLang="en-US"/>
          </a:p>
        </p:txBody>
      </p:sp>
      <p:sp>
        <p:nvSpPr>
          <p:cNvPr id="104908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减少后遗症：降低伤残率，提高生活质量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提高救援效率：缩短救援时间，降低救援成本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及时救治：减少伤者痛苦，提高生存率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防止感染：避免伤口感染，降低并发症风险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提高井下作业人员安全意识</a:t>
            </a:r>
            <a:endParaRPr lang="zh-CN" altLang="en-US"/>
          </a:p>
        </p:txBody>
      </p:sp>
      <p:sp>
        <p:nvSpPr>
          <p:cNvPr id="104915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井下作业环境复杂，存在多种安全隐患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井下作业人员需要具备基本的急救知识和技能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提高井下作业人员安全意识，可以减少事故发生率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井下创伤急救的重要性在于及时、有效地处理事故，保障井下作业人员的生命安全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井下创伤的类型和原因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井下创伤的类型</a:t>
            </a:r>
            <a:endParaRPr lang="zh-CN" altLang="en-US"/>
          </a:p>
        </p:txBody>
      </p:sp>
      <p:sp>
        <p:nvSpPr>
          <p:cNvPr id="104928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物理损伤：如高温、低温、辐射等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机械损伤：如切割、挤压、碰撞等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化学损伤：如接触有毒气体、液体等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生物损伤：如接触细菌、病毒等微生物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心理损伤：如恐惧、焦虑、抑郁等心理反应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创伤发生的原因和机制</a:t>
            </a:r>
            <a:endParaRPr lang="zh-CN" altLang="en-US"/>
          </a:p>
        </p:txBody>
      </p:sp>
      <p:sp>
        <p:nvSpPr>
          <p:cNvPr id="1049366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机械性损伤：如坠落、碰撞、挤压等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化学性损伤：如接触有毒有害气体、液体等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生物性损伤：如感染、过敏等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物理性损伤：如高温、低温、辐射等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心理性损伤：如恐惧、焦虑、抑郁等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社会性损伤：如人际关系紧张、工作压力等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创伤对人体的影响</a:t>
            </a:r>
            <a:endParaRPr lang="zh-CN" altLang="en-US"/>
          </a:p>
        </p:txBody>
      </p:sp>
      <p:sp>
        <p:nvSpPr>
          <p:cNvPr id="10494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疼痛：创伤可能导致疼痛，影响患者的生活质量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感染风险：创伤可能导致感染，影响患者的身体健康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心理影响：创伤可能导致心理创伤，影响患者的心理健康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功能障碍：创伤可能导致肢体功能障碍，影响患者的日常生活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井下创伤急救的基本原则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快速反应和初步急救</a:t>
            </a:r>
            <a:endParaRPr lang="zh-CN" altLang="en-US"/>
          </a:p>
        </p:txBody>
      </p:sp>
      <p:sp>
        <p:nvSpPr>
          <p:cNvPr id="104959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尽快联系救援人员，报告事故情况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保持冷静，迅速评估伤情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立即采取止血、包扎等初步急救措施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保持伤者呼吸道通畅，必要时进行人工呼吸和心肺复苏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保持呼吸道通畅</a:t>
            </a:r>
            <a:endParaRPr lang="zh-CN" altLang="en-US"/>
          </a:p>
        </p:txBody>
      </p:sp>
      <p:sp>
        <p:nvSpPr>
          <p:cNvPr id="104967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4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6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确保伤者呼吸道通畅，避免窒息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8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4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6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清理呼吸道异物，如血块、痰液等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9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4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6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保持伤者头部后仰，避免舌根后坠阻塞呼吸道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00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2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4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6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使用人工呼吸器或氧气面罩，提供氧气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1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4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6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必要时进行气管插管或切开，确保呼吸通畅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控制出血和止血</a:t>
            </a:r>
            <a:endParaRPr lang="zh-CN" altLang="en-US"/>
          </a:p>
        </p:txBody>
      </p:sp>
      <p:sp>
        <p:nvSpPr>
          <p:cNvPr id="104976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评估伤情：判断出血部位、程度和原因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止血方法：使用止血带、压迫止血、填塞止血等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控制出血：使用止血带、压迫止血、填塞止血等方法控制出血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紧急处理：在等待救援时，对伤者进行紧急处理，如包扎伤口、固定骨折等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固定骨折和搬运伤员</a:t>
            </a:r>
            <a:endParaRPr lang="zh-CN" altLang="en-US"/>
          </a:p>
        </p:txBody>
      </p:sp>
      <p:sp>
        <p:nvSpPr>
          <p:cNvPr id="104982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止血：对出血部位进行止血处理，防止失血过多导致休克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3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32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保暖：保持伤员体温，防止失温导致休克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3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及时送医：尽快将伤员送往医院进行救治，确保伤员生命安全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4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44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固定骨折：使用夹板、绷带等工具固定骨折部位，防止二次伤害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4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搬运伤员：使用担架、吊篮等工具搬运伤员，避免搬运过程中造成二次伤害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5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56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8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保持呼吸道通畅：确保伤员呼吸道通畅，必要时进行人工呼吸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https://d.book118.com/737033146200006042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宋体</vt:lpstr>
      <vt:lpstr>Office Theme</vt:lpstr>
      <vt:lpstr>井下创伤急救</vt:lpstr>
      <vt:lpstr>目录</vt:lpstr>
      <vt:lpstr>添加章节标题</vt:lpstr>
      <vt:lpstr>井下创伤急救的重要性</vt:lpstr>
      <vt:lpstr>PowerPoint Presentation</vt:lpstr>
      <vt:lpstr>井下作业的危险性</vt:lpstr>
      <vt:lpstr>创伤急救对生命安全的影响</vt:lpstr>
      <vt:lpstr>提高井下作业人员安全意识</vt:lpstr>
      <vt:lpstr>井下创伤的类型和原因</vt:lpstr>
      <vt:lpstr>PowerPoint Presentation</vt:lpstr>
      <vt:lpstr>井下创伤的类型</vt:lpstr>
      <vt:lpstr>创伤发生的原因和机制</vt:lpstr>
      <vt:lpstr>创伤对人体的影响</vt:lpstr>
      <vt:lpstr>井下创伤急救的基本原则</vt:lpstr>
      <vt:lpstr>PowerPoint Presentation</vt:lpstr>
      <vt:lpstr>快速反应和初步急救</vt:lpstr>
      <vt:lpstr>保持呼吸道通畅</vt:lpstr>
      <vt:lpstr>控制出血和止血</vt:lpstr>
      <vt:lpstr>固定骨折和搬运伤员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2024-09-16T12:45:23.649</cp:lastPrinted>
  <dcterms:created xsi:type="dcterms:W3CDTF">2024-09-16T04:45:23Z</dcterms:created>
  <dcterms:modified xsi:type="dcterms:W3CDTF">2024-09-16T04:45:26Z</dcterms:modified>
</cp:coreProperties>
</file>