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MRMKM+QTQQNC+MicrosoftYaHei"/>
      <p:regular r:id="rId18"/>
    </p:embeddedFont>
    <p:embeddedFont>
      <p:font typeface="GVHJQB+MS-UIGothic"/>
      <p:regular r:id="rId19"/>
    </p:embeddedFont>
    <p:embeddedFont>
      <p:font typeface="GJFAKA+SETSIU+ArialMT"/>
      <p:regular r:id="rId20"/>
    </p:embeddedFont>
    <p:embeddedFont>
      <p:font typeface="AKSJWG+JUQSVE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1D7D9-FC3C-4691-B920-632874799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C9825-E117-44FC-8779-28EF9AA1F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6BBB1-4F9D-4CAC-B891-AC95267BE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112E7-D596-4936-8EB5-31939B0A1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26EDFF-89A4-434F-B060-3E669CD9F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70B25-7AF0-4447-BF84-570DDAC1F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667EC-B783-45E2-BC98-9A1FE40C6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AA7E7-4DD1-46AA-8C96-19D0860C0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91DB4-0F1C-4EF8-9C16-FC31E9883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019F4-C936-4FCE-991B-AC128C184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CB8B0-B08B-42ED-8EB1-307F7728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3615410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02950" y="380305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B3"/>
                </a:solidFill>
                <a:latin typeface="KMRMKM+QTQQNC+MicrosoftYaHei"/>
                <a:cs typeface="KMRMKM+QTQQNC+MicrosoftYaHei"/>
              </a:rPr>
              <a:t>REPORTING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3340" y="1612259"/>
            <a:ext cx="2348238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B3"/>
                </a:solidFill>
                <a:latin typeface="KMRMKM+QTQQNC+MicrosoftYaHei"/>
                <a:cs typeface="KMRMKM+QTQQNC+MicrosoftYaHei"/>
              </a:rPr>
              <a:t>2023</a:t>
            </a:r>
            <a:r>
              <a:rPr sz="1400">
                <a:solidFill>
                  <a:srgbClr val="FFFFB3"/>
                </a:solidFill>
                <a:latin typeface="KMRMKM+QTQQNC+MicrosoftYaHei"/>
                <a:cs typeface="KMRMKM+QTQQNC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KMRMKM+QTQQNC+MicrosoftYaHei"/>
                <a:cs typeface="KMRMKM+QTQQNC+MicrosoftYaHei"/>
              </a:rPr>
              <a:t>WORK</a:t>
            </a:r>
            <a:r>
              <a:rPr sz="1400">
                <a:solidFill>
                  <a:srgbClr val="FFFFB3"/>
                </a:solidFill>
                <a:latin typeface="KMRMKM+QTQQNC+MicrosoftYaHei"/>
                <a:cs typeface="KMRMKM+QTQQNC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KMRMKM+QTQQNC+MicrosoftYaHei"/>
                <a:cs typeface="KMRMKM+QTQQNC+MicrosoftYaHei"/>
              </a:rPr>
              <a:t>SUMMARY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67075" y="2388120"/>
            <a:ext cx="66008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GVHJQB+MS-UIGothic"/>
                <a:cs typeface="GVHJQB+MS-UIGothic"/>
              </a:rPr>
              <a:t>母乳喂养与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婴</a:t>
            </a:r>
            <a:r>
              <a:rPr sz="4950">
                <a:solidFill>
                  <a:srgbClr val="FFFFB3"/>
                </a:solidFill>
                <a:latin typeface="GVHJQB+MS-UIGothic"/>
                <a:cs typeface="GVHJQB+MS-UIGothic"/>
              </a:rPr>
              <a:t>儿健康</a:t>
            </a:r>
          </a:p>
          <a:p>
            <a:pPr marL="942975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GVHJQB+MS-UIGothic"/>
                <a:cs typeface="GVHJQB+MS-UIGothic"/>
              </a:rPr>
              <a:t>李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颖护</a:t>
            </a:r>
            <a:r>
              <a:rPr sz="4950">
                <a:solidFill>
                  <a:srgbClr val="FFFFB3"/>
                </a:solidFill>
                <a:latin typeface="GVHJQB+MS-UIGothic"/>
                <a:cs typeface="GVHJQB+MS-UIGothic"/>
              </a:rPr>
              <a:t>理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FB3"/>
                </a:solidFill>
                <a:latin typeface="GVHJQB+MS-UIGothic"/>
                <a:cs typeface="GVHJQ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9515" y="221697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JFAKA+SETSIU+ArialMT"/>
                <a:cs typeface="GJFAKA+SETSI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GVHJQB+MS-UIGothic"/>
                <a:cs typeface="GVHJQB+MS-UIGothic"/>
              </a:rPr>
              <a:t>母乳喂养的重要性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09515" y="2729420"/>
            <a:ext cx="4439861" cy="2833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JFAKA+SETSIU+ArialMT"/>
                <a:cs typeface="GJFAKA+SETSI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GVHJQB+MS-UIGothic"/>
                <a:cs typeface="GVHJQB+MS-UIGothic"/>
              </a:rPr>
              <a:t>母乳喂养的方法与技巧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JFAKA+SETSIU+ArialMT"/>
                <a:cs typeface="GJFAKA+SETSI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GVHJQB+MS-UIGothic"/>
                <a:cs typeface="GVHJQB+MS-UIGothic"/>
              </a:rPr>
              <a:t>母乳喂养与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婴</a:t>
            </a:r>
            <a:r>
              <a:rPr sz="2400">
                <a:solidFill>
                  <a:srgbClr val="EB554D"/>
                </a:solidFill>
                <a:latin typeface="GVHJQB+MS-UIGothic"/>
                <a:cs typeface="GVHJQB+MS-UIGothic"/>
              </a:rPr>
              <a:t>儿健康的关系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JFAKA+SETSIU+ArialMT"/>
                <a:cs typeface="GJFAKA+SETSI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GVHJQB+MS-UIGothic"/>
                <a:cs typeface="GVHJQB+MS-UIGothic"/>
              </a:rPr>
              <a:t>特殊情况下的母乳喂养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JFAKA+SETSIU+ArialMT"/>
                <a:cs typeface="GJFAKA+SETSI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GVHJQB+MS-UIGothic"/>
                <a:cs typeface="GVHJQB+MS-UIGothic"/>
              </a:rPr>
              <a:t>母乳喂养的常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见误</a:t>
            </a:r>
            <a:r>
              <a:rPr sz="2400">
                <a:solidFill>
                  <a:srgbClr val="EB554D"/>
                </a:solidFill>
                <a:latin typeface="GVHJQB+MS-UIGothic"/>
                <a:cs typeface="GVHJQB+MS-UIGothic"/>
              </a:rPr>
              <a:t>区与澄清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JFAKA+SETSIU+ArialMT"/>
                <a:cs typeface="GJFAKA+SETSIU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GVHJQB+MS-UIGothic"/>
                <a:cs typeface="GVHJQB+MS-UIGothic"/>
              </a:rPr>
              <a:t>支持母乳喂养的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EB554D"/>
                </a:solidFill>
                <a:latin typeface="GVHJQB+MS-UIGothic"/>
                <a:cs typeface="GVHJQB+MS-UIGothic"/>
              </a:rPr>
              <a:t>理措施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546985" y="3871956"/>
            <a:ext cx="133409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EB554D"/>
                </a:solidFill>
                <a:latin typeface="AKSJWG+JUQSVE+MicrosoftYaHei-Bold"/>
                <a:cs typeface="AKSJWG+JUQSVE+MicrosoftYaHei-Bold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AKSJWG+JUQSVE+MicrosoftYaHei-Bold"/>
                <a:cs typeface="AKSJWG+JUQSVE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AKSJWG+JUQSVE+MicrosoftYaHei-Bold"/>
                <a:cs typeface="AKSJWG+JUQSVE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AKSJWG+JUQSVE+MicrosoftYaHei-Bold"/>
                <a:cs typeface="AKSJWG+JUQSV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19529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GVHJQB+MS-UIGothic"/>
                <a:cs typeface="GVHJQB+MS-UIGothic"/>
              </a:rPr>
              <a:t>母乳喂养的重要性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对婴</a:t>
            </a: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儿的好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KSJWG+JUQSVE+MicrosoftYaHei-Bold"/>
                <a:cs typeface="AKSJWG+JUQSV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KSJWG+JUQSVE+MicrosoftYaHei-Bold"/>
                <a:cs typeface="AKSJWG+JUQSV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KSJWG+JUQSVE+MicrosoftYaHei-Bold"/>
                <a:cs typeface="AKSJWG+JUQSV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GVHJQB+MS-UIGothic"/>
                <a:cs typeface="GVHJQB+MS-UIGothic"/>
              </a:rPr>
              <a:t>促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进婴</a:t>
            </a:r>
            <a:r>
              <a:rPr sz="2000" spc="23">
                <a:solidFill>
                  <a:srgbClr val="EB554D"/>
                </a:solidFill>
                <a:latin typeface="GVHJQB+MS-UIGothic"/>
                <a:cs typeface="GVHJQB+MS-UIGothic"/>
              </a:rPr>
              <a:t>儿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EB554D"/>
                </a:solidFill>
                <a:latin typeface="GVHJQB+MS-UIGothic"/>
                <a:cs typeface="GVHJQB+MS-UIGothic"/>
              </a:rPr>
              <a:t>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GVHJQB+MS-UIGothic"/>
                <a:cs typeface="GVHJQB+MS-UIGothic"/>
              </a:rPr>
              <a:t>促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EB554D"/>
                </a:solidFill>
                <a:latin typeface="GVHJQB+MS-UIGothic"/>
                <a:cs typeface="GVHJQB+MS-UIGothic"/>
              </a:rPr>
              <a:t>智力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EB554D"/>
                </a:solidFill>
                <a:latin typeface="GVHJQB+MS-UIGothic"/>
                <a:cs typeface="GVHJQB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GVHJQB+MS-UIGothic"/>
                <a:cs typeface="GVHJQB+MS-UIGothic"/>
              </a:rPr>
              <a:t>增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强亲</a:t>
            </a:r>
            <a:r>
              <a:rPr sz="2000" spc="25">
                <a:solidFill>
                  <a:srgbClr val="EB554D"/>
                </a:solidFill>
                <a:latin typeface="GVHJQB+MS-UIGothic"/>
                <a:cs typeface="GVHJQB+MS-UIGothic"/>
              </a:rPr>
              <a:t>子关系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母乳喂养有助于促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儿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长发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育，提高免疫力，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降低患病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母乳中的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养素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儿的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脑发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育有重要作用，能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儿智力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展。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母乳喂养有助于增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密关系，促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进亲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子情感交流。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亲</a:t>
            </a: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的好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VHJQB+MS-UIGothic"/>
                <a:cs typeface="GVHJQB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GVHJQB+MS-UIGothic"/>
                <a:cs typeface="GVHJQB+MS-UIGothic"/>
              </a:rPr>
              <a:t>子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2000" spc="25">
                <a:solidFill>
                  <a:srgbClr val="FFFDFD"/>
                </a:solidFill>
                <a:latin typeface="GVHJQB+MS-UIGothic"/>
                <a:cs typeface="GVHJQB+MS-UIGothic"/>
              </a:rPr>
              <a:t>收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4975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VHJQB+MS-UIGothic"/>
                <a:cs typeface="GVHJQB+MS-UIGothic"/>
              </a:rPr>
              <a:t>降低母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亲</a:t>
            </a:r>
            <a:r>
              <a:rPr sz="2000" spc="25">
                <a:solidFill>
                  <a:srgbClr val="FFFDFD"/>
                </a:solidFill>
                <a:latin typeface="GVHJQB+MS-UIGothic"/>
                <a:cs typeface="GVHJQB+MS-UIGothic"/>
              </a:rPr>
              <a:t>患乳腺癌的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母乳喂养有助于促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，减少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后出血和感染的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母乳喂养可以降低母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患乳腺癌的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VHJQB+MS-UIGothic"/>
                <a:cs typeface="GVHJQB+MS-UIGothic"/>
              </a:rPr>
              <a:t>减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2000" spc="25">
                <a:solidFill>
                  <a:srgbClr val="FFFDFD"/>
                </a:solidFill>
                <a:latin typeface="GVHJQB+MS-UIGothic"/>
                <a:cs typeface="GVHJQB+MS-UIGothic"/>
              </a:rPr>
              <a:t>育儿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FFFDFD"/>
                </a:solidFill>
                <a:latin typeface="GVHJQB+MS-UIGothic"/>
                <a:cs typeface="GVHJQB+MS-UIGothic"/>
              </a:rPr>
              <a:t>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母乳喂养可以减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在育儿方面的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力，因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母乳是随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可用的食品，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不需要准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和清洗。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家庭的好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323500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B554D"/>
                </a:solidFill>
                <a:latin typeface="GVHJQB+MS-UIGothic"/>
                <a:cs typeface="GVHJQB+MS-UIGothic"/>
              </a:rPr>
              <a:t>增</a:t>
            </a: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2000" spc="15">
                <a:solidFill>
                  <a:srgbClr val="EB554D"/>
                </a:solidFill>
                <a:latin typeface="GVHJQB+MS-UIGothic"/>
                <a:cs typeface="GVHJQB+MS-UIGothic"/>
              </a:rPr>
              <a:t>家庭成</a:t>
            </a:r>
            <a:r>
              <a:rPr sz="2000" spc="14">
                <a:solidFill>
                  <a:srgbClr val="EB554D"/>
                </a:solidFill>
                <a:latin typeface="SimSun"/>
                <a:cs typeface="SimSun"/>
              </a:rPr>
              <a:t>员</a:t>
            </a:r>
            <a:r>
              <a:rPr sz="2000" spc="15">
                <a:solidFill>
                  <a:srgbClr val="EB554D"/>
                </a:solidFill>
                <a:latin typeface="GVHJQB+MS-UIGothic"/>
                <a:cs typeface="GVHJQB+MS-UIGothic"/>
              </a:rPr>
              <a:t>之</a:t>
            </a:r>
            <a:r>
              <a:rPr sz="2000" spc="14">
                <a:solidFill>
                  <a:srgbClr val="EB554D"/>
                </a:solidFill>
                <a:latin typeface="SimSun"/>
                <a:cs typeface="SimSun"/>
              </a:rPr>
              <a:t>间</a:t>
            </a:r>
            <a:r>
              <a:rPr sz="2000" spc="15">
                <a:solidFill>
                  <a:srgbClr val="EB554D"/>
                </a:solidFill>
                <a:latin typeface="GVHJQB+MS-UIGothic"/>
                <a:cs typeface="GVHJQB+MS-UIGothic"/>
              </a:rPr>
              <a:t>的感情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HJQB+MS-UIGothic"/>
                <a:cs typeface="GVHJQB+MS-UIGothic"/>
              </a:rPr>
              <a:t>母乳喂养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VHJQB+MS-UIGothic"/>
                <a:cs typeface="GVHJQB+MS-UIGothic"/>
              </a:rPr>
              <a:t>家庭成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GVHJQB+MS-UIGothic"/>
                <a:cs typeface="GVHJQB+MS-UIGothic"/>
              </a:rPr>
              <a:t>提供了一个增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VHJQB+MS-UIGothic"/>
                <a:cs typeface="GVHJQB+MS-UIGothic"/>
              </a:rPr>
              <a:t>感情的机会，可以增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HJQB+MS-UIGothic"/>
                <a:cs typeface="GVHJQB+MS-UIGothic"/>
              </a:rPr>
              <a:t>家庭凝聚力。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GVHJQB+MS-UIGothic"/>
                <a:cs typeface="GVHJQB+MS-UIGothic"/>
              </a:rPr>
              <a:t>降低家庭</a:t>
            </a: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经济负</a:t>
            </a:r>
            <a:r>
              <a:rPr sz="2000">
                <a:solidFill>
                  <a:srgbClr val="EB554D"/>
                </a:solidFill>
                <a:latin typeface="GVHJQB+MS-UIGothic"/>
                <a:cs typeface="GVHJQB+MS-UIGothic"/>
              </a:rPr>
              <a:t>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5060119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VHJQB+MS-UIGothic"/>
                <a:cs typeface="GVHJQB+MS-UIGothic"/>
              </a:rPr>
              <a:t>母乳喂养相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GVHJQB+MS-UIGothic"/>
                <a:cs typeface="GVHJQB+MS-UIGothic"/>
              </a:rPr>
              <a:t>比奶粉喂养更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经济实</a:t>
            </a:r>
            <a:r>
              <a:rPr sz="1350">
                <a:solidFill>
                  <a:srgbClr val="000000"/>
                </a:solidFill>
                <a:latin typeface="GVHJQB+MS-UIGothic"/>
                <a:cs typeface="GVHJQB+MS-UIGothic"/>
              </a:rPr>
              <a:t>惠，可以降低家庭的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GVHJQB+MS-UIGothic"/>
                <a:cs typeface="GVHJQB+MS-UIGothic"/>
              </a:rPr>
              <a:t>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AKSJWG+JUQSVE+MicrosoftYaHei-Bold"/>
                <a:cs typeface="AKSJWG+JUQSVE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AKSJWG+JUQSVE+MicrosoftYaHei-Bold"/>
                <a:cs typeface="AKSJWG+JUQSVE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AKSJWG+JUQSVE+MicrosoftYaHei-Bold"/>
                <a:cs typeface="AKSJWG+JUQSV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8500" y="319529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GVHJQB+MS-UIGothic"/>
                <a:cs typeface="GVHJQB+MS-UIGothic"/>
              </a:rPr>
              <a:t>母乳喂养的方法与技巧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正确的哺乳姿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摇篮</a:t>
            </a:r>
            <a:r>
              <a:rPr sz="2300">
                <a:solidFill>
                  <a:srgbClr val="EB554D"/>
                </a:solidFill>
                <a:latin typeface="GVHJQB+MS-UIGothic"/>
                <a:cs typeface="GVHJQB+MS-UIGothic"/>
              </a:rPr>
              <a:t>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VHJQB+MS-UIGothic"/>
                <a:cs typeface="GVHJQB+MS-UIGothic"/>
              </a:rPr>
              <a:t>交叉式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侧</a:t>
            </a:r>
            <a:r>
              <a:rPr sz="2300" spc="25">
                <a:solidFill>
                  <a:srgbClr val="EB554D"/>
                </a:solidFill>
                <a:latin typeface="GVHJQB+MS-UIGothic"/>
                <a:cs typeface="GVHJQB+MS-UIGothic"/>
              </a:rPr>
              <a:t>卧式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将宝宝的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和身体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胸部，下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颌紧贴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乳房。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摇篮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式相似，但宝宝的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亲侧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卧，将宝宝的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身体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胸部。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和身体稍微偏离母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胸部。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增加母乳量的方法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频</a:t>
            </a:r>
            <a:r>
              <a:rPr sz="2300" spc="25">
                <a:solidFill>
                  <a:srgbClr val="EB554D"/>
                </a:solidFill>
                <a:latin typeface="GVHJQB+MS-UIGothic"/>
                <a:cs typeface="GVHJQB+MS-UIGothic"/>
              </a:rPr>
              <a:t>繁吸吮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刺激乳腺分泌更多乳汁。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饮</a:t>
            </a:r>
            <a:r>
              <a:rPr sz="2300" spc="25">
                <a:solidFill>
                  <a:srgbClr val="EB554D"/>
                </a:solidFill>
                <a:latin typeface="GVHJQB+MS-UIGothic"/>
                <a:cs typeface="GVHJQB+MS-UIGothic"/>
              </a:rPr>
              <a:t>食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增加蛋白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、水分和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生素的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VHJQB+MS-UIGothic"/>
                <a:cs typeface="GVHJQB+MS-UIGothic"/>
              </a:rPr>
              <a:t>保持心情愉悦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36506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保持愉快的心情有助于促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乳汁分泌。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解决哺乳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的技巧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VHJQB+MS-UIGothic"/>
                <a:cs typeface="GVHJQB+MS-UIGothic"/>
              </a:rPr>
              <a:t>乳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头</a:t>
            </a:r>
            <a:r>
              <a:rPr sz="2300" spc="25">
                <a:solidFill>
                  <a:srgbClr val="EB554D"/>
                </a:solidFill>
                <a:latin typeface="GVHJQB+MS-UIGothic"/>
                <a:cs typeface="GVHJQB+MS-UIGothic"/>
              </a:rPr>
              <a:t>疼痛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整哺乳姿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、乳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霜涂抹等方法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解疼痛。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VHJQB+MS-UIGothic"/>
                <a:cs typeface="GVHJQB+MS-UIGothic"/>
              </a:rPr>
              <a:t>乳腺堵塞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敷、按摩、吸奶器等方法帮助</a:t>
            </a:r>
          </a:p>
          <a:p>
            <a:pPr marL="1905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疏通乳腺。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GVHJQB+MS-UIGothic"/>
                <a:cs typeface="GVHJQB+MS-UIGothic"/>
              </a:rPr>
              <a:t>夜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间</a:t>
            </a:r>
            <a:r>
              <a:rPr sz="2300" spc="25">
                <a:solidFill>
                  <a:srgbClr val="EB554D"/>
                </a:solidFill>
                <a:latin typeface="GVHJQB+MS-UIGothic"/>
                <a:cs typeface="GVHJQB+MS-UIGothic"/>
              </a:rPr>
              <a:t>哺乳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律的哺乳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，避免夜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乳次数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AKSJWG+JUQSVE+MicrosoftYaHei-Bold"/>
                <a:cs typeface="AKSJWG+JUQSVE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AKSJWG+JUQSVE+MicrosoftYaHei-Bold"/>
                <a:cs typeface="AKSJWG+JUQSVE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AKSJWG+JUQSVE+MicrosoftYaHei-Bold"/>
                <a:cs typeface="AKSJWG+JUQSV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52750" y="319529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GVHJQB+MS-UIGothic"/>
                <a:cs typeface="GVHJQB+MS-UIGothic"/>
              </a:rPr>
              <a:t>母乳喂养与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婴</a:t>
            </a:r>
            <a:r>
              <a:rPr sz="4500">
                <a:solidFill>
                  <a:srgbClr val="EB554D"/>
                </a:solidFill>
                <a:latin typeface="GVHJQB+MS-UIGothic"/>
                <a:cs typeface="GVHJQB+MS-UIGothic"/>
              </a:rPr>
              <a:t>儿健康的关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10250" y="4018256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GVHJQB+MS-UIGothic"/>
                <a:cs typeface="GVHJQB+MS-UIGothic"/>
              </a:rPr>
              <a:t>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母乳的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养成分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GVHJQB+MS-UIGothic"/>
                <a:cs typeface="GVHJQB+MS-UIGothic"/>
              </a:rPr>
              <a:t>蛋白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VHJQB+MS-UIGothic"/>
                <a:cs typeface="GVHJQB+MS-UIGothic"/>
              </a:rPr>
              <a:t>脂肪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GVHJQB+MS-UIGothic"/>
                <a:cs typeface="GVHJQB+MS-UIGothic"/>
              </a:rPr>
              <a:t>碳水化合物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98965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FFFFFF"/>
                </a:solidFill>
                <a:latin typeface="GVHJQB+MS-UIGothic"/>
                <a:cs typeface="GVHJQB+MS-UIGothic"/>
              </a:rPr>
              <a:t>生素和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矿</a:t>
            </a:r>
            <a:r>
              <a:rPr sz="2000" spc="23">
                <a:solidFill>
                  <a:srgbClr val="FFFFFF"/>
                </a:solidFill>
                <a:latin typeface="GVHJQB+MS-UIGothic"/>
                <a:cs typeface="GVHJQB+MS-UIGothic"/>
              </a:rPr>
              <a:t>物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母乳中的蛋白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质结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构易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于消化吸收，有助于宝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宝生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长发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育。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母乳中的脂肪含量丰富，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且易于消化吸收，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宝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宝提供足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的能量。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母乳中含有丰富的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素和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足宝宝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长发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育的需要。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母乳中的乳糖含量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高，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有助于宝宝大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脑发</a:t>
            </a:r>
            <a:r>
              <a:rPr sz="1500">
                <a:solidFill>
                  <a:srgbClr val="FFFDFD"/>
                </a:solidFill>
                <a:latin typeface="GVHJQB+MS-UIGothic"/>
                <a:cs typeface="GVHJQB+MS-UIGothic"/>
              </a:rPr>
              <a:t>育。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母乳喂养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对婴</a:t>
            </a:r>
            <a:r>
              <a:rPr sz="3000">
                <a:solidFill>
                  <a:srgbClr val="EB554D"/>
                </a:solidFill>
                <a:latin typeface="GVHJQB+MS-UIGothic"/>
                <a:cs typeface="GVHJQB+MS-UIGothic"/>
              </a:rPr>
              <a:t>儿免疫力的影响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GVHJQB+MS-UIGothic"/>
                <a:cs typeface="GVHJQB+MS-UIGothic"/>
              </a:rPr>
              <a:t>增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EB554D"/>
                </a:solidFill>
                <a:latin typeface="GVHJQB+MS-UIGothic"/>
                <a:cs typeface="GVHJQB+MS-UIGothic"/>
              </a:rPr>
              <a:t>免疫力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67300" y="34104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GVHJQB+MS-UIGothic"/>
                <a:cs typeface="GVHJQB+MS-UIGothic"/>
              </a:rPr>
              <a:t>促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进肠</a:t>
            </a:r>
            <a:r>
              <a:rPr sz="2000" spc="23">
                <a:solidFill>
                  <a:srgbClr val="EB554D"/>
                </a:solidFill>
                <a:latin typeface="GVHJQB+MS-UIGothic"/>
                <a:cs typeface="GVHJQB+MS-UIGothic"/>
              </a:rPr>
              <a:t>道菌群平衡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GVHJQB+MS-UIGothic"/>
                <a:cs typeface="GVHJQB+MS-UIGothic"/>
              </a:rPr>
              <a:t>减少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过</a:t>
            </a:r>
            <a:r>
              <a:rPr sz="2000" spc="23">
                <a:solidFill>
                  <a:srgbClr val="EB554D"/>
                </a:solidFill>
                <a:latin typeface="GVHJQB+MS-UIGothic"/>
                <a:cs typeface="GVHJQB+MS-UIGothic"/>
              </a:rPr>
              <a:t>敏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7658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母乳中含有丰富的免疫球蛋白和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抗体，有助于增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宝宝的免疫力，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降低感染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母乳中的益生菌和益生元有助于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建立健康的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道菌群，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维护肠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道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健康。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母乳喂养有助于降低宝宝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某些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食物的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GVHJQB+MS-UIGothic"/>
                <a:cs typeface="GVHJQ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https://d.book118.com/737036154102006045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KMRMKM+QTQQNC+MicrosoftYaHei</vt:lpstr>
      <vt:lpstr>GVHJQB+MS-UIGothic</vt:lpstr>
      <vt:lpstr>SimSun</vt:lpstr>
      <vt:lpstr>GJFAKA+SETSIU+ArialMT</vt:lpstr>
      <vt:lpstr>Times New Roman</vt:lpstr>
      <vt:lpstr>AKSJWG+JUQSVE+MicrosoftYaHei-Bold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2024-09-20T06:46:56.909</cp:lastPrinted>
  <dcterms:created xsi:type="dcterms:W3CDTF">2024-09-19T22:46:56Z</dcterms:created>
  <dcterms:modified xsi:type="dcterms:W3CDTF">2024-09-19T22:46:58Z</dcterms:modified>
</cp:coreProperties>
</file>