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69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9" r:id="rId24"/>
    <p:sldId id="322" r:id="rId25"/>
    <p:sldId id="325" r:id="rId26"/>
    <p:sldId id="328" r:id="rId27"/>
    <p:sldId id="331" r:id="rId28"/>
    <p:sldId id="334" r:id="rId29"/>
    <p:sldId id="337" r:id="rId30"/>
    <p:sldId id="340" r:id="rId31"/>
    <p:sldId id="343" r:id="rId32"/>
    <p:sldId id="346" r:id="rId33"/>
    <p:sldId id="349" r:id="rId34"/>
    <p:sldId id="352" r:id="rId35"/>
    <p:sldId id="355" r:id="rId36"/>
    <p:sldId id="358" r:id="rId37"/>
    <p:sldId id="360" r:id="rId38"/>
  </p:sldIdLst>
  <p:sldSz cx="9906000" cy="6858000"/>
  <p:notesSz cx="6858000" cy="9144000"/>
  <p:custDataLst>
    <p:tags r:id="rId3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notesMaster" Target="notesMasters/notes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slide" Target="slides/slide31.xml" /><Relationship Id="rId35" Type="http://schemas.openxmlformats.org/officeDocument/2006/relationships/slide" Target="slides/slide32.xml" /><Relationship Id="rId36" Type="http://schemas.openxmlformats.org/officeDocument/2006/relationships/slide" Target="slides/slide33.xml" /><Relationship Id="rId37" Type="http://schemas.openxmlformats.org/officeDocument/2006/relationships/slide" Target="slides/slide34.xml" /><Relationship Id="rId38" Type="http://schemas.openxmlformats.org/officeDocument/2006/relationships/slide" Target="slides/slide35.xml" /><Relationship Id="rId39" Type="http://schemas.openxmlformats.org/officeDocument/2006/relationships/tags" Target="tags/tag39.xml" /><Relationship Id="rId4" Type="http://schemas.openxmlformats.org/officeDocument/2006/relationships/slide" Target="slides/slide1.xml" /><Relationship Id="rId40" Type="http://schemas.openxmlformats.org/officeDocument/2006/relationships/presProps" Target="presProps.xml" /><Relationship Id="rId41" Type="http://schemas.openxmlformats.org/officeDocument/2006/relationships/viewProps" Target="viewProps.xml" /><Relationship Id="rId42" Type="http://schemas.openxmlformats.org/officeDocument/2006/relationships/theme" Target="theme/theme1.xml" /><Relationship Id="rId43" Type="http://schemas.openxmlformats.org/officeDocument/2006/relationships/tableStyles" Target="tableStyles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e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4283" cy="496570"/>
          </a:xfrm>
          <a:prstGeom prst="rect">
            <a:avLst/>
          </a:prstGeom>
        </p:spPr>
        <p:txBody>
          <a:bodyPr vert="horz" lIns="92021" tIns="46011" rIns="92021" bIns="46011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8646" y="1"/>
            <a:ext cx="2944283" cy="496570"/>
          </a:xfrm>
          <a:prstGeom prst="rect">
            <a:avLst/>
          </a:prstGeom>
        </p:spPr>
        <p:txBody>
          <a:bodyPr vert="horz" lIns="92021" tIns="46011" rIns="92021" bIns="46011" rtlCol="0"/>
          <a:lstStyle>
            <a:lvl1pPr algn="r">
              <a:defRPr sz="1200"/>
            </a:lvl1pPr>
          </a:lstStyle>
          <a:p>
            <a:fld id="{BC5B4241-C98F-4766-9E25-5F8403374385}" type="datetimeFigureOut">
              <a:rPr lang="de-DE" smtClean="0"/>
              <a:t>01.06.2017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708025" y="744538"/>
            <a:ext cx="537845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2021" tIns="46011" rIns="92021" bIns="46011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9433107"/>
            <a:ext cx="2944283" cy="496570"/>
          </a:xfrm>
          <a:prstGeom prst="rect">
            <a:avLst/>
          </a:prstGeom>
        </p:spPr>
        <p:txBody>
          <a:bodyPr vert="horz" lIns="92021" tIns="46011" rIns="92021" bIns="46011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8646" y="9433107"/>
            <a:ext cx="2944283" cy="496570"/>
          </a:xfrm>
          <a:prstGeom prst="rect">
            <a:avLst/>
          </a:prstGeom>
        </p:spPr>
        <p:txBody>
          <a:bodyPr vert="horz" lIns="92021" tIns="46011" rIns="92021" bIns="46011" rtlCol="0" anchor="b"/>
          <a:lstStyle>
            <a:lvl1pPr algn="r">
              <a:defRPr sz="1200"/>
            </a:lvl1pPr>
          </a:lstStyle>
          <a:p>
            <a:fld id="{3C26ED65-54EF-4DE1-A434-72CD553BB44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2187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9613" y="744538"/>
            <a:ext cx="537845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6ED65-54EF-4DE1-A434-72CD553BB447}" type="slidenum">
              <a:rPr lang="de-DE" smtClean="0">
                <a:solidFill>
                  <a:prstClr val="black"/>
                </a:solidFill>
                <a:latin typeface="Calibri"/>
              </a:rPr>
              <a:t>1</a:t>
            </a:fld>
            <a:endParaRPr lang="de-D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9431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9613" y="744538"/>
            <a:ext cx="5378450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6ED65-54EF-4DE1-A434-72CD553BB447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21687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6ED65-54EF-4DE1-A434-72CD553BB447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9599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6ED65-54EF-4DE1-A434-72CD553BB447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6956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6ED65-54EF-4DE1-A434-72CD553BB447}" type="slidenum">
              <a:rPr lang="de-DE" smtClean="0"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3689922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image" Target="../media/image2.png" /><Relationship Id="rId3" Type="http://schemas.openxmlformats.org/officeDocument/2006/relationships/tags" Target="../tags/tag1.xml" /><Relationship Id="rId4" Type="http://schemas.openxmlformats.org/officeDocument/2006/relationships/oleObject" Target="../embeddings/oleObject1.bin" TargetMode="Internal" /><Relationship Id="rId5" Type="http://schemas.openxmlformats.org/officeDocument/2006/relationships/image" Target="../media/image3.emf" /><Relationship Id="rId6" Type="http://schemas.openxmlformats.org/officeDocument/2006/relationships/image" Target="../media/image4.jpeg" /><Relationship Id="rId7" Type="http://schemas.openxmlformats.org/officeDocument/2006/relationships/vmlDrawing" Target="../drawings/vmlDrawing1.vml" /><Relationship Id="rId8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wmf" /><Relationship Id="rId2" Type="http://schemas.openxmlformats.org/officeDocument/2006/relationships/image" Target="../media/image4.jpeg" /><Relationship Id="rId3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7.jpeg" /><Relationship Id="rId2" Type="http://schemas.openxmlformats.org/officeDocument/2006/relationships/image" Target="../media/image8.jpeg" /><Relationship Id="rId3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5A16AB-19C2-44B9-AFC0-E267B1A625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EA2DCE-3998-4605-9C6D-1E8968E75F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CD1C62-5D01-4526-852F-B1BF628F33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649FE5-5216-455E-B524-4F7E77DE81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01D0DD4-4701-412E-A26C-2308DEA663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DFF8863-7C0E-4D94-9AB2-866F424B2D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0168CB4-3BC1-4F69-B0CB-177FA0F52B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5EC30F-7F60-413D-9097-0FF3A2481F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B4F552-79E4-477E-ABCB-F141A3F75C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52EAF5-1041-49E0-B10A-6F544436A0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1F8D47-639F-4A25-8EBC-E5FDF44A8C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4_Title Page 3.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3" name="Group 72"/>
          <p:cNvGrpSpPr/>
          <p:nvPr userDrawn="1"/>
        </p:nvGrpSpPr>
        <p:grpSpPr>
          <a:xfrm>
            <a:off x="3067050" y="0"/>
            <a:ext cx="6850217" cy="6832712"/>
            <a:chOff x="21475" y="-1330"/>
            <a:chExt cx="6202235" cy="6187950"/>
          </a:xfrm>
        </p:grpSpPr>
        <p:pic>
          <p:nvPicPr>
            <p:cNvPr id="75" name="Picture 74"/>
            <p:cNvPicPr>
              <a:picLocks noChangeAspect="1"/>
            </p:cNvPicPr>
            <p:nvPr userDrawn="1"/>
          </p:nvPicPr>
          <p:blipFill>
            <a:blip r:embed="rId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3691" y="289774"/>
              <a:ext cx="5518752" cy="5742215"/>
            </a:xfrm>
            <a:prstGeom prst="rect">
              <a:avLst/>
            </a:prstGeom>
          </p:spPr>
        </p:pic>
        <p:grpSp>
          <p:nvGrpSpPr>
            <p:cNvPr id="76" name="Group 75"/>
            <p:cNvGrpSpPr/>
            <p:nvPr userDrawn="1"/>
          </p:nvGrpSpPr>
          <p:grpSpPr>
            <a:xfrm>
              <a:off x="21475" y="-1330"/>
              <a:ext cx="6202235" cy="6187950"/>
              <a:chOff x="18008" y="-1330"/>
              <a:chExt cx="5200804" cy="6187950"/>
            </a:xfrm>
          </p:grpSpPr>
          <p:pic>
            <p:nvPicPr>
              <p:cNvPr id="77" name="Picture 76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18008" y="-1330"/>
                <a:ext cx="5200804" cy="61729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78" name="Groupe 15"/>
              <p:cNvGrpSpPr/>
              <p:nvPr userDrawn="1"/>
            </p:nvGrpSpPr>
            <p:grpSpPr>
              <a:xfrm>
                <a:off x="3831503" y="66632"/>
                <a:ext cx="1368047" cy="1380024"/>
                <a:chOff x="3831502" y="66632"/>
                <a:chExt cx="1586902" cy="1509223"/>
              </a:xfrm>
            </p:grpSpPr>
            <p:sp>
              <p:nvSpPr>
                <p:cNvPr id="160" name="Freeform 159"/>
                <p:cNvSpPr/>
                <p:nvPr userDrawn="1"/>
              </p:nvSpPr>
              <p:spPr bwMode="auto">
                <a:xfrm>
                  <a:off x="3831502" y="936590"/>
                  <a:ext cx="489480" cy="261372"/>
                </a:xfrm>
                <a:custGeom>
                  <a:gdLst>
                    <a:gd name="T0" fmla="*/ 222 w 446"/>
                    <a:gd name="T1" fmla="*/ 0 h 258"/>
                    <a:gd name="T2" fmla="*/ 0 w 446"/>
                    <a:gd name="T3" fmla="*/ 128 h 258"/>
                    <a:gd name="T4" fmla="*/ 222 w 446"/>
                    <a:gd name="T5" fmla="*/ 258 h 258"/>
                    <a:gd name="T6" fmla="*/ 446 w 446"/>
                    <a:gd name="T7" fmla="*/ 128 h 258"/>
                    <a:gd name="T8" fmla="*/ 222 w 446"/>
                    <a:gd name="T9" fmla="*/ 0 h 258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6" h="258">
                      <a:moveTo>
                        <a:pt x="222" y="0"/>
                      </a:moveTo>
                      <a:lnTo>
                        <a:pt x="0" y="128"/>
                      </a:lnTo>
                      <a:lnTo>
                        <a:pt x="222" y="258"/>
                      </a:lnTo>
                      <a:lnTo>
                        <a:pt x="446" y="128"/>
                      </a:lnTo>
                      <a:lnTo>
                        <a:pt x="222" y="0"/>
                      </a:lnTo>
                      <a:close/>
                    </a:path>
                  </a:pathLst>
                </a:custGeom>
                <a:solidFill>
                  <a:srgbClr val="8D1B3D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fr-FR">
                    <a:solidFill>
                      <a:srgbClr val="4D4F53"/>
                    </a:solidFill>
                    <a:latin typeface="Calibri"/>
                  </a:endParaRPr>
                </a:p>
              </p:txBody>
            </p:sp>
            <p:sp>
              <p:nvSpPr>
                <p:cNvPr id="161" name="Freeform 160"/>
                <p:cNvSpPr/>
                <p:nvPr userDrawn="1"/>
              </p:nvSpPr>
              <p:spPr bwMode="auto">
                <a:xfrm>
                  <a:off x="3831503" y="1067277"/>
                  <a:ext cx="241800" cy="399600"/>
                </a:xfrm>
                <a:custGeom>
                  <a:gdLst>
                    <a:gd name="T0" fmla="*/ 0 w 236"/>
                    <a:gd name="T1" fmla="*/ 272 h 406"/>
                    <a:gd name="T2" fmla="*/ 236 w 236"/>
                    <a:gd name="T3" fmla="*/ 406 h 406"/>
                    <a:gd name="T4" fmla="*/ 236 w 236"/>
                    <a:gd name="T5" fmla="*/ 136 h 406"/>
                    <a:gd name="T6" fmla="*/ 0 w 236"/>
                    <a:gd name="T7" fmla="*/ 0 h 406"/>
                    <a:gd name="T8" fmla="*/ 0 w 236"/>
                    <a:gd name="T9" fmla="*/ 272 h 406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6" h="406">
                      <a:moveTo>
                        <a:pt x="0" y="272"/>
                      </a:moveTo>
                      <a:lnTo>
                        <a:pt x="236" y="406"/>
                      </a:lnTo>
                      <a:lnTo>
                        <a:pt x="236" y="136"/>
                      </a:lnTo>
                      <a:lnTo>
                        <a:pt x="0" y="0"/>
                      </a:lnTo>
                      <a:lnTo>
                        <a:pt x="0" y="272"/>
                      </a:lnTo>
                      <a:close/>
                    </a:path>
                  </a:pathLst>
                </a:custGeom>
                <a:solidFill>
                  <a:srgbClr val="D7D3C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fr-FR">
                    <a:solidFill>
                      <a:srgbClr val="4D4F53"/>
                    </a:solidFill>
                    <a:latin typeface="Calibri"/>
                  </a:endParaRPr>
                </a:p>
              </p:txBody>
            </p:sp>
            <p:sp>
              <p:nvSpPr>
                <p:cNvPr id="162" name="Freeform 161"/>
                <p:cNvSpPr/>
                <p:nvPr userDrawn="1"/>
              </p:nvSpPr>
              <p:spPr bwMode="auto">
                <a:xfrm>
                  <a:off x="4765604" y="1177382"/>
                  <a:ext cx="245700" cy="398473"/>
                </a:xfrm>
                <a:custGeom>
                  <a:gdLst>
                    <a:gd name="T0" fmla="*/ 236 w 236"/>
                    <a:gd name="T1" fmla="*/ 272 h 408"/>
                    <a:gd name="T2" fmla="*/ 236 w 236"/>
                    <a:gd name="T3" fmla="*/ 0 h 408"/>
                    <a:gd name="T4" fmla="*/ 0 w 236"/>
                    <a:gd name="T5" fmla="*/ 136 h 408"/>
                    <a:gd name="T6" fmla="*/ 0 w 236"/>
                    <a:gd name="T7" fmla="*/ 408 h 408"/>
                    <a:gd name="T8" fmla="*/ 236 w 236"/>
                    <a:gd name="T9" fmla="*/ 272 h 408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6" h="408">
                      <a:moveTo>
                        <a:pt x="236" y="272"/>
                      </a:moveTo>
                      <a:lnTo>
                        <a:pt x="236" y="0"/>
                      </a:lnTo>
                      <a:lnTo>
                        <a:pt x="0" y="136"/>
                      </a:lnTo>
                      <a:lnTo>
                        <a:pt x="0" y="408"/>
                      </a:lnTo>
                      <a:lnTo>
                        <a:pt x="236" y="272"/>
                      </a:lnTo>
                      <a:close/>
                    </a:path>
                  </a:pathLst>
                </a:custGeom>
                <a:solidFill>
                  <a:srgbClr val="C635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fr-FR">
                    <a:solidFill>
                      <a:srgbClr val="4D4F53"/>
                    </a:solidFill>
                    <a:latin typeface="Calibri"/>
                  </a:endParaRPr>
                </a:p>
              </p:txBody>
            </p:sp>
            <p:sp>
              <p:nvSpPr>
                <p:cNvPr id="163" name="Freeform 162"/>
                <p:cNvSpPr/>
                <p:nvPr userDrawn="1"/>
              </p:nvSpPr>
              <p:spPr bwMode="auto">
                <a:xfrm>
                  <a:off x="4523240" y="1049872"/>
                  <a:ext cx="489480" cy="261372"/>
                </a:xfrm>
                <a:custGeom>
                  <a:gdLst>
                    <a:gd name="T0" fmla="*/ 222 w 446"/>
                    <a:gd name="T1" fmla="*/ 0 h 258"/>
                    <a:gd name="T2" fmla="*/ 0 w 446"/>
                    <a:gd name="T3" fmla="*/ 128 h 258"/>
                    <a:gd name="T4" fmla="*/ 222 w 446"/>
                    <a:gd name="T5" fmla="*/ 258 h 258"/>
                    <a:gd name="T6" fmla="*/ 446 w 446"/>
                    <a:gd name="T7" fmla="*/ 128 h 258"/>
                    <a:gd name="T8" fmla="*/ 222 w 446"/>
                    <a:gd name="T9" fmla="*/ 0 h 258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6" h="258">
                      <a:moveTo>
                        <a:pt x="222" y="0"/>
                      </a:moveTo>
                      <a:lnTo>
                        <a:pt x="0" y="128"/>
                      </a:lnTo>
                      <a:lnTo>
                        <a:pt x="222" y="258"/>
                      </a:lnTo>
                      <a:lnTo>
                        <a:pt x="446" y="128"/>
                      </a:lnTo>
                      <a:lnTo>
                        <a:pt x="222" y="0"/>
                      </a:lnTo>
                      <a:close/>
                    </a:path>
                  </a:pathLst>
                </a:custGeom>
                <a:solidFill>
                  <a:srgbClr val="8D1B3D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fr-FR">
                    <a:solidFill>
                      <a:srgbClr val="4D4F53"/>
                    </a:solidFill>
                    <a:latin typeface="Calibri"/>
                  </a:endParaRPr>
                </a:p>
              </p:txBody>
            </p:sp>
            <p:sp>
              <p:nvSpPr>
                <p:cNvPr id="164" name="Freeform 163"/>
                <p:cNvSpPr/>
                <p:nvPr userDrawn="1"/>
              </p:nvSpPr>
              <p:spPr bwMode="auto">
                <a:xfrm>
                  <a:off x="4993372" y="316285"/>
                  <a:ext cx="245700" cy="398473"/>
                </a:xfrm>
                <a:custGeom>
                  <a:gdLst>
                    <a:gd name="T0" fmla="*/ 236 w 236"/>
                    <a:gd name="T1" fmla="*/ 272 h 408"/>
                    <a:gd name="T2" fmla="*/ 236 w 236"/>
                    <a:gd name="T3" fmla="*/ 0 h 408"/>
                    <a:gd name="T4" fmla="*/ 0 w 236"/>
                    <a:gd name="T5" fmla="*/ 136 h 408"/>
                    <a:gd name="T6" fmla="*/ 0 w 236"/>
                    <a:gd name="T7" fmla="*/ 408 h 408"/>
                    <a:gd name="T8" fmla="*/ 236 w 236"/>
                    <a:gd name="T9" fmla="*/ 272 h 408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6" h="408">
                      <a:moveTo>
                        <a:pt x="236" y="272"/>
                      </a:moveTo>
                      <a:lnTo>
                        <a:pt x="236" y="0"/>
                      </a:lnTo>
                      <a:lnTo>
                        <a:pt x="0" y="136"/>
                      </a:lnTo>
                      <a:lnTo>
                        <a:pt x="0" y="408"/>
                      </a:lnTo>
                      <a:lnTo>
                        <a:pt x="236" y="272"/>
                      </a:lnTo>
                      <a:close/>
                    </a:path>
                  </a:pathLst>
                </a:custGeom>
                <a:solidFill>
                  <a:srgbClr val="C635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fr-FR">
                    <a:solidFill>
                      <a:srgbClr val="4D4F53"/>
                    </a:solidFill>
                    <a:latin typeface="Calibri"/>
                  </a:endParaRPr>
                </a:p>
              </p:txBody>
            </p:sp>
            <p:sp>
              <p:nvSpPr>
                <p:cNvPr id="165" name="Freeform 164"/>
                <p:cNvSpPr/>
                <p:nvPr userDrawn="1"/>
              </p:nvSpPr>
              <p:spPr bwMode="auto">
                <a:xfrm>
                  <a:off x="4751008" y="188775"/>
                  <a:ext cx="489480" cy="261372"/>
                </a:xfrm>
                <a:custGeom>
                  <a:gdLst>
                    <a:gd name="T0" fmla="*/ 222 w 446"/>
                    <a:gd name="T1" fmla="*/ 0 h 258"/>
                    <a:gd name="T2" fmla="*/ 0 w 446"/>
                    <a:gd name="T3" fmla="*/ 128 h 258"/>
                    <a:gd name="T4" fmla="*/ 222 w 446"/>
                    <a:gd name="T5" fmla="*/ 258 h 258"/>
                    <a:gd name="T6" fmla="*/ 446 w 446"/>
                    <a:gd name="T7" fmla="*/ 128 h 258"/>
                    <a:gd name="T8" fmla="*/ 222 w 446"/>
                    <a:gd name="T9" fmla="*/ 0 h 258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6" h="258">
                      <a:moveTo>
                        <a:pt x="222" y="0"/>
                      </a:moveTo>
                      <a:lnTo>
                        <a:pt x="0" y="128"/>
                      </a:lnTo>
                      <a:lnTo>
                        <a:pt x="222" y="258"/>
                      </a:lnTo>
                      <a:lnTo>
                        <a:pt x="446" y="128"/>
                      </a:lnTo>
                      <a:lnTo>
                        <a:pt x="222" y="0"/>
                      </a:lnTo>
                      <a:close/>
                    </a:path>
                  </a:pathLst>
                </a:custGeom>
                <a:solidFill>
                  <a:srgbClr val="8D1B3D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fr-FR">
                    <a:solidFill>
                      <a:srgbClr val="4D4F53"/>
                    </a:solidFill>
                    <a:latin typeface="Calibri"/>
                  </a:endParaRPr>
                </a:p>
              </p:txBody>
            </p:sp>
            <p:sp>
              <p:nvSpPr>
                <p:cNvPr id="166" name="Freeform 165"/>
                <p:cNvSpPr/>
                <p:nvPr userDrawn="1"/>
              </p:nvSpPr>
              <p:spPr bwMode="auto">
                <a:xfrm>
                  <a:off x="5236922" y="66632"/>
                  <a:ext cx="181482" cy="370184"/>
                </a:xfrm>
                <a:custGeom>
                  <a:gdLst>
                    <a:gd name="T0" fmla="*/ 0 w 236"/>
                    <a:gd name="T1" fmla="*/ 272 h 406"/>
                    <a:gd name="T2" fmla="*/ 236 w 236"/>
                    <a:gd name="T3" fmla="*/ 406 h 406"/>
                    <a:gd name="T4" fmla="*/ 236 w 236"/>
                    <a:gd name="T5" fmla="*/ 136 h 406"/>
                    <a:gd name="T6" fmla="*/ 0 w 236"/>
                    <a:gd name="T7" fmla="*/ 0 h 406"/>
                    <a:gd name="T8" fmla="*/ 0 w 236"/>
                    <a:gd name="T9" fmla="*/ 272 h 406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6" h="406">
                      <a:moveTo>
                        <a:pt x="0" y="272"/>
                      </a:moveTo>
                      <a:lnTo>
                        <a:pt x="236" y="406"/>
                      </a:lnTo>
                      <a:lnTo>
                        <a:pt x="236" y="136"/>
                      </a:lnTo>
                      <a:lnTo>
                        <a:pt x="0" y="0"/>
                      </a:lnTo>
                      <a:lnTo>
                        <a:pt x="0" y="272"/>
                      </a:lnTo>
                      <a:close/>
                    </a:path>
                  </a:pathLst>
                </a:custGeom>
                <a:solidFill>
                  <a:srgbClr val="B7B1A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fr-FR">
                    <a:solidFill>
                      <a:srgbClr val="4D4F53"/>
                    </a:solidFill>
                    <a:latin typeface="Calibri"/>
                  </a:endParaRPr>
                </a:p>
              </p:txBody>
            </p:sp>
            <p:grpSp>
              <p:nvGrpSpPr>
                <p:cNvPr id="167" name="Groupe 104"/>
                <p:cNvGrpSpPr>
                  <a:grpSpLocks noChangeAspect="1"/>
                </p:cNvGrpSpPr>
                <p:nvPr userDrawn="1"/>
              </p:nvGrpSpPr>
              <p:grpSpPr>
                <a:xfrm rot="3600000">
                  <a:off x="4547735" y="410968"/>
                  <a:ext cx="422929" cy="799665"/>
                  <a:chOff x="4547735" y="410968"/>
                  <a:chExt cx="616703" cy="1166066"/>
                </a:xfrm>
              </p:grpSpPr>
              <p:grpSp>
                <p:nvGrpSpPr>
                  <p:cNvPr id="169" name="Groupe 106"/>
                  <p:cNvGrpSpPr/>
                  <p:nvPr userDrawn="1"/>
                </p:nvGrpSpPr>
                <p:grpSpPr>
                  <a:xfrm>
                    <a:off x="4547735" y="644295"/>
                    <a:ext cx="616702" cy="714262"/>
                    <a:chOff x="4547735" y="644295"/>
                    <a:chExt cx="616702" cy="1272224"/>
                  </a:xfrm>
                </p:grpSpPr>
                <p:sp>
                  <p:nvSpPr>
                    <p:cNvPr id="260" name="Rectangle 259"/>
                    <p:cNvSpPr/>
                    <p:nvPr userDrawn="1"/>
                  </p:nvSpPr>
                  <p:spPr>
                    <a:xfrm>
                      <a:off x="4547735" y="644295"/>
                      <a:ext cx="25200" cy="909648"/>
                    </a:xfrm>
                    <a:prstGeom prst="rect">
                      <a:avLst/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61" name="Rectangle 260"/>
                    <p:cNvSpPr/>
                    <p:nvPr userDrawn="1"/>
                  </p:nvSpPr>
                  <p:spPr>
                    <a:xfrm>
                      <a:off x="4613458" y="730017"/>
                      <a:ext cx="25200" cy="909638"/>
                    </a:xfrm>
                    <a:prstGeom prst="rect">
                      <a:avLst/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62" name="Rectangle 261"/>
                    <p:cNvSpPr/>
                    <p:nvPr userDrawn="1"/>
                  </p:nvSpPr>
                  <p:spPr>
                    <a:xfrm>
                      <a:off x="4679181" y="764625"/>
                      <a:ext cx="25200" cy="909638"/>
                    </a:xfrm>
                    <a:prstGeom prst="rect">
                      <a:avLst/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63" name="Rectangle 262"/>
                    <p:cNvSpPr/>
                    <p:nvPr userDrawn="1"/>
                  </p:nvSpPr>
                  <p:spPr>
                    <a:xfrm>
                      <a:off x="4744903" y="799233"/>
                      <a:ext cx="25200" cy="909638"/>
                    </a:xfrm>
                    <a:prstGeom prst="rect">
                      <a:avLst/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64" name="Rectangle 263"/>
                    <p:cNvSpPr/>
                    <p:nvPr userDrawn="1"/>
                  </p:nvSpPr>
                  <p:spPr>
                    <a:xfrm>
                      <a:off x="4810626" y="833841"/>
                      <a:ext cx="25200" cy="909638"/>
                    </a:xfrm>
                    <a:prstGeom prst="rect">
                      <a:avLst/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65" name="Rectangle 264"/>
                    <p:cNvSpPr/>
                    <p:nvPr userDrawn="1"/>
                  </p:nvSpPr>
                  <p:spPr>
                    <a:xfrm>
                      <a:off x="4876348" y="868449"/>
                      <a:ext cx="25200" cy="909638"/>
                    </a:xfrm>
                    <a:prstGeom prst="rect">
                      <a:avLst/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66" name="Rectangle 265"/>
                    <p:cNvSpPr/>
                    <p:nvPr userDrawn="1"/>
                  </p:nvSpPr>
                  <p:spPr>
                    <a:xfrm>
                      <a:off x="4942071" y="903057"/>
                      <a:ext cx="25200" cy="909638"/>
                    </a:xfrm>
                    <a:prstGeom prst="rect">
                      <a:avLst/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67" name="Rectangle 266"/>
                    <p:cNvSpPr/>
                    <p:nvPr userDrawn="1"/>
                  </p:nvSpPr>
                  <p:spPr>
                    <a:xfrm>
                      <a:off x="5007793" y="937665"/>
                      <a:ext cx="25200" cy="909638"/>
                    </a:xfrm>
                    <a:prstGeom prst="rect">
                      <a:avLst/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68" name="Rectangle 267"/>
                    <p:cNvSpPr/>
                    <p:nvPr userDrawn="1"/>
                  </p:nvSpPr>
                  <p:spPr>
                    <a:xfrm>
                      <a:off x="5073515" y="972273"/>
                      <a:ext cx="25200" cy="909638"/>
                    </a:xfrm>
                    <a:prstGeom prst="rect">
                      <a:avLst/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69" name="Rectangle 268"/>
                    <p:cNvSpPr/>
                    <p:nvPr userDrawn="1"/>
                  </p:nvSpPr>
                  <p:spPr>
                    <a:xfrm>
                      <a:off x="5139237" y="1006881"/>
                      <a:ext cx="25200" cy="909638"/>
                    </a:xfrm>
                    <a:prstGeom prst="rect">
                      <a:avLst/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</p:grpSp>
              <p:grpSp>
                <p:nvGrpSpPr>
                  <p:cNvPr id="170" name="Groupe 107"/>
                  <p:cNvGrpSpPr/>
                  <p:nvPr userDrawn="1"/>
                </p:nvGrpSpPr>
                <p:grpSpPr>
                  <a:xfrm>
                    <a:off x="4547735" y="410968"/>
                    <a:ext cx="616698" cy="663317"/>
                    <a:chOff x="4547735" y="410968"/>
                    <a:chExt cx="616698" cy="663317"/>
                  </a:xfrm>
                </p:grpSpPr>
                <p:sp>
                  <p:nvSpPr>
                    <p:cNvPr id="246" name="Trapèze 119"/>
                    <p:cNvSpPr/>
                    <p:nvPr userDrawn="1"/>
                  </p:nvSpPr>
                  <p:spPr>
                    <a:xfrm rot="5400000">
                      <a:off x="4531215" y="634974"/>
                      <a:ext cx="321128" cy="252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47" name="Trapèze 120"/>
                    <p:cNvSpPr/>
                    <p:nvPr userDrawn="1"/>
                  </p:nvSpPr>
                  <p:spPr>
                    <a:xfrm rot="5400000">
                      <a:off x="4662659" y="711016"/>
                      <a:ext cx="321128" cy="252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48" name="Trapèze 121"/>
                    <p:cNvSpPr/>
                    <p:nvPr userDrawn="1"/>
                  </p:nvSpPr>
                  <p:spPr>
                    <a:xfrm rot="5400000">
                      <a:off x="4794103" y="787058"/>
                      <a:ext cx="321128" cy="252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49" name="Trapèze 122"/>
                    <p:cNvSpPr/>
                    <p:nvPr userDrawn="1"/>
                  </p:nvSpPr>
                  <p:spPr>
                    <a:xfrm rot="5400000">
                      <a:off x="4925547" y="863100"/>
                      <a:ext cx="321128" cy="252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50" name="Trapèze 123"/>
                    <p:cNvSpPr/>
                    <p:nvPr userDrawn="1"/>
                  </p:nvSpPr>
                  <p:spPr>
                    <a:xfrm rot="5400000">
                      <a:off x="4399771" y="558932"/>
                      <a:ext cx="321128" cy="252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51" name="Trapèze 124"/>
                    <p:cNvSpPr/>
                    <p:nvPr userDrawn="1"/>
                  </p:nvSpPr>
                  <p:spPr>
                    <a:xfrm rot="5400000">
                      <a:off x="4465493" y="596953"/>
                      <a:ext cx="321128" cy="252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52" name="Trapèze 125"/>
                    <p:cNvSpPr/>
                    <p:nvPr userDrawn="1"/>
                  </p:nvSpPr>
                  <p:spPr>
                    <a:xfrm rot="5400000">
                      <a:off x="4596937" y="672995"/>
                      <a:ext cx="321128" cy="252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53" name="Trapèze 126"/>
                    <p:cNvSpPr/>
                    <p:nvPr userDrawn="1"/>
                  </p:nvSpPr>
                  <p:spPr>
                    <a:xfrm rot="5400000">
                      <a:off x="4728381" y="749037"/>
                      <a:ext cx="321128" cy="252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54" name="Trapèze 127"/>
                    <p:cNvSpPr/>
                    <p:nvPr userDrawn="1"/>
                  </p:nvSpPr>
                  <p:spPr>
                    <a:xfrm rot="5400000">
                      <a:off x="4859825" y="825079"/>
                      <a:ext cx="321128" cy="252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59" name="Trapèze 128"/>
                    <p:cNvSpPr/>
                    <p:nvPr userDrawn="1"/>
                  </p:nvSpPr>
                  <p:spPr>
                    <a:xfrm rot="5400000">
                      <a:off x="4991269" y="901121"/>
                      <a:ext cx="321128" cy="252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</p:grpSp>
              <p:grpSp>
                <p:nvGrpSpPr>
                  <p:cNvPr id="171" name="Groupe 108"/>
                  <p:cNvGrpSpPr/>
                  <p:nvPr userDrawn="1"/>
                </p:nvGrpSpPr>
                <p:grpSpPr>
                  <a:xfrm rot="10800000">
                    <a:off x="4547736" y="913721"/>
                    <a:ext cx="616702" cy="663313"/>
                    <a:chOff x="4547736" y="913721"/>
                    <a:chExt cx="616702" cy="663313"/>
                  </a:xfrm>
                </p:grpSpPr>
                <p:sp>
                  <p:nvSpPr>
                    <p:cNvPr id="172" name="Trapèze 109"/>
                    <p:cNvSpPr/>
                    <p:nvPr userDrawn="1"/>
                  </p:nvSpPr>
                  <p:spPr>
                    <a:xfrm rot="5400000">
                      <a:off x="4465494" y="1099706"/>
                      <a:ext cx="321128" cy="252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73" name="Trapèze 110"/>
                    <p:cNvSpPr/>
                    <p:nvPr userDrawn="1"/>
                  </p:nvSpPr>
                  <p:spPr>
                    <a:xfrm rot="5400000">
                      <a:off x="4596938" y="1175748"/>
                      <a:ext cx="321128" cy="252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74" name="Trapèze 111"/>
                    <p:cNvSpPr/>
                    <p:nvPr userDrawn="1"/>
                  </p:nvSpPr>
                  <p:spPr>
                    <a:xfrm rot="5400000">
                      <a:off x="4728382" y="1251790"/>
                      <a:ext cx="321128" cy="252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75" name="Trapèze 112"/>
                    <p:cNvSpPr/>
                    <p:nvPr userDrawn="1"/>
                  </p:nvSpPr>
                  <p:spPr>
                    <a:xfrm rot="5400000">
                      <a:off x="4859826" y="1327832"/>
                      <a:ext cx="321128" cy="252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76" name="Trapèze 113"/>
                    <p:cNvSpPr/>
                    <p:nvPr userDrawn="1"/>
                  </p:nvSpPr>
                  <p:spPr>
                    <a:xfrm rot="5400000">
                      <a:off x="4399772" y="1061685"/>
                      <a:ext cx="321128" cy="252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77" name="Trapèze 114"/>
                    <p:cNvSpPr/>
                    <p:nvPr userDrawn="1"/>
                  </p:nvSpPr>
                  <p:spPr>
                    <a:xfrm rot="5400000">
                      <a:off x="4531216" y="1137727"/>
                      <a:ext cx="321128" cy="252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41" name="Trapèze 115"/>
                    <p:cNvSpPr/>
                    <p:nvPr userDrawn="1"/>
                  </p:nvSpPr>
                  <p:spPr>
                    <a:xfrm rot="5400000">
                      <a:off x="4662660" y="1213769"/>
                      <a:ext cx="321128" cy="252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43" name="Trapèze 116"/>
                    <p:cNvSpPr/>
                    <p:nvPr userDrawn="1"/>
                  </p:nvSpPr>
                  <p:spPr>
                    <a:xfrm rot="5400000">
                      <a:off x="4794104" y="1289811"/>
                      <a:ext cx="321128" cy="252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44" name="Trapèze 117"/>
                    <p:cNvSpPr/>
                    <p:nvPr userDrawn="1"/>
                  </p:nvSpPr>
                  <p:spPr>
                    <a:xfrm rot="5400000">
                      <a:off x="4925548" y="1365853"/>
                      <a:ext cx="321128" cy="252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45" name="Trapèze 118"/>
                    <p:cNvSpPr/>
                    <p:nvPr userDrawn="1"/>
                  </p:nvSpPr>
                  <p:spPr>
                    <a:xfrm rot="5400000">
                      <a:off x="4991274" y="1403870"/>
                      <a:ext cx="321128" cy="252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</p:grpSp>
            </p:grpSp>
            <p:sp>
              <p:nvSpPr>
                <p:cNvPr id="168" name="Freeform 167"/>
                <p:cNvSpPr/>
                <p:nvPr userDrawn="1"/>
              </p:nvSpPr>
              <p:spPr bwMode="auto">
                <a:xfrm>
                  <a:off x="4066184" y="435413"/>
                  <a:ext cx="462840" cy="762549"/>
                </a:xfrm>
                <a:custGeom>
                  <a:gdLst>
                    <a:gd name="T0" fmla="*/ 0 w 454"/>
                    <a:gd name="T1" fmla="*/ 524 h 788"/>
                    <a:gd name="T2" fmla="*/ 454 w 454"/>
                    <a:gd name="T3" fmla="*/ 788 h 788"/>
                    <a:gd name="T4" fmla="*/ 454 w 454"/>
                    <a:gd name="T5" fmla="*/ 262 h 788"/>
                    <a:gd name="T6" fmla="*/ 0 w 454"/>
                    <a:gd name="T7" fmla="*/ 0 h 788"/>
                    <a:gd name="T8" fmla="*/ 0 w 454"/>
                    <a:gd name="T9" fmla="*/ 524 h 788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2" h="788">
                      <a:moveTo>
                        <a:pt x="0" y="524"/>
                      </a:moveTo>
                      <a:lnTo>
                        <a:pt x="454" y="788"/>
                      </a:lnTo>
                      <a:lnTo>
                        <a:pt x="454" y="262"/>
                      </a:lnTo>
                      <a:lnTo>
                        <a:pt x="0" y="0"/>
                      </a:lnTo>
                      <a:lnTo>
                        <a:pt x="0" y="524"/>
                      </a:lnTo>
                      <a:close/>
                    </a:path>
                  </a:pathLst>
                </a:custGeom>
                <a:solidFill>
                  <a:srgbClr val="D8D4C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fr-FR">
                    <a:solidFill>
                      <a:srgbClr val="4D4F53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79" name="Groupe 16"/>
              <p:cNvGrpSpPr/>
              <p:nvPr userDrawn="1"/>
            </p:nvGrpSpPr>
            <p:grpSpPr>
              <a:xfrm>
                <a:off x="101498" y="4704453"/>
                <a:ext cx="1315028" cy="1482167"/>
                <a:chOff x="101498" y="4704463"/>
                <a:chExt cx="1525403" cy="1620929"/>
              </a:xfrm>
            </p:grpSpPr>
            <p:grpSp>
              <p:nvGrpSpPr>
                <p:cNvPr id="80" name="Groupe 17"/>
                <p:cNvGrpSpPr/>
                <p:nvPr userDrawn="1"/>
              </p:nvGrpSpPr>
              <p:grpSpPr>
                <a:xfrm rot="3600000">
                  <a:off x="781954" y="4838915"/>
                  <a:ext cx="416564" cy="732992"/>
                  <a:chOff x="781963" y="4838911"/>
                  <a:chExt cx="708296" cy="1227953"/>
                </a:xfrm>
              </p:grpSpPr>
              <p:grpSp>
                <p:nvGrpSpPr>
                  <p:cNvPr id="97" name="Groupe 34"/>
                  <p:cNvGrpSpPr/>
                  <p:nvPr userDrawn="1"/>
                </p:nvGrpSpPr>
                <p:grpSpPr>
                  <a:xfrm>
                    <a:off x="781966" y="4838911"/>
                    <a:ext cx="708293" cy="720548"/>
                    <a:chOff x="781966" y="4838911"/>
                    <a:chExt cx="708293" cy="720548"/>
                  </a:xfrm>
                </p:grpSpPr>
                <p:sp>
                  <p:nvSpPr>
                    <p:cNvPr id="140" name="Trapèze 77"/>
                    <p:cNvSpPr/>
                    <p:nvPr userDrawn="1"/>
                  </p:nvSpPr>
                  <p:spPr>
                    <a:xfrm rot="16200000" flipH="1">
                      <a:off x="1174452" y="5080880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41" name="Trapèze 78"/>
                    <p:cNvSpPr/>
                    <p:nvPr userDrawn="1"/>
                  </p:nvSpPr>
                  <p:spPr>
                    <a:xfrm rot="16200000" flipH="1">
                      <a:off x="1028892" y="5163764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42" name="Trapèze 79"/>
                    <p:cNvSpPr/>
                    <p:nvPr userDrawn="1"/>
                  </p:nvSpPr>
                  <p:spPr>
                    <a:xfrm rot="16200000" flipH="1">
                      <a:off x="883332" y="5246648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43" name="Trapèze 80"/>
                    <p:cNvSpPr/>
                    <p:nvPr userDrawn="1"/>
                  </p:nvSpPr>
                  <p:spPr>
                    <a:xfrm rot="16200000" flipH="1">
                      <a:off x="701382" y="5350253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44" name="Trapèze 81"/>
                    <p:cNvSpPr/>
                    <p:nvPr userDrawn="1"/>
                  </p:nvSpPr>
                  <p:spPr>
                    <a:xfrm rot="16200000" flipH="1">
                      <a:off x="774162" y="5308811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45" name="Trapèze 82"/>
                    <p:cNvSpPr/>
                    <p:nvPr userDrawn="1"/>
                  </p:nvSpPr>
                  <p:spPr>
                    <a:xfrm rot="16200000" flipH="1">
                      <a:off x="1247232" y="5039438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46" name="Trapèze 83"/>
                    <p:cNvSpPr/>
                    <p:nvPr userDrawn="1"/>
                  </p:nvSpPr>
                  <p:spPr>
                    <a:xfrm rot="16200000" flipH="1">
                      <a:off x="1101672" y="5122322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47" name="Trapèze 84"/>
                    <p:cNvSpPr/>
                    <p:nvPr userDrawn="1"/>
                  </p:nvSpPr>
                  <p:spPr>
                    <a:xfrm rot="16200000" flipH="1">
                      <a:off x="956112" y="5205206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48" name="Trapèze 85"/>
                    <p:cNvSpPr/>
                    <p:nvPr userDrawn="1"/>
                  </p:nvSpPr>
                  <p:spPr>
                    <a:xfrm rot="16200000" flipH="1">
                      <a:off x="810552" y="5288090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49" name="Trapèze 86"/>
                    <p:cNvSpPr/>
                    <p:nvPr userDrawn="1"/>
                  </p:nvSpPr>
                  <p:spPr>
                    <a:xfrm rot="16200000" flipH="1">
                      <a:off x="628602" y="5391695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50" name="Trapèze 87"/>
                    <p:cNvSpPr/>
                    <p:nvPr userDrawn="1"/>
                  </p:nvSpPr>
                  <p:spPr>
                    <a:xfrm rot="16200000" flipH="1">
                      <a:off x="1283617" y="5018712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51" name="Trapèze 88"/>
                    <p:cNvSpPr/>
                    <p:nvPr userDrawn="1"/>
                  </p:nvSpPr>
                  <p:spPr>
                    <a:xfrm rot="16200000" flipH="1">
                      <a:off x="1138062" y="5101601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52" name="Trapèze 89"/>
                    <p:cNvSpPr/>
                    <p:nvPr userDrawn="1"/>
                  </p:nvSpPr>
                  <p:spPr>
                    <a:xfrm rot="16200000" flipH="1">
                      <a:off x="992502" y="5184485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53" name="Trapèze 90"/>
                    <p:cNvSpPr/>
                    <p:nvPr userDrawn="1"/>
                  </p:nvSpPr>
                  <p:spPr>
                    <a:xfrm rot="16200000" flipH="1">
                      <a:off x="846942" y="5267369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54" name="Trapèze 91"/>
                    <p:cNvSpPr/>
                    <p:nvPr userDrawn="1"/>
                  </p:nvSpPr>
                  <p:spPr>
                    <a:xfrm rot="16200000" flipH="1">
                      <a:off x="1210842" y="5060159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55" name="Trapèze 92"/>
                    <p:cNvSpPr/>
                    <p:nvPr userDrawn="1"/>
                  </p:nvSpPr>
                  <p:spPr>
                    <a:xfrm rot="16200000" flipH="1">
                      <a:off x="1065282" y="5143043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56" name="Trapèze 93"/>
                    <p:cNvSpPr/>
                    <p:nvPr userDrawn="1"/>
                  </p:nvSpPr>
                  <p:spPr>
                    <a:xfrm rot="16200000" flipH="1">
                      <a:off x="919722" y="5225927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57" name="Trapèze 94"/>
                    <p:cNvSpPr/>
                    <p:nvPr userDrawn="1"/>
                  </p:nvSpPr>
                  <p:spPr>
                    <a:xfrm rot="16200000" flipH="1">
                      <a:off x="737772" y="5329532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58" name="Trapèze 95"/>
                    <p:cNvSpPr/>
                    <p:nvPr userDrawn="1"/>
                  </p:nvSpPr>
                  <p:spPr>
                    <a:xfrm rot="16200000" flipH="1">
                      <a:off x="664992" y="5370974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59" name="Trapèze 96"/>
                    <p:cNvSpPr/>
                    <p:nvPr userDrawn="1"/>
                  </p:nvSpPr>
                  <p:spPr>
                    <a:xfrm rot="16200000" flipH="1">
                      <a:off x="1322496" y="4992274"/>
                      <a:ext cx="321126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</p:grpSp>
              <p:grpSp>
                <p:nvGrpSpPr>
                  <p:cNvPr id="98" name="Groupe 35"/>
                  <p:cNvGrpSpPr/>
                  <p:nvPr userDrawn="1"/>
                </p:nvGrpSpPr>
                <p:grpSpPr>
                  <a:xfrm rot="10800000">
                    <a:off x="781963" y="5346317"/>
                    <a:ext cx="708290" cy="720547"/>
                    <a:chOff x="781963" y="5346317"/>
                    <a:chExt cx="708290" cy="720547"/>
                  </a:xfrm>
                </p:grpSpPr>
                <p:sp>
                  <p:nvSpPr>
                    <p:cNvPr id="120" name="Trapèze 57"/>
                    <p:cNvSpPr/>
                    <p:nvPr userDrawn="1"/>
                  </p:nvSpPr>
                  <p:spPr>
                    <a:xfrm rot="16200000" flipH="1">
                      <a:off x="1249709" y="5541123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21" name="Trapèze 58"/>
                    <p:cNvSpPr/>
                    <p:nvPr userDrawn="1"/>
                  </p:nvSpPr>
                  <p:spPr>
                    <a:xfrm rot="16200000" flipH="1">
                      <a:off x="1104149" y="5624007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22" name="Trapèze 59"/>
                    <p:cNvSpPr/>
                    <p:nvPr userDrawn="1"/>
                  </p:nvSpPr>
                  <p:spPr>
                    <a:xfrm rot="16200000" flipH="1">
                      <a:off x="958589" y="5706891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23" name="Trapèze 60"/>
                    <p:cNvSpPr/>
                    <p:nvPr userDrawn="1"/>
                  </p:nvSpPr>
                  <p:spPr>
                    <a:xfrm rot="16200000" flipH="1">
                      <a:off x="776639" y="5810496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24" name="Trapèze 61"/>
                    <p:cNvSpPr/>
                    <p:nvPr userDrawn="1"/>
                  </p:nvSpPr>
                  <p:spPr>
                    <a:xfrm rot="16200000" flipH="1">
                      <a:off x="849419" y="5769054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25" name="Trapèze 62"/>
                    <p:cNvSpPr/>
                    <p:nvPr userDrawn="1"/>
                  </p:nvSpPr>
                  <p:spPr>
                    <a:xfrm rot="16200000" flipH="1">
                      <a:off x="1322489" y="5499681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26" name="Trapèze 63"/>
                    <p:cNvSpPr/>
                    <p:nvPr userDrawn="1"/>
                  </p:nvSpPr>
                  <p:spPr>
                    <a:xfrm rot="16200000" flipH="1">
                      <a:off x="1176929" y="5582565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27" name="Trapèze 64"/>
                    <p:cNvSpPr/>
                    <p:nvPr userDrawn="1"/>
                  </p:nvSpPr>
                  <p:spPr>
                    <a:xfrm rot="16200000" flipH="1">
                      <a:off x="1031369" y="5665449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28" name="Trapèze 65"/>
                    <p:cNvSpPr/>
                    <p:nvPr userDrawn="1"/>
                  </p:nvSpPr>
                  <p:spPr>
                    <a:xfrm rot="16200000" flipH="1">
                      <a:off x="885809" y="5748333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29" name="Trapèze 66"/>
                    <p:cNvSpPr/>
                    <p:nvPr userDrawn="1"/>
                  </p:nvSpPr>
                  <p:spPr>
                    <a:xfrm rot="16200000" flipH="1">
                      <a:off x="703859" y="5851938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30" name="Trapèze 67"/>
                    <p:cNvSpPr/>
                    <p:nvPr userDrawn="1"/>
                  </p:nvSpPr>
                  <p:spPr>
                    <a:xfrm rot="16200000" flipH="1">
                      <a:off x="667478" y="5872665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31" name="Trapèze 68"/>
                    <p:cNvSpPr/>
                    <p:nvPr userDrawn="1"/>
                  </p:nvSpPr>
                  <p:spPr>
                    <a:xfrm rot="16200000" flipH="1">
                      <a:off x="1213319" y="5561844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32" name="Trapèze 69"/>
                    <p:cNvSpPr/>
                    <p:nvPr userDrawn="1"/>
                  </p:nvSpPr>
                  <p:spPr>
                    <a:xfrm rot="16200000" flipH="1">
                      <a:off x="1067759" y="5644728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33" name="Trapèze 70"/>
                    <p:cNvSpPr/>
                    <p:nvPr userDrawn="1"/>
                  </p:nvSpPr>
                  <p:spPr>
                    <a:xfrm rot="16200000" flipH="1">
                      <a:off x="922199" y="5727612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34" name="Trapèze 71"/>
                    <p:cNvSpPr/>
                    <p:nvPr userDrawn="1"/>
                  </p:nvSpPr>
                  <p:spPr>
                    <a:xfrm rot="16200000" flipH="1">
                      <a:off x="1286099" y="5520402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35" name="Trapèze 72"/>
                    <p:cNvSpPr/>
                    <p:nvPr userDrawn="1"/>
                  </p:nvSpPr>
                  <p:spPr>
                    <a:xfrm rot="16200000" flipH="1">
                      <a:off x="1140539" y="5603286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36" name="Trapèze 73"/>
                    <p:cNvSpPr/>
                    <p:nvPr userDrawn="1"/>
                  </p:nvSpPr>
                  <p:spPr>
                    <a:xfrm rot="16200000" flipH="1">
                      <a:off x="994979" y="5686170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37" name="Trapèze 74"/>
                    <p:cNvSpPr/>
                    <p:nvPr userDrawn="1"/>
                  </p:nvSpPr>
                  <p:spPr>
                    <a:xfrm rot="16200000" flipH="1">
                      <a:off x="813029" y="5789775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38" name="Trapèze 75"/>
                    <p:cNvSpPr/>
                    <p:nvPr userDrawn="1"/>
                  </p:nvSpPr>
                  <p:spPr>
                    <a:xfrm rot="16200000" flipH="1">
                      <a:off x="740249" y="5831217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39" name="Trapèze 76"/>
                    <p:cNvSpPr/>
                    <p:nvPr userDrawn="1"/>
                  </p:nvSpPr>
                  <p:spPr>
                    <a:xfrm rot="16200000" flipH="1">
                      <a:off x="628599" y="5899101"/>
                      <a:ext cx="321127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</p:grpSp>
              <p:grpSp>
                <p:nvGrpSpPr>
                  <p:cNvPr id="99" name="Groupe 36"/>
                  <p:cNvGrpSpPr/>
                  <p:nvPr userDrawn="1"/>
                </p:nvGrpSpPr>
                <p:grpSpPr>
                  <a:xfrm rot="10800000">
                    <a:off x="781963" y="5064530"/>
                    <a:ext cx="708294" cy="720544"/>
                    <a:chOff x="781963" y="5064530"/>
                    <a:chExt cx="708294" cy="720544"/>
                  </a:xfrm>
                </p:grpSpPr>
                <p:sp>
                  <p:nvSpPr>
                    <p:cNvPr id="100" name="Trapèze 37"/>
                    <p:cNvSpPr/>
                    <p:nvPr userDrawn="1"/>
                  </p:nvSpPr>
                  <p:spPr>
                    <a:xfrm rot="16200000" flipH="1">
                      <a:off x="1249713" y="5259336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01" name="Trapèze 38"/>
                    <p:cNvSpPr/>
                    <p:nvPr userDrawn="1"/>
                  </p:nvSpPr>
                  <p:spPr>
                    <a:xfrm rot="16200000" flipH="1">
                      <a:off x="1104153" y="5342220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02" name="Trapèze 39"/>
                    <p:cNvSpPr/>
                    <p:nvPr userDrawn="1"/>
                  </p:nvSpPr>
                  <p:spPr>
                    <a:xfrm rot="16200000" flipH="1">
                      <a:off x="958593" y="5425104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03" name="Trapèze 40"/>
                    <p:cNvSpPr/>
                    <p:nvPr userDrawn="1"/>
                  </p:nvSpPr>
                  <p:spPr>
                    <a:xfrm rot="16200000" flipH="1">
                      <a:off x="776643" y="5528709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04" name="Trapèze 41"/>
                    <p:cNvSpPr/>
                    <p:nvPr userDrawn="1"/>
                  </p:nvSpPr>
                  <p:spPr>
                    <a:xfrm rot="16200000" flipH="1">
                      <a:off x="849423" y="5487267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05" name="Trapèze 42"/>
                    <p:cNvSpPr/>
                    <p:nvPr userDrawn="1"/>
                  </p:nvSpPr>
                  <p:spPr>
                    <a:xfrm rot="16200000" flipH="1">
                      <a:off x="1322493" y="5217894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06" name="Trapèze 43"/>
                    <p:cNvSpPr/>
                    <p:nvPr userDrawn="1"/>
                  </p:nvSpPr>
                  <p:spPr>
                    <a:xfrm rot="16200000" flipH="1">
                      <a:off x="1176933" y="5300778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07" name="Trapèze 44"/>
                    <p:cNvSpPr/>
                    <p:nvPr userDrawn="1"/>
                  </p:nvSpPr>
                  <p:spPr>
                    <a:xfrm rot="16200000" flipH="1">
                      <a:off x="1031373" y="5383662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08" name="Trapèze 45"/>
                    <p:cNvSpPr/>
                    <p:nvPr userDrawn="1"/>
                  </p:nvSpPr>
                  <p:spPr>
                    <a:xfrm rot="16200000" flipH="1">
                      <a:off x="885813" y="5466546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09" name="Trapèze 46"/>
                    <p:cNvSpPr/>
                    <p:nvPr userDrawn="1"/>
                  </p:nvSpPr>
                  <p:spPr>
                    <a:xfrm rot="16200000" flipH="1">
                      <a:off x="703863" y="5570151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10" name="Trapèze 47"/>
                    <p:cNvSpPr/>
                    <p:nvPr userDrawn="1"/>
                  </p:nvSpPr>
                  <p:spPr>
                    <a:xfrm rot="16200000" flipH="1">
                      <a:off x="667470" y="5590878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11" name="Trapèze 48"/>
                    <p:cNvSpPr/>
                    <p:nvPr userDrawn="1"/>
                  </p:nvSpPr>
                  <p:spPr>
                    <a:xfrm rot="16200000" flipH="1">
                      <a:off x="1213323" y="5280057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12" name="Trapèze 49"/>
                    <p:cNvSpPr/>
                    <p:nvPr userDrawn="1"/>
                  </p:nvSpPr>
                  <p:spPr>
                    <a:xfrm rot="16200000" flipH="1">
                      <a:off x="1067763" y="5362941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13" name="Trapèze 50"/>
                    <p:cNvSpPr/>
                    <p:nvPr userDrawn="1"/>
                  </p:nvSpPr>
                  <p:spPr>
                    <a:xfrm rot="16200000" flipH="1">
                      <a:off x="922203" y="5445825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14" name="Trapèze 51"/>
                    <p:cNvSpPr/>
                    <p:nvPr userDrawn="1"/>
                  </p:nvSpPr>
                  <p:spPr>
                    <a:xfrm rot="16200000" flipH="1">
                      <a:off x="1286103" y="5238615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15" name="Trapèze 52"/>
                    <p:cNvSpPr/>
                    <p:nvPr userDrawn="1"/>
                  </p:nvSpPr>
                  <p:spPr>
                    <a:xfrm rot="16200000" flipH="1">
                      <a:off x="1140543" y="5321499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16" name="Trapèze 53"/>
                    <p:cNvSpPr/>
                    <p:nvPr userDrawn="1"/>
                  </p:nvSpPr>
                  <p:spPr>
                    <a:xfrm rot="16200000" flipH="1">
                      <a:off x="994983" y="5404383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17" name="Trapèze 54"/>
                    <p:cNvSpPr/>
                    <p:nvPr userDrawn="1"/>
                  </p:nvSpPr>
                  <p:spPr>
                    <a:xfrm rot="16200000" flipH="1">
                      <a:off x="813033" y="5507988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18" name="Trapèze 55"/>
                    <p:cNvSpPr/>
                    <p:nvPr userDrawn="1"/>
                  </p:nvSpPr>
                  <p:spPr>
                    <a:xfrm rot="16200000" flipH="1">
                      <a:off x="740253" y="5549430"/>
                      <a:ext cx="321128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119" name="Trapèze 56"/>
                    <p:cNvSpPr/>
                    <p:nvPr userDrawn="1"/>
                  </p:nvSpPr>
                  <p:spPr>
                    <a:xfrm rot="16200000" flipH="1">
                      <a:off x="628597" y="5617309"/>
                      <a:ext cx="321131" cy="14400"/>
                    </a:xfrm>
                    <a:prstGeom prst="trapezoid">
                      <a:avLst>
                        <a:gd name="adj" fmla="val 53157"/>
                      </a:avLst>
                    </a:prstGeom>
                    <a:solidFill>
                      <a:srgbClr val="A7193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fr-FR" sz="1400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</p:grpSp>
            </p:grpSp>
            <p:sp>
              <p:nvSpPr>
                <p:cNvPr id="81" name="Freeform 80"/>
                <p:cNvSpPr/>
                <p:nvPr userDrawn="1"/>
              </p:nvSpPr>
              <p:spPr bwMode="auto">
                <a:xfrm>
                  <a:off x="560863" y="4811182"/>
                  <a:ext cx="231708" cy="400037"/>
                </a:xfrm>
                <a:custGeom>
                  <a:gdLst>
                    <a:gd name="T0" fmla="*/ 236 w 236"/>
                    <a:gd name="T1" fmla="*/ 272 h 408"/>
                    <a:gd name="T2" fmla="*/ 236 w 236"/>
                    <a:gd name="T3" fmla="*/ 0 h 408"/>
                    <a:gd name="T4" fmla="*/ 0 w 236"/>
                    <a:gd name="T5" fmla="*/ 136 h 408"/>
                    <a:gd name="T6" fmla="*/ 0 w 236"/>
                    <a:gd name="T7" fmla="*/ 408 h 408"/>
                    <a:gd name="T8" fmla="*/ 236 w 236"/>
                    <a:gd name="T9" fmla="*/ 272 h 408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6" h="408">
                      <a:moveTo>
                        <a:pt x="236" y="272"/>
                      </a:moveTo>
                      <a:lnTo>
                        <a:pt x="236" y="0"/>
                      </a:lnTo>
                      <a:lnTo>
                        <a:pt x="0" y="136"/>
                      </a:lnTo>
                      <a:lnTo>
                        <a:pt x="0" y="408"/>
                      </a:lnTo>
                      <a:lnTo>
                        <a:pt x="236" y="272"/>
                      </a:lnTo>
                      <a:close/>
                    </a:path>
                  </a:pathLst>
                </a:custGeom>
                <a:solidFill>
                  <a:srgbClr val="C635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fr-FR">
                    <a:solidFill>
                      <a:srgbClr val="4D4F53"/>
                    </a:solidFill>
                    <a:latin typeface="Calibri"/>
                  </a:endParaRPr>
                </a:p>
              </p:txBody>
            </p:sp>
            <p:grpSp>
              <p:nvGrpSpPr>
                <p:cNvPr id="82" name="Groupe 19"/>
                <p:cNvGrpSpPr/>
                <p:nvPr userDrawn="1"/>
              </p:nvGrpSpPr>
              <p:grpSpPr>
                <a:xfrm>
                  <a:off x="101498" y="4799249"/>
                  <a:ext cx="467144" cy="538955"/>
                  <a:chOff x="101498" y="4799249"/>
                  <a:chExt cx="467144" cy="538955"/>
                </a:xfrm>
              </p:grpSpPr>
              <p:sp>
                <p:nvSpPr>
                  <p:cNvPr id="95" name="Freeform 94"/>
                  <p:cNvSpPr/>
                  <p:nvPr userDrawn="1"/>
                </p:nvSpPr>
                <p:spPr bwMode="auto">
                  <a:xfrm>
                    <a:off x="333492" y="4799249"/>
                    <a:ext cx="229334" cy="406357"/>
                  </a:xfrm>
                  <a:custGeom>
                    <a:gdLst>
                      <a:gd name="T0" fmla="*/ 0 w 236"/>
                      <a:gd name="T1" fmla="*/ 272 h 406"/>
                      <a:gd name="T2" fmla="*/ 236 w 236"/>
                      <a:gd name="T3" fmla="*/ 406 h 406"/>
                      <a:gd name="T4" fmla="*/ 236 w 236"/>
                      <a:gd name="T5" fmla="*/ 136 h 406"/>
                      <a:gd name="T6" fmla="*/ 0 w 236"/>
                      <a:gd name="T7" fmla="*/ 0 h 406"/>
                      <a:gd name="T8" fmla="*/ 0 w 236"/>
                      <a:gd name="T9" fmla="*/ 272 h 4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6" h="406">
                        <a:moveTo>
                          <a:pt x="0" y="272"/>
                        </a:moveTo>
                        <a:lnTo>
                          <a:pt x="236" y="406"/>
                        </a:lnTo>
                        <a:lnTo>
                          <a:pt x="236" y="136"/>
                        </a:lnTo>
                        <a:lnTo>
                          <a:pt x="0" y="0"/>
                        </a:lnTo>
                        <a:lnTo>
                          <a:pt x="0" y="272"/>
                        </a:lnTo>
                        <a:close/>
                      </a:path>
                    </a:pathLst>
                  </a:custGeom>
                  <a:solidFill>
                    <a:srgbClr val="B7B1A9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fr-FR">
                      <a:solidFill>
                        <a:srgbClr val="4D4F53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96" name="Freeform 95"/>
                  <p:cNvSpPr/>
                  <p:nvPr userDrawn="1"/>
                </p:nvSpPr>
                <p:spPr bwMode="auto">
                  <a:xfrm rot="21540000">
                    <a:off x="101498" y="5068663"/>
                    <a:ext cx="467144" cy="269541"/>
                  </a:xfrm>
                  <a:custGeom>
                    <a:gdLst>
                      <a:gd name="T0" fmla="*/ 222 w 446"/>
                      <a:gd name="T1" fmla="*/ 0 h 258"/>
                      <a:gd name="T2" fmla="*/ 0 w 446"/>
                      <a:gd name="T3" fmla="*/ 128 h 258"/>
                      <a:gd name="T4" fmla="*/ 222 w 446"/>
                      <a:gd name="T5" fmla="*/ 258 h 258"/>
                      <a:gd name="T6" fmla="*/ 446 w 446"/>
                      <a:gd name="T7" fmla="*/ 128 h 258"/>
                      <a:gd name="T8" fmla="*/ 222 w 446"/>
                      <a:gd name="T9" fmla="*/ 0 h 25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46" h="258">
                        <a:moveTo>
                          <a:pt x="222" y="0"/>
                        </a:moveTo>
                        <a:lnTo>
                          <a:pt x="0" y="128"/>
                        </a:lnTo>
                        <a:lnTo>
                          <a:pt x="222" y="258"/>
                        </a:lnTo>
                        <a:lnTo>
                          <a:pt x="446" y="128"/>
                        </a:lnTo>
                        <a:lnTo>
                          <a:pt x="222" y="0"/>
                        </a:lnTo>
                        <a:close/>
                      </a:path>
                    </a:pathLst>
                  </a:custGeom>
                  <a:solidFill>
                    <a:srgbClr val="E9E9E9"/>
                  </a:solidFill>
                  <a:ln w="19050"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fr-FR">
                      <a:solidFill>
                        <a:srgbClr val="4D4F53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83" name="Groupe 20"/>
                <p:cNvGrpSpPr/>
                <p:nvPr userDrawn="1"/>
              </p:nvGrpSpPr>
              <p:grpSpPr>
                <a:xfrm>
                  <a:off x="1172681" y="4704463"/>
                  <a:ext cx="454220" cy="498765"/>
                  <a:chOff x="1172681" y="4704463"/>
                  <a:chExt cx="451828" cy="537485"/>
                </a:xfrm>
              </p:grpSpPr>
              <p:sp>
                <p:nvSpPr>
                  <p:cNvPr id="93" name="Freeform 92"/>
                  <p:cNvSpPr/>
                  <p:nvPr userDrawn="1"/>
                </p:nvSpPr>
                <p:spPr bwMode="auto">
                  <a:xfrm rot="21480000">
                    <a:off x="1172681" y="4704463"/>
                    <a:ext cx="451828" cy="261370"/>
                  </a:xfrm>
                  <a:custGeom>
                    <a:gdLst>
                      <a:gd name="T0" fmla="*/ 222 w 446"/>
                      <a:gd name="T1" fmla="*/ 0 h 258"/>
                      <a:gd name="T2" fmla="*/ 0 w 446"/>
                      <a:gd name="T3" fmla="*/ 128 h 258"/>
                      <a:gd name="T4" fmla="*/ 222 w 446"/>
                      <a:gd name="T5" fmla="*/ 258 h 258"/>
                      <a:gd name="T6" fmla="*/ 446 w 446"/>
                      <a:gd name="T7" fmla="*/ 128 h 258"/>
                      <a:gd name="T8" fmla="*/ 222 w 446"/>
                      <a:gd name="T9" fmla="*/ 0 h 25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46" h="258">
                        <a:moveTo>
                          <a:pt x="222" y="0"/>
                        </a:moveTo>
                        <a:lnTo>
                          <a:pt x="0" y="128"/>
                        </a:lnTo>
                        <a:lnTo>
                          <a:pt x="222" y="258"/>
                        </a:lnTo>
                        <a:lnTo>
                          <a:pt x="446" y="128"/>
                        </a:lnTo>
                        <a:lnTo>
                          <a:pt x="222" y="0"/>
                        </a:lnTo>
                        <a:close/>
                      </a:path>
                    </a:pathLst>
                  </a:custGeom>
                  <a:solidFill>
                    <a:srgbClr val="D7D3C7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fr-FR">
                      <a:solidFill>
                        <a:srgbClr val="4D4F53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94" name="Freeform 93"/>
                  <p:cNvSpPr/>
                  <p:nvPr userDrawn="1"/>
                </p:nvSpPr>
                <p:spPr bwMode="auto">
                  <a:xfrm>
                    <a:off x="1408258" y="4824575"/>
                    <a:ext cx="213884" cy="417373"/>
                  </a:xfrm>
                  <a:custGeom>
                    <a:gdLst>
                      <a:gd name="T0" fmla="*/ 236 w 236"/>
                      <a:gd name="T1" fmla="*/ 272 h 408"/>
                      <a:gd name="T2" fmla="*/ 236 w 236"/>
                      <a:gd name="T3" fmla="*/ 0 h 408"/>
                      <a:gd name="T4" fmla="*/ 0 w 236"/>
                      <a:gd name="T5" fmla="*/ 136 h 408"/>
                      <a:gd name="T6" fmla="*/ 0 w 236"/>
                      <a:gd name="T7" fmla="*/ 408 h 408"/>
                      <a:gd name="T8" fmla="*/ 236 w 236"/>
                      <a:gd name="T9" fmla="*/ 272 h 40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6" h="408">
                        <a:moveTo>
                          <a:pt x="236" y="272"/>
                        </a:moveTo>
                        <a:lnTo>
                          <a:pt x="236" y="0"/>
                        </a:lnTo>
                        <a:lnTo>
                          <a:pt x="0" y="136"/>
                        </a:lnTo>
                        <a:lnTo>
                          <a:pt x="0" y="408"/>
                        </a:lnTo>
                        <a:lnTo>
                          <a:pt x="236" y="272"/>
                        </a:lnTo>
                        <a:close/>
                      </a:path>
                    </a:pathLst>
                  </a:custGeom>
                  <a:solidFill>
                    <a:srgbClr val="C635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fr-FR">
                      <a:solidFill>
                        <a:srgbClr val="4D4F53"/>
                      </a:solidFill>
                      <a:latin typeface="Calibri"/>
                    </a:endParaRPr>
                  </a:p>
                </p:txBody>
              </p:sp>
            </p:grpSp>
            <p:sp>
              <p:nvSpPr>
                <p:cNvPr id="84" name="Freeform 83"/>
                <p:cNvSpPr/>
                <p:nvPr userDrawn="1"/>
              </p:nvSpPr>
              <p:spPr bwMode="auto">
                <a:xfrm>
                  <a:off x="548275" y="5182075"/>
                  <a:ext cx="448255" cy="756000"/>
                </a:xfrm>
                <a:custGeom>
                  <a:gdLst>
                    <a:gd name="T0" fmla="*/ 0 w 454"/>
                    <a:gd name="T1" fmla="*/ 524 h 788"/>
                    <a:gd name="T2" fmla="*/ 454 w 454"/>
                    <a:gd name="T3" fmla="*/ 788 h 788"/>
                    <a:gd name="T4" fmla="*/ 454 w 454"/>
                    <a:gd name="T5" fmla="*/ 262 h 788"/>
                    <a:gd name="T6" fmla="*/ 0 w 454"/>
                    <a:gd name="T7" fmla="*/ 0 h 788"/>
                    <a:gd name="T8" fmla="*/ 0 w 454"/>
                    <a:gd name="T9" fmla="*/ 524 h 788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2" h="788">
                      <a:moveTo>
                        <a:pt x="0" y="524"/>
                      </a:moveTo>
                      <a:lnTo>
                        <a:pt x="454" y="788"/>
                      </a:lnTo>
                      <a:lnTo>
                        <a:pt x="454" y="262"/>
                      </a:lnTo>
                      <a:lnTo>
                        <a:pt x="0" y="0"/>
                      </a:lnTo>
                      <a:lnTo>
                        <a:pt x="0" y="524"/>
                      </a:lnTo>
                      <a:close/>
                    </a:path>
                  </a:pathLst>
                </a:custGeom>
                <a:solidFill>
                  <a:srgbClr val="D8D4C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fr-FR">
                    <a:solidFill>
                      <a:srgbClr val="4D4F53"/>
                    </a:solidFill>
                    <a:latin typeface="Calibri"/>
                  </a:endParaRPr>
                </a:p>
              </p:txBody>
            </p:sp>
            <p:sp>
              <p:nvSpPr>
                <p:cNvPr id="85" name="Freeform 84"/>
                <p:cNvSpPr/>
                <p:nvPr userDrawn="1"/>
              </p:nvSpPr>
              <p:spPr bwMode="auto">
                <a:xfrm>
                  <a:off x="555298" y="5542987"/>
                  <a:ext cx="228000" cy="387454"/>
                </a:xfrm>
                <a:custGeom>
                  <a:gdLst>
                    <a:gd name="T0" fmla="*/ 236 w 236"/>
                    <a:gd name="T1" fmla="*/ 272 h 408"/>
                    <a:gd name="T2" fmla="*/ 236 w 236"/>
                    <a:gd name="T3" fmla="*/ 0 h 408"/>
                    <a:gd name="T4" fmla="*/ 0 w 236"/>
                    <a:gd name="T5" fmla="*/ 136 h 408"/>
                    <a:gd name="T6" fmla="*/ 0 w 236"/>
                    <a:gd name="T7" fmla="*/ 408 h 408"/>
                    <a:gd name="T8" fmla="*/ 236 w 236"/>
                    <a:gd name="T9" fmla="*/ 272 h 408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6" h="408">
                      <a:moveTo>
                        <a:pt x="236" y="272"/>
                      </a:moveTo>
                      <a:lnTo>
                        <a:pt x="236" y="0"/>
                      </a:lnTo>
                      <a:lnTo>
                        <a:pt x="0" y="136"/>
                      </a:lnTo>
                      <a:lnTo>
                        <a:pt x="0" y="408"/>
                      </a:lnTo>
                      <a:lnTo>
                        <a:pt x="236" y="272"/>
                      </a:lnTo>
                      <a:close/>
                    </a:path>
                  </a:pathLst>
                </a:custGeom>
                <a:solidFill>
                  <a:srgbClr val="C635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fr-FR">
                    <a:solidFill>
                      <a:srgbClr val="4D4F53"/>
                    </a:solidFill>
                    <a:latin typeface="Calibri"/>
                  </a:endParaRPr>
                </a:p>
              </p:txBody>
            </p:sp>
            <p:sp>
              <p:nvSpPr>
                <p:cNvPr id="86" name="Freeform 85"/>
                <p:cNvSpPr/>
                <p:nvPr userDrawn="1"/>
              </p:nvSpPr>
              <p:spPr bwMode="auto">
                <a:xfrm>
                  <a:off x="127734" y="5542987"/>
                  <a:ext cx="228000" cy="387454"/>
                </a:xfrm>
                <a:custGeom>
                  <a:gdLst>
                    <a:gd name="T0" fmla="*/ 236 w 236"/>
                    <a:gd name="T1" fmla="*/ 272 h 408"/>
                    <a:gd name="T2" fmla="*/ 236 w 236"/>
                    <a:gd name="T3" fmla="*/ 0 h 408"/>
                    <a:gd name="T4" fmla="*/ 0 w 236"/>
                    <a:gd name="T5" fmla="*/ 136 h 408"/>
                    <a:gd name="T6" fmla="*/ 0 w 236"/>
                    <a:gd name="T7" fmla="*/ 408 h 408"/>
                    <a:gd name="T8" fmla="*/ 236 w 236"/>
                    <a:gd name="T9" fmla="*/ 272 h 408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6" h="408">
                      <a:moveTo>
                        <a:pt x="236" y="272"/>
                      </a:moveTo>
                      <a:lnTo>
                        <a:pt x="236" y="0"/>
                      </a:lnTo>
                      <a:lnTo>
                        <a:pt x="0" y="136"/>
                      </a:lnTo>
                      <a:lnTo>
                        <a:pt x="0" y="408"/>
                      </a:lnTo>
                      <a:lnTo>
                        <a:pt x="236" y="272"/>
                      </a:lnTo>
                      <a:close/>
                    </a:path>
                  </a:pathLst>
                </a:custGeom>
                <a:solidFill>
                  <a:srgbClr val="C635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fr-FR">
                    <a:solidFill>
                      <a:srgbClr val="4D4F53"/>
                    </a:solidFill>
                    <a:latin typeface="Calibri"/>
                  </a:endParaRPr>
                </a:p>
              </p:txBody>
            </p:sp>
            <p:sp>
              <p:nvSpPr>
                <p:cNvPr id="87" name="Freeform 86"/>
                <p:cNvSpPr/>
                <p:nvPr userDrawn="1"/>
              </p:nvSpPr>
              <p:spPr bwMode="auto">
                <a:xfrm rot="21480000">
                  <a:off x="322608" y="5425698"/>
                  <a:ext cx="466176" cy="254963"/>
                </a:xfrm>
                <a:custGeom>
                  <a:gdLst>
                    <a:gd name="T0" fmla="*/ 222 w 446"/>
                    <a:gd name="T1" fmla="*/ 0 h 258"/>
                    <a:gd name="T2" fmla="*/ 0 w 446"/>
                    <a:gd name="T3" fmla="*/ 128 h 258"/>
                    <a:gd name="T4" fmla="*/ 222 w 446"/>
                    <a:gd name="T5" fmla="*/ 258 h 258"/>
                    <a:gd name="T6" fmla="*/ 446 w 446"/>
                    <a:gd name="T7" fmla="*/ 128 h 258"/>
                    <a:gd name="T8" fmla="*/ 222 w 446"/>
                    <a:gd name="T9" fmla="*/ 0 h 258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6" h="258">
                      <a:moveTo>
                        <a:pt x="222" y="0"/>
                      </a:moveTo>
                      <a:lnTo>
                        <a:pt x="0" y="128"/>
                      </a:lnTo>
                      <a:lnTo>
                        <a:pt x="222" y="258"/>
                      </a:lnTo>
                      <a:lnTo>
                        <a:pt x="446" y="128"/>
                      </a:lnTo>
                      <a:lnTo>
                        <a:pt x="222" y="0"/>
                      </a:lnTo>
                      <a:close/>
                    </a:path>
                  </a:pathLst>
                </a:custGeom>
                <a:solidFill>
                  <a:srgbClr val="8D1B3D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 algn="l" defTabSz="457200" rtl="0" eaLnBrk="1" latinLnBrk="0" hangingPunct="1">
                    <a:defRPr sz="1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fr-FR">
                    <a:solidFill>
                      <a:srgbClr val="4D4F53"/>
                    </a:solidFill>
                    <a:latin typeface="Calibri"/>
                  </a:endParaRPr>
                </a:p>
              </p:txBody>
            </p:sp>
            <p:grpSp>
              <p:nvGrpSpPr>
                <p:cNvPr id="88" name="Groupe 25"/>
                <p:cNvGrpSpPr/>
                <p:nvPr userDrawn="1"/>
              </p:nvGrpSpPr>
              <p:grpSpPr>
                <a:xfrm>
                  <a:off x="963132" y="5732413"/>
                  <a:ext cx="612811" cy="592979"/>
                  <a:chOff x="963132" y="5732413"/>
                  <a:chExt cx="612811" cy="592979"/>
                </a:xfrm>
              </p:grpSpPr>
              <p:grpSp>
                <p:nvGrpSpPr>
                  <p:cNvPr id="89" name="Groupe 26"/>
                  <p:cNvGrpSpPr/>
                  <p:nvPr userDrawn="1"/>
                </p:nvGrpSpPr>
                <p:grpSpPr>
                  <a:xfrm rot="3578744">
                    <a:off x="1157463" y="5743680"/>
                    <a:ext cx="429748" cy="407213"/>
                    <a:chOff x="1157463" y="5743680"/>
                    <a:chExt cx="463116" cy="405069"/>
                  </a:xfrm>
                </p:grpSpPr>
                <p:sp>
                  <p:nvSpPr>
                    <p:cNvPr id="91" name="Freeform 90"/>
                    <p:cNvSpPr/>
                    <p:nvPr userDrawn="1"/>
                  </p:nvSpPr>
                  <p:spPr bwMode="auto">
                    <a:xfrm rot="81256">
                      <a:off x="1390090" y="5750276"/>
                      <a:ext cx="230489" cy="398473"/>
                    </a:xfrm>
                    <a:custGeom>
                      <a:gdLst>
                        <a:gd name="T0" fmla="*/ 236 w 236"/>
                        <a:gd name="T1" fmla="*/ 272 h 408"/>
                        <a:gd name="T2" fmla="*/ 236 w 236"/>
                        <a:gd name="T3" fmla="*/ 0 h 408"/>
                        <a:gd name="T4" fmla="*/ 0 w 236"/>
                        <a:gd name="T5" fmla="*/ 136 h 408"/>
                        <a:gd name="T6" fmla="*/ 0 w 236"/>
                        <a:gd name="T7" fmla="*/ 408 h 408"/>
                        <a:gd name="T8" fmla="*/ 236 w 236"/>
                        <a:gd name="T9" fmla="*/ 272 h 408"/>
                      </a:gdLst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6" h="408">
                          <a:moveTo>
                            <a:pt x="236" y="272"/>
                          </a:moveTo>
                          <a:lnTo>
                            <a:pt x="236" y="0"/>
                          </a:lnTo>
                          <a:lnTo>
                            <a:pt x="0" y="136"/>
                          </a:lnTo>
                          <a:lnTo>
                            <a:pt x="0" y="408"/>
                          </a:lnTo>
                          <a:lnTo>
                            <a:pt x="236" y="272"/>
                          </a:lnTo>
                          <a:close/>
                        </a:path>
                      </a:pathLst>
                    </a:custGeom>
                    <a:solidFill>
                      <a:srgbClr val="8D1B3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fr-FR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92" name="Freeform 91"/>
                    <p:cNvSpPr/>
                    <p:nvPr userDrawn="1"/>
                  </p:nvSpPr>
                  <p:spPr bwMode="auto">
                    <a:xfrm>
                      <a:off x="1157463" y="5743680"/>
                      <a:ext cx="236636" cy="402308"/>
                    </a:xfrm>
                    <a:custGeom>
                      <a:gdLst>
                        <a:gd name="T0" fmla="*/ 0 w 236"/>
                        <a:gd name="T1" fmla="*/ 272 h 406"/>
                        <a:gd name="T2" fmla="*/ 236 w 236"/>
                        <a:gd name="T3" fmla="*/ 406 h 406"/>
                        <a:gd name="T4" fmla="*/ 236 w 236"/>
                        <a:gd name="T5" fmla="*/ 136 h 406"/>
                        <a:gd name="T6" fmla="*/ 0 w 236"/>
                        <a:gd name="T7" fmla="*/ 0 h 406"/>
                        <a:gd name="T8" fmla="*/ 0 w 236"/>
                        <a:gd name="T9" fmla="*/ 272 h 406"/>
                      </a:gdLst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6" h="406">
                          <a:moveTo>
                            <a:pt x="0" y="272"/>
                          </a:moveTo>
                          <a:lnTo>
                            <a:pt x="236" y="406"/>
                          </a:lnTo>
                          <a:lnTo>
                            <a:pt x="236" y="136"/>
                          </a:lnTo>
                          <a:lnTo>
                            <a:pt x="0" y="0"/>
                          </a:lnTo>
                          <a:lnTo>
                            <a:pt x="0" y="272"/>
                          </a:lnTo>
                          <a:close/>
                        </a:path>
                      </a:pathLst>
                    </a:custGeom>
                    <a:solidFill>
                      <a:srgbClr val="D52B1E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indent="0" algn="l" defTabSz="457200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 algn="l" defTabSz="457200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 algn="l" defTabSz="457200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 algn="l" defTabSz="457200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 algn="l" defTabSz="457200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 algn="l" defTabSz="457200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 algn="l" defTabSz="457200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 algn="l" defTabSz="457200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 algn="l" defTabSz="457200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fr-FR">
                        <a:solidFill>
                          <a:srgbClr val="4D4F53"/>
                        </a:solidFill>
                        <a:latin typeface="Calibri"/>
                      </a:endParaRPr>
                    </a:p>
                  </p:txBody>
                </p:sp>
              </p:grpSp>
              <p:sp>
                <p:nvSpPr>
                  <p:cNvPr id="90" name="Freeform 89"/>
                  <p:cNvSpPr/>
                  <p:nvPr userDrawn="1"/>
                </p:nvSpPr>
                <p:spPr bwMode="auto">
                  <a:xfrm rot="19760720">
                    <a:off x="963132" y="5883846"/>
                    <a:ext cx="266534" cy="441546"/>
                  </a:xfrm>
                  <a:custGeom>
                    <a:gdLst>
                      <a:gd name="T0" fmla="*/ 222 w 446"/>
                      <a:gd name="T1" fmla="*/ 0 h 258"/>
                      <a:gd name="T2" fmla="*/ 0 w 446"/>
                      <a:gd name="T3" fmla="*/ 128 h 258"/>
                      <a:gd name="T4" fmla="*/ 222 w 446"/>
                      <a:gd name="T5" fmla="*/ 258 h 258"/>
                      <a:gd name="T6" fmla="*/ 446 w 446"/>
                      <a:gd name="T7" fmla="*/ 128 h 258"/>
                      <a:gd name="T8" fmla="*/ 222 w 446"/>
                      <a:gd name="T9" fmla="*/ 0 h 25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46" h="258">
                        <a:moveTo>
                          <a:pt x="222" y="0"/>
                        </a:moveTo>
                        <a:lnTo>
                          <a:pt x="0" y="128"/>
                        </a:lnTo>
                        <a:lnTo>
                          <a:pt x="222" y="258"/>
                        </a:lnTo>
                        <a:lnTo>
                          <a:pt x="446" y="128"/>
                        </a:lnTo>
                        <a:lnTo>
                          <a:pt x="222" y="0"/>
                        </a:lnTo>
                        <a:close/>
                      </a:path>
                    </a:pathLst>
                  </a:custGeom>
                  <a:solidFill>
                    <a:srgbClr val="E9E9E9"/>
                  </a:solidFill>
                  <a:ln w="12700"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 algn="l" defTabSz="457200" rtl="0" eaLnBrk="1" latinLnBrk="0" hangingPunct="1">
                      <a:defRPr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fr-FR">
                      <a:solidFill>
                        <a:srgbClr val="4D4F53"/>
                      </a:solidFill>
                      <a:latin typeface="Calibri"/>
                    </a:endParaRPr>
                  </a:p>
                </p:txBody>
              </p:sp>
            </p:grpSp>
          </p:grpSp>
        </p:grpSp>
      </p:grpSp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e 13"/>
          <p:cNvGrpSpPr/>
          <p:nvPr/>
        </p:nvGrpSpPr>
        <p:grpSpPr>
          <a:xfrm rot="3600000">
            <a:off x="7422047" y="808832"/>
            <a:ext cx="792384" cy="1373453"/>
            <a:chOff x="6738755" y="2932905"/>
            <a:chExt cx="705807" cy="1222232"/>
          </a:xfrm>
          <a:solidFill>
            <a:schemeClr val="bg1"/>
          </a:solidFill>
        </p:grpSpPr>
        <p:grpSp>
          <p:nvGrpSpPr>
            <p:cNvPr id="178" name="Groupe 175"/>
            <p:cNvGrpSpPr/>
            <p:nvPr/>
          </p:nvGrpSpPr>
          <p:grpSpPr>
            <a:xfrm>
              <a:off x="6738755" y="2932905"/>
              <a:ext cx="705806" cy="714828"/>
              <a:chOff x="6738755" y="2932905"/>
              <a:chExt cx="705806" cy="714828"/>
            </a:xfrm>
            <a:grpFill/>
          </p:grpSpPr>
          <p:sp>
            <p:nvSpPr>
              <p:cNvPr id="221" name="Trapèze 218"/>
              <p:cNvSpPr/>
              <p:nvPr/>
            </p:nvSpPr>
            <p:spPr>
              <a:xfrm rot="16200000" flipH="1">
                <a:off x="7167631" y="3148432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22" name="Trapèze 219"/>
              <p:cNvSpPr/>
              <p:nvPr/>
            </p:nvSpPr>
            <p:spPr>
              <a:xfrm rot="16200000" flipH="1">
                <a:off x="7022071" y="3231316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23" name="Trapèze 220"/>
              <p:cNvSpPr/>
              <p:nvPr/>
            </p:nvSpPr>
            <p:spPr>
              <a:xfrm rot="16200000" flipH="1">
                <a:off x="6876511" y="3314200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24" name="Trapèze 221"/>
              <p:cNvSpPr/>
              <p:nvPr/>
            </p:nvSpPr>
            <p:spPr>
              <a:xfrm rot="16200000" flipH="1">
                <a:off x="6694561" y="3417805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25" name="Trapèze 222"/>
              <p:cNvSpPr/>
              <p:nvPr/>
            </p:nvSpPr>
            <p:spPr>
              <a:xfrm rot="16200000" flipH="1">
                <a:off x="6767341" y="3376363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26" name="Trapèze 223"/>
              <p:cNvSpPr/>
              <p:nvPr/>
            </p:nvSpPr>
            <p:spPr>
              <a:xfrm rot="16200000" flipH="1">
                <a:off x="7240411" y="3106990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27" name="Trapèze 224"/>
              <p:cNvSpPr/>
              <p:nvPr/>
            </p:nvSpPr>
            <p:spPr>
              <a:xfrm rot="16200000" flipH="1">
                <a:off x="7094851" y="3189874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28" name="Trapèze 225"/>
              <p:cNvSpPr/>
              <p:nvPr/>
            </p:nvSpPr>
            <p:spPr>
              <a:xfrm rot="16200000" flipH="1">
                <a:off x="6949291" y="3272758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29" name="Trapèze 226"/>
              <p:cNvSpPr/>
              <p:nvPr/>
            </p:nvSpPr>
            <p:spPr>
              <a:xfrm rot="16200000" flipH="1">
                <a:off x="6803731" y="3355642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30" name="Trapèze 227"/>
              <p:cNvSpPr/>
              <p:nvPr/>
            </p:nvSpPr>
            <p:spPr>
              <a:xfrm rot="16200000" flipH="1">
                <a:off x="6621781" y="3459247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31" name="Trapèze 228"/>
              <p:cNvSpPr/>
              <p:nvPr/>
            </p:nvSpPr>
            <p:spPr>
              <a:xfrm rot="16200000" flipH="1">
                <a:off x="6585391" y="3479969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32" name="Trapèze 229"/>
              <p:cNvSpPr/>
              <p:nvPr/>
            </p:nvSpPr>
            <p:spPr>
              <a:xfrm rot="16200000" flipH="1">
                <a:off x="7276797" y="3086269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33" name="Trapèze 230"/>
              <p:cNvSpPr/>
              <p:nvPr/>
            </p:nvSpPr>
            <p:spPr>
              <a:xfrm rot="16200000" flipH="1">
                <a:off x="7131241" y="3169153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34" name="Trapèze 231"/>
              <p:cNvSpPr/>
              <p:nvPr/>
            </p:nvSpPr>
            <p:spPr>
              <a:xfrm rot="16200000" flipH="1">
                <a:off x="6985681" y="3252037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35" name="Trapèze 232"/>
              <p:cNvSpPr/>
              <p:nvPr/>
            </p:nvSpPr>
            <p:spPr>
              <a:xfrm rot="16200000" flipH="1">
                <a:off x="6840121" y="3334921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36" name="Trapèze 233"/>
              <p:cNvSpPr/>
              <p:nvPr/>
            </p:nvSpPr>
            <p:spPr>
              <a:xfrm rot="16200000" flipH="1">
                <a:off x="7204021" y="3127711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37" name="Trapèze 234"/>
              <p:cNvSpPr/>
              <p:nvPr/>
            </p:nvSpPr>
            <p:spPr>
              <a:xfrm rot="16200000" flipH="1">
                <a:off x="7058461" y="3210595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38" name="Trapèze 235"/>
              <p:cNvSpPr/>
              <p:nvPr/>
            </p:nvSpPr>
            <p:spPr>
              <a:xfrm rot="16200000" flipH="1">
                <a:off x="6912901" y="3293479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39" name="Trapèze 236"/>
              <p:cNvSpPr/>
              <p:nvPr/>
            </p:nvSpPr>
            <p:spPr>
              <a:xfrm rot="16200000" flipH="1">
                <a:off x="6730951" y="3397084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40" name="Trapèze 237"/>
              <p:cNvSpPr/>
              <p:nvPr/>
            </p:nvSpPr>
            <p:spPr>
              <a:xfrm rot="16200000" flipH="1">
                <a:off x="6658171" y="3438526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</p:grpSp>
        <p:grpSp>
          <p:nvGrpSpPr>
            <p:cNvPr id="179" name="Groupe 176"/>
            <p:cNvGrpSpPr/>
            <p:nvPr/>
          </p:nvGrpSpPr>
          <p:grpSpPr>
            <a:xfrm rot="10800000">
              <a:off x="6738756" y="3440309"/>
              <a:ext cx="705806" cy="714828"/>
              <a:chOff x="6738755" y="2932905"/>
              <a:chExt cx="705806" cy="714828"/>
            </a:xfrm>
            <a:grpFill/>
          </p:grpSpPr>
          <p:sp>
            <p:nvSpPr>
              <p:cNvPr id="201" name="Trapèze 198"/>
              <p:cNvSpPr/>
              <p:nvPr/>
            </p:nvSpPr>
            <p:spPr>
              <a:xfrm rot="16200000" flipH="1">
                <a:off x="7167631" y="3148432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02" name="Trapèze 199"/>
              <p:cNvSpPr/>
              <p:nvPr/>
            </p:nvSpPr>
            <p:spPr>
              <a:xfrm rot="16200000" flipH="1">
                <a:off x="7022071" y="3231316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03" name="Trapèze 200"/>
              <p:cNvSpPr/>
              <p:nvPr/>
            </p:nvSpPr>
            <p:spPr>
              <a:xfrm rot="16200000" flipH="1">
                <a:off x="6876511" y="3314200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04" name="Trapèze 201"/>
              <p:cNvSpPr/>
              <p:nvPr/>
            </p:nvSpPr>
            <p:spPr>
              <a:xfrm rot="16200000" flipH="1">
                <a:off x="6694561" y="3417805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05" name="Trapèze 202"/>
              <p:cNvSpPr/>
              <p:nvPr/>
            </p:nvSpPr>
            <p:spPr>
              <a:xfrm rot="16200000" flipH="1">
                <a:off x="6767341" y="3376363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06" name="Trapèze 203"/>
              <p:cNvSpPr/>
              <p:nvPr/>
            </p:nvSpPr>
            <p:spPr>
              <a:xfrm rot="16200000" flipH="1">
                <a:off x="7240411" y="3106990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07" name="Trapèze 204"/>
              <p:cNvSpPr/>
              <p:nvPr/>
            </p:nvSpPr>
            <p:spPr>
              <a:xfrm rot="16200000" flipH="1">
                <a:off x="7094851" y="3189874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08" name="Trapèze 205"/>
              <p:cNvSpPr/>
              <p:nvPr/>
            </p:nvSpPr>
            <p:spPr>
              <a:xfrm rot="16200000" flipH="1">
                <a:off x="6949291" y="3272758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09" name="Trapèze 206"/>
              <p:cNvSpPr/>
              <p:nvPr/>
            </p:nvSpPr>
            <p:spPr>
              <a:xfrm rot="16200000" flipH="1">
                <a:off x="6803731" y="3355642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10" name="Trapèze 207"/>
              <p:cNvSpPr/>
              <p:nvPr/>
            </p:nvSpPr>
            <p:spPr>
              <a:xfrm rot="16200000" flipH="1">
                <a:off x="6621781" y="3459247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11" name="Trapèze 208"/>
              <p:cNvSpPr/>
              <p:nvPr/>
            </p:nvSpPr>
            <p:spPr>
              <a:xfrm rot="16200000" flipH="1">
                <a:off x="6585391" y="3479969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12" name="Trapèze 209"/>
              <p:cNvSpPr/>
              <p:nvPr/>
            </p:nvSpPr>
            <p:spPr>
              <a:xfrm rot="16200000" flipH="1">
                <a:off x="7276797" y="3086269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13" name="Trapèze 210"/>
              <p:cNvSpPr/>
              <p:nvPr/>
            </p:nvSpPr>
            <p:spPr>
              <a:xfrm rot="16200000" flipH="1">
                <a:off x="7131241" y="3169153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14" name="Trapèze 211"/>
              <p:cNvSpPr/>
              <p:nvPr/>
            </p:nvSpPr>
            <p:spPr>
              <a:xfrm rot="16200000" flipH="1">
                <a:off x="6985681" y="3252037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15" name="Trapèze 212"/>
              <p:cNvSpPr/>
              <p:nvPr/>
            </p:nvSpPr>
            <p:spPr>
              <a:xfrm rot="16200000" flipH="1">
                <a:off x="6840121" y="3334921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16" name="Trapèze 213"/>
              <p:cNvSpPr/>
              <p:nvPr/>
            </p:nvSpPr>
            <p:spPr>
              <a:xfrm rot="16200000" flipH="1">
                <a:off x="7204021" y="3127711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17" name="Trapèze 214"/>
              <p:cNvSpPr/>
              <p:nvPr/>
            </p:nvSpPr>
            <p:spPr>
              <a:xfrm rot="16200000" flipH="1">
                <a:off x="7058461" y="3210595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18" name="Trapèze 215"/>
              <p:cNvSpPr/>
              <p:nvPr/>
            </p:nvSpPr>
            <p:spPr>
              <a:xfrm rot="16200000" flipH="1">
                <a:off x="6912901" y="3293479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19" name="Trapèze 216"/>
              <p:cNvSpPr/>
              <p:nvPr/>
            </p:nvSpPr>
            <p:spPr>
              <a:xfrm rot="16200000" flipH="1">
                <a:off x="6730951" y="3397084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20" name="Trapèze 217"/>
              <p:cNvSpPr/>
              <p:nvPr/>
            </p:nvSpPr>
            <p:spPr>
              <a:xfrm rot="16200000" flipH="1">
                <a:off x="6658171" y="3438526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</p:grpSp>
        <p:grpSp>
          <p:nvGrpSpPr>
            <p:cNvPr id="180" name="Groupe 177"/>
            <p:cNvGrpSpPr/>
            <p:nvPr/>
          </p:nvGrpSpPr>
          <p:grpSpPr>
            <a:xfrm rot="10800000">
              <a:off x="6738756" y="3158519"/>
              <a:ext cx="705806" cy="714828"/>
              <a:chOff x="6738755" y="2932905"/>
              <a:chExt cx="705806" cy="714828"/>
            </a:xfrm>
            <a:grpFill/>
          </p:grpSpPr>
          <p:sp>
            <p:nvSpPr>
              <p:cNvPr id="181" name="Trapèze 178"/>
              <p:cNvSpPr/>
              <p:nvPr/>
            </p:nvSpPr>
            <p:spPr>
              <a:xfrm rot="16200000" flipH="1">
                <a:off x="7167631" y="3148432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182" name="Trapèze 179"/>
              <p:cNvSpPr/>
              <p:nvPr/>
            </p:nvSpPr>
            <p:spPr>
              <a:xfrm rot="16200000" flipH="1">
                <a:off x="7022071" y="3231316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183" name="Trapèze 180"/>
              <p:cNvSpPr/>
              <p:nvPr/>
            </p:nvSpPr>
            <p:spPr>
              <a:xfrm rot="16200000" flipH="1">
                <a:off x="6876511" y="3314200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184" name="Trapèze 181"/>
              <p:cNvSpPr/>
              <p:nvPr/>
            </p:nvSpPr>
            <p:spPr>
              <a:xfrm rot="16200000" flipH="1">
                <a:off x="6694561" y="3417805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185" name="Trapèze 182"/>
              <p:cNvSpPr/>
              <p:nvPr/>
            </p:nvSpPr>
            <p:spPr>
              <a:xfrm rot="16200000" flipH="1">
                <a:off x="6767341" y="3376363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186" name="Trapèze 183"/>
              <p:cNvSpPr/>
              <p:nvPr/>
            </p:nvSpPr>
            <p:spPr>
              <a:xfrm rot="16200000" flipH="1">
                <a:off x="7240411" y="3106990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187" name="Trapèze 184"/>
              <p:cNvSpPr/>
              <p:nvPr/>
            </p:nvSpPr>
            <p:spPr>
              <a:xfrm rot="16200000" flipH="1">
                <a:off x="7094851" y="3189874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188" name="Trapèze 185"/>
              <p:cNvSpPr/>
              <p:nvPr/>
            </p:nvSpPr>
            <p:spPr>
              <a:xfrm rot="16200000" flipH="1">
                <a:off x="6949291" y="3272758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189" name="Trapèze 186"/>
              <p:cNvSpPr/>
              <p:nvPr/>
            </p:nvSpPr>
            <p:spPr>
              <a:xfrm rot="16200000" flipH="1">
                <a:off x="6803731" y="3355642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190" name="Trapèze 187"/>
              <p:cNvSpPr/>
              <p:nvPr/>
            </p:nvSpPr>
            <p:spPr>
              <a:xfrm rot="16200000" flipH="1">
                <a:off x="6621781" y="3459247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191" name="Trapèze 188"/>
              <p:cNvSpPr/>
              <p:nvPr/>
            </p:nvSpPr>
            <p:spPr>
              <a:xfrm rot="16200000" flipH="1">
                <a:off x="6585391" y="3479969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192" name="Trapèze 189"/>
              <p:cNvSpPr/>
              <p:nvPr/>
            </p:nvSpPr>
            <p:spPr>
              <a:xfrm rot="16200000" flipH="1">
                <a:off x="7276797" y="3086269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193" name="Trapèze 190"/>
              <p:cNvSpPr/>
              <p:nvPr/>
            </p:nvSpPr>
            <p:spPr>
              <a:xfrm rot="16200000" flipH="1">
                <a:off x="7131241" y="3169153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194" name="Trapèze 191"/>
              <p:cNvSpPr/>
              <p:nvPr/>
            </p:nvSpPr>
            <p:spPr>
              <a:xfrm rot="16200000" flipH="1">
                <a:off x="6985681" y="3252037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195" name="Trapèze 192"/>
              <p:cNvSpPr/>
              <p:nvPr/>
            </p:nvSpPr>
            <p:spPr>
              <a:xfrm rot="16200000" flipH="1">
                <a:off x="6840121" y="3334921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196" name="Trapèze 193"/>
              <p:cNvSpPr/>
              <p:nvPr/>
            </p:nvSpPr>
            <p:spPr>
              <a:xfrm rot="16200000" flipH="1">
                <a:off x="7204021" y="3127711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197" name="Trapèze 194"/>
              <p:cNvSpPr/>
              <p:nvPr/>
            </p:nvSpPr>
            <p:spPr>
              <a:xfrm rot="16200000" flipH="1">
                <a:off x="7058461" y="3210595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198" name="Trapèze 195"/>
              <p:cNvSpPr/>
              <p:nvPr/>
            </p:nvSpPr>
            <p:spPr>
              <a:xfrm rot="16200000" flipH="1">
                <a:off x="6912901" y="3293479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199" name="Trapèze 196"/>
              <p:cNvSpPr/>
              <p:nvPr/>
            </p:nvSpPr>
            <p:spPr>
              <a:xfrm rot="16200000" flipH="1">
                <a:off x="6730951" y="3397084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  <p:sp>
            <p:nvSpPr>
              <p:cNvPr id="200" name="Trapèze 197"/>
              <p:cNvSpPr/>
              <p:nvPr/>
            </p:nvSpPr>
            <p:spPr>
              <a:xfrm rot="16200000" flipH="1">
                <a:off x="6658171" y="3438526"/>
                <a:ext cx="321128" cy="14400"/>
              </a:xfrm>
              <a:prstGeom prst="trapezoid">
                <a:avLst>
                  <a:gd name="adj" fmla="val 53157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400" err="1">
                  <a:solidFill>
                    <a:srgbClr val="4D4F53"/>
                  </a:solidFill>
                  <a:latin typeface="Calibri"/>
                </a:endParaRPr>
              </a:p>
            </p:txBody>
          </p:sp>
        </p:grpSp>
      </p:grpSp>
      <p:pic>
        <p:nvPicPr>
          <p:cNvPr id="242" name="Picture 2" descr="C:\Users\jan.bernstorf\AppData\Local\Temp\wz0caf\BrP_China_Logo_kit\RGB\BrP_China_Logo_RGB_PS.jp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548954" y="5943117"/>
            <a:ext cx="4006209" cy="88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48210" y="1087066"/>
            <a:ext cx="4830894" cy="1527968"/>
          </a:xfrm>
          <a:prstGeom prst="rect">
            <a:avLst/>
          </a:prstGeom>
          <a:ln>
            <a:noFill/>
          </a:ln>
        </p:spPr>
        <p:txBody>
          <a:bodyPr vert="horz" lIns="0" tIns="0" rIns="0" bIns="0"/>
          <a:lstStyle>
            <a:lvl1pPr marL="0" indent="0">
              <a:spcBef>
                <a:spcPct val="0"/>
              </a:spcBef>
              <a:buFontTx/>
              <a:buNone/>
              <a:defRPr sz="3000">
                <a:solidFill>
                  <a:srgbClr val="A71930"/>
                </a:solidFill>
              </a:defRPr>
            </a:lvl1pPr>
          </a:lstStyle>
          <a:p>
            <a:r>
              <a:rPr lang="en-US" noProof="0"/>
              <a:t>Title</a:t>
            </a:r>
          </a:p>
          <a:p>
            <a:endParaRPr lang="en-US" noProof="0"/>
          </a:p>
          <a:p>
            <a:endParaRPr lang="en-US" noProof="0"/>
          </a:p>
        </p:txBody>
      </p:sp>
      <p:sp>
        <p:nvSpPr>
          <p:cNvPr id="256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48210" y="3555330"/>
            <a:ext cx="4830894" cy="360000"/>
          </a:xfrm>
          <a:prstGeom prst="rect">
            <a:avLst/>
          </a:prstGeom>
          <a:ln>
            <a:noFill/>
          </a:ln>
        </p:spPr>
        <p:txBody>
          <a:bodyPr vert="horz" lIns="0" tIns="0" rIns="0" bIns="0"/>
          <a:lstStyle>
            <a:lvl1pPr marL="0" indent="0">
              <a:spcBef>
                <a:spcPct val="0"/>
              </a:spcBef>
              <a:buFontTx/>
              <a:buNone/>
              <a:defRPr sz="1400">
                <a:solidFill>
                  <a:srgbClr val="A71930"/>
                </a:solidFill>
              </a:defRPr>
            </a:lvl1pPr>
          </a:lstStyle>
          <a:p>
            <a:r>
              <a:rPr lang="en-US" noProof="0"/>
              <a:t>Prepared by First name Surname, Job title / Prepared for</a:t>
            </a:r>
          </a:p>
        </p:txBody>
      </p:sp>
      <p:sp>
        <p:nvSpPr>
          <p:cNvPr id="257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48210" y="3915330"/>
            <a:ext cx="4829837" cy="360000"/>
          </a:xfrm>
          <a:prstGeom prst="rect">
            <a:avLst/>
          </a:prstGeom>
          <a:ln>
            <a:noFill/>
          </a:ln>
        </p:spPr>
        <p:txBody>
          <a:bodyPr vert="horz" lIns="0" tIns="0" rIns="0" bIns="0"/>
          <a:lstStyle>
            <a:lvl1pPr marL="0" indent="0">
              <a:spcBef>
                <a:spcPct val="0"/>
              </a:spcBef>
              <a:buFontTx/>
              <a:buNone/>
              <a:defRPr sz="1400">
                <a:solidFill>
                  <a:srgbClr val="A71930"/>
                </a:solidFill>
              </a:defRPr>
            </a:lvl1pPr>
          </a:lstStyle>
          <a:p>
            <a:r>
              <a:rPr lang="en-US" noProof="0"/>
              <a:t>Date</a:t>
            </a:r>
          </a:p>
        </p:txBody>
      </p:sp>
      <p:sp>
        <p:nvSpPr>
          <p:cNvPr id="258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48210" y="2766470"/>
            <a:ext cx="4830893" cy="656341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>
              <a:defRPr lang="en-US" sz="1800" smtClean="0">
                <a:solidFill>
                  <a:srgbClr val="A71930"/>
                </a:solidFill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  <a:buFontTx/>
            </a:pPr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034030497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4"/>
          <p:cNvSpPr txBox="1"/>
          <p:nvPr userDrawn="1"/>
        </p:nvSpPr>
        <p:spPr>
          <a:xfrm>
            <a:off x="2196173" y="188913"/>
            <a:ext cx="7358988" cy="649287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000" noProof="0">
                <a:solidFill>
                  <a:srgbClr val="A71930"/>
                </a:solidFill>
              </a:rPr>
              <a:t>Contents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650755" y="955731"/>
            <a:ext cx="7966076" cy="292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2196174" y="1531220"/>
            <a:ext cx="7358989" cy="4921968"/>
          </a:xfrm>
        </p:spPr>
        <p:txBody>
          <a:bodyPr/>
          <a:lstStyle>
            <a:lvl1pPr>
              <a:spcBef>
                <a:spcPts val="1200"/>
              </a:spcBef>
              <a:spcAft>
                <a:spcPts val="300"/>
              </a:spcAft>
              <a:defRPr sz="1600"/>
            </a:lvl1pPr>
            <a:lvl2pPr algn="l" rtl="0" eaLnBrk="1" latinLnBrk="0" hangingPunct="1">
              <a:spcBef>
                <a:spcPts val="300"/>
              </a:spcBef>
              <a:spcAft>
                <a:spcPts val="300"/>
              </a:spcAft>
              <a:defRPr lang="en-US" sz="1600" kern="1200" noProof="0" smtClean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2pPr>
            <a:lvl3pPr marL="361950" indent="-180975" algn="l" rtl="0" eaLnBrk="1" latinLnBrk="0" hangingPunct="1">
              <a:spcBef>
                <a:spcPts val="300"/>
              </a:spcBef>
              <a:spcAft>
                <a:spcPts val="300"/>
              </a:spcAft>
              <a:defRPr lang="en-US" sz="1600" kern="1200" noProof="0" smtClean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3pPr>
            <a:lvl4pPr algn="l" rtl="0" eaLnBrk="1" latinLnBrk="0" hangingPunct="1">
              <a:spcBef>
                <a:spcPts val="300"/>
              </a:spcBef>
              <a:spcAft>
                <a:spcPts val="300"/>
              </a:spcAft>
              <a:defRPr lang="en-US" sz="1600" kern="1200" noProof="0" smtClean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1538287" cy="1917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959930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1"/>
          <p:cNvSpPr/>
          <p:nvPr userDrawn="1"/>
        </p:nvSpPr>
        <p:spPr>
          <a:xfrm>
            <a:off x="330200" y="844062"/>
            <a:ext cx="9575800" cy="5158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49119" y="1089026"/>
            <a:ext cx="4933483" cy="1517696"/>
          </a:xfrm>
          <a:prstGeom prst="rect">
            <a:avLst/>
          </a:prstGeom>
          <a:ln>
            <a:noFill/>
          </a:ln>
        </p:spPr>
        <p:txBody>
          <a:bodyPr vert="horz" lIns="0" tIns="0" rIns="0" bIns="0"/>
          <a:lstStyle>
            <a:lvl1pPr marL="0" indent="0">
              <a:spcBef>
                <a:spcPct val="0"/>
              </a:spcBef>
              <a:buFontTx/>
              <a:buNone/>
              <a:defRPr sz="3000">
                <a:solidFill>
                  <a:srgbClr val="A71930"/>
                </a:solidFill>
              </a:defRPr>
            </a:lvl1pPr>
          </a:lstStyle>
          <a:p>
            <a:r>
              <a:rPr lang="en-US" noProof="0"/>
              <a:t>Section Title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956"/>
          <a:stretch>
            <a:fillRect/>
          </a:stretch>
        </p:blipFill>
        <p:spPr>
          <a:xfrm>
            <a:off x="7733323" y="0"/>
            <a:ext cx="2184400" cy="2747352"/>
          </a:xfrm>
          <a:prstGeom prst="rect">
            <a:avLst/>
          </a:prstGeom>
        </p:spPr>
      </p:pic>
      <p:pic>
        <p:nvPicPr>
          <p:cNvPr id="6" name="Picture 2" descr="C:\Users\jan.bernstorf\AppData\Local\Temp\wz0caf\BrP_China_Logo_kit\RGB\BrP_China_Logo_RGB_PS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548954" y="5943117"/>
            <a:ext cx="4006209" cy="88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4066341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 Titles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49119" y="1009256"/>
            <a:ext cx="9206044" cy="339969"/>
          </a:xfrm>
          <a:prstGeom prst="rect">
            <a:avLst/>
          </a:prstGeom>
        </p:spPr>
        <p:txBody>
          <a:bodyPr rIns="36000" anchor="t" anchorCtr="0">
            <a:noAutofit/>
          </a:bodyPr>
          <a:lstStyle>
            <a:lvl1pPr marL="0" indent="0">
              <a:spcBef>
                <a:spcPct val="0"/>
              </a:spcBef>
              <a:buClr>
                <a:schemeClr val="bg1"/>
              </a:buClr>
              <a:buSzPct val="25000"/>
              <a:buFont typeface="Arial" pitchFamily="34" charset="0"/>
              <a:buNone/>
              <a:defRPr sz="1800" b="1">
                <a:solidFill>
                  <a:schemeClr val="bg2"/>
                </a:solidFill>
              </a:defRPr>
            </a:lvl1pPr>
            <a:lvl2pPr marL="0" indent="0">
              <a:spcBef>
                <a:spcPct val="0"/>
              </a:spcBef>
              <a:buClr>
                <a:schemeClr val="bg1"/>
              </a:buClr>
              <a:buSzPct val="25000"/>
              <a:buFont typeface="Arial" pitchFamily="34" charset="0"/>
              <a:buNone/>
              <a:defRPr sz="1800" b="0">
                <a:solidFill>
                  <a:srgbClr val="4D4F53"/>
                </a:solidFill>
              </a:defRPr>
            </a:lvl2pPr>
            <a:lvl3pPr>
              <a:buFont typeface="Arial" pitchFamily="34" charset="0"/>
              <a:buChar char="•"/>
              <a:defRPr sz="1800"/>
            </a:lvl3pPr>
            <a:lvl4pPr>
              <a:buFont typeface="Arial" pitchFamily="34" charset="0"/>
              <a:buChar char="•"/>
              <a:defRPr sz="1800"/>
            </a:lvl4pPr>
            <a:lvl5pPr>
              <a:buFont typeface="Arial" pitchFamily="34" charset="0"/>
              <a:buChar char="•"/>
              <a:defRPr sz="18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7"/>
          <p:cNvSpPr>
            <a:spLocks noGrp="1"/>
          </p:cNvSpPr>
          <p:nvPr>
            <p:ph idx="1"/>
          </p:nvPr>
        </p:nvSpPr>
        <p:spPr>
          <a:xfrm>
            <a:off x="349119" y="1518364"/>
            <a:ext cx="9206044" cy="49348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119" y="188079"/>
            <a:ext cx="9206044" cy="650121"/>
          </a:xfrm>
        </p:spPr>
        <p:txBody>
          <a:bodyPr>
            <a:noAutofit/>
          </a:bodyPr>
          <a:lstStyle>
            <a:lvl1pPr>
              <a:spcAft>
                <a:spcPct val="0"/>
              </a:spcAft>
              <a:defRPr sz="2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49119" y="6029739"/>
            <a:ext cx="9206044" cy="418641"/>
          </a:xfrm>
        </p:spPr>
        <p:txBody>
          <a:bodyPr anchor="b"/>
          <a:lstStyle>
            <a:lvl1pPr>
              <a:spcBef>
                <a:spcPct val="0"/>
              </a:spcBef>
              <a:spcAft>
                <a:spcPct val="0"/>
              </a:spcAft>
              <a:defRPr sz="900" baseline="0">
                <a:solidFill>
                  <a:srgbClr val="4D4F53"/>
                </a:solidFill>
              </a:defRPr>
            </a:lvl1pPr>
          </a:lstStyle>
          <a:p>
            <a:pPr lvl="0"/>
            <a:r>
              <a:rPr lang="en-US"/>
              <a:t>(1)</a:t>
            </a:r>
          </a:p>
          <a:p>
            <a:pPr lvl="0"/>
            <a:r>
              <a:rPr lang="en-US"/>
              <a:t>(2)</a:t>
            </a:r>
          </a:p>
          <a:p>
            <a:pPr lvl="0"/>
            <a:r>
              <a:rPr lang="en-US"/>
              <a:t>Source / Footnote: calibri 9pt</a:t>
            </a:r>
          </a:p>
        </p:txBody>
      </p:sp>
    </p:spTree>
    <p:extLst>
      <p:ext uri="{BB962C8B-B14F-4D97-AF65-F5344CB8AC3E}">
        <p14:creationId xmlns:p14="http://schemas.microsoft.com/office/powerpoint/2010/main" val="1134845325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49119" y="1009256"/>
            <a:ext cx="9206044" cy="339969"/>
          </a:xfrm>
          <a:prstGeom prst="rect">
            <a:avLst/>
          </a:prstGeom>
        </p:spPr>
        <p:txBody>
          <a:bodyPr rIns="0" anchor="t" anchorCtr="0">
            <a:noAutofit/>
          </a:bodyPr>
          <a:lstStyle>
            <a:lvl1pPr marL="0" indent="0">
              <a:spcBef>
                <a:spcPct val="0"/>
              </a:spcBef>
              <a:buClr>
                <a:schemeClr val="bg1"/>
              </a:buClr>
              <a:buSzPct val="25000"/>
              <a:buFont typeface="Arial" pitchFamily="34" charset="0"/>
              <a:buNone/>
              <a:defRPr sz="1800" b="1">
                <a:solidFill>
                  <a:schemeClr val="bg2"/>
                </a:solidFill>
              </a:defRPr>
            </a:lvl1pPr>
            <a:lvl2pPr marL="0" indent="0">
              <a:spcBef>
                <a:spcPct val="0"/>
              </a:spcBef>
              <a:buClr>
                <a:schemeClr val="bg1"/>
              </a:buClr>
              <a:buSzPct val="25000"/>
              <a:buFont typeface="Arial" pitchFamily="34" charset="0"/>
              <a:buNone/>
              <a:defRPr sz="1800" b="0">
                <a:solidFill>
                  <a:srgbClr val="4D4F53"/>
                </a:solidFill>
              </a:defRPr>
            </a:lvl2pPr>
            <a:lvl3pPr>
              <a:buFont typeface="Arial" pitchFamily="34" charset="0"/>
              <a:buChar char="•"/>
              <a:defRPr sz="1800"/>
            </a:lvl3pPr>
            <a:lvl4pPr>
              <a:buFont typeface="Arial" pitchFamily="34" charset="0"/>
              <a:buChar char="•"/>
              <a:defRPr sz="1800"/>
            </a:lvl4pPr>
            <a:lvl5pPr>
              <a:buFont typeface="Arial" pitchFamily="34" charset="0"/>
              <a:buChar char="•"/>
              <a:defRPr sz="18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49119" y="188079"/>
            <a:ext cx="9206044" cy="650264"/>
          </a:xfrm>
        </p:spPr>
        <p:txBody>
          <a:bodyPr>
            <a:noAutofit/>
          </a:bodyPr>
          <a:lstStyle>
            <a:lvl1pPr>
              <a:spcAft>
                <a:spcPct val="0"/>
              </a:spcAft>
              <a:defRPr sz="2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49119" y="6029739"/>
            <a:ext cx="9206044" cy="418641"/>
          </a:xfrm>
        </p:spPr>
        <p:txBody>
          <a:bodyPr anchor="b"/>
          <a:lstStyle>
            <a:lvl1pPr>
              <a:spcBef>
                <a:spcPct val="0"/>
              </a:spcBef>
              <a:spcAft>
                <a:spcPct val="0"/>
              </a:spcAft>
              <a:defRPr sz="900" baseline="0">
                <a:solidFill>
                  <a:srgbClr val="4D4F53"/>
                </a:solidFill>
              </a:defRPr>
            </a:lvl1pPr>
          </a:lstStyle>
          <a:p>
            <a:pPr lvl="0"/>
            <a:r>
              <a:rPr lang="en-US"/>
              <a:t>(1)</a:t>
            </a:r>
          </a:p>
          <a:p>
            <a:pPr lvl="0"/>
            <a:r>
              <a:rPr lang="en-US"/>
              <a:t>(2)</a:t>
            </a:r>
          </a:p>
          <a:p>
            <a:pPr lvl="0"/>
            <a:r>
              <a:rPr lang="en-US"/>
              <a:t>Source / Footnote: calibri 9pt</a:t>
            </a:r>
          </a:p>
        </p:txBody>
      </p:sp>
    </p:spTree>
    <p:extLst>
      <p:ext uri="{BB962C8B-B14F-4D97-AF65-F5344CB8AC3E}">
        <p14:creationId xmlns:p14="http://schemas.microsoft.com/office/powerpoint/2010/main" val="3089380435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Chart +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Chart Placeholder 2"/>
          <p:cNvSpPr>
            <a:spLocks noGrp="1"/>
          </p:cNvSpPr>
          <p:nvPr>
            <p:ph type="chart" sz="quarter" idx="11"/>
          </p:nvPr>
        </p:nvSpPr>
        <p:spPr>
          <a:xfrm>
            <a:off x="349119" y="1513040"/>
            <a:ext cx="4460316" cy="4389730"/>
          </a:xfr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5115636" y="1513041"/>
            <a:ext cx="4439527" cy="4388663"/>
          </a:xfrm>
        </p:spPr>
        <p:txBody>
          <a:bodyPr/>
          <a:lstStyle>
            <a:lvl5pPr marL="647700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49119" y="1009256"/>
            <a:ext cx="9206044" cy="339969"/>
          </a:xfrm>
          <a:prstGeom prst="rect">
            <a:avLst/>
          </a:prstGeom>
        </p:spPr>
        <p:txBody>
          <a:bodyPr rIns="0" anchor="t" anchorCtr="0">
            <a:noAutofit/>
          </a:bodyPr>
          <a:lstStyle>
            <a:lvl1pPr marL="0" indent="0">
              <a:spcBef>
                <a:spcPct val="0"/>
              </a:spcBef>
              <a:buClr>
                <a:schemeClr val="bg1"/>
              </a:buClr>
              <a:buSzPct val="25000"/>
              <a:buFont typeface="Arial" pitchFamily="34" charset="0"/>
              <a:buNone/>
              <a:defRPr sz="1800" b="1">
                <a:solidFill>
                  <a:schemeClr val="bg2"/>
                </a:solidFill>
              </a:defRPr>
            </a:lvl1pPr>
            <a:lvl2pPr marL="0" indent="0">
              <a:spcBef>
                <a:spcPct val="0"/>
              </a:spcBef>
              <a:buClr>
                <a:schemeClr val="bg1"/>
              </a:buClr>
              <a:buSzPct val="25000"/>
              <a:buFont typeface="Arial" pitchFamily="34" charset="0"/>
              <a:buNone/>
              <a:defRPr sz="1800" b="0">
                <a:solidFill>
                  <a:srgbClr val="4D4F53"/>
                </a:solidFill>
              </a:defRPr>
            </a:lvl2pPr>
            <a:lvl3pPr>
              <a:buFont typeface="Arial" pitchFamily="34" charset="0"/>
              <a:buChar char="•"/>
              <a:defRPr sz="1800"/>
            </a:lvl3pPr>
            <a:lvl4pPr>
              <a:buFont typeface="Arial" pitchFamily="34" charset="0"/>
              <a:buChar char="•"/>
              <a:defRPr sz="1800"/>
            </a:lvl4pPr>
            <a:lvl5pPr>
              <a:buFont typeface="Arial" pitchFamily="34" charset="0"/>
              <a:buChar char="•"/>
              <a:defRPr sz="18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49119" y="188079"/>
            <a:ext cx="9206044" cy="650264"/>
          </a:xfrm>
        </p:spPr>
        <p:txBody>
          <a:bodyPr>
            <a:noAutofit/>
          </a:bodyPr>
          <a:lstStyle>
            <a:lvl1pPr>
              <a:spcAft>
                <a:spcPct val="0"/>
              </a:spcAft>
              <a:defRPr sz="2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349119" y="6037088"/>
            <a:ext cx="9206044" cy="411293"/>
          </a:xfrm>
        </p:spPr>
        <p:txBody>
          <a:bodyPr anchor="b"/>
          <a:lstStyle>
            <a:lvl1pPr>
              <a:spcBef>
                <a:spcPct val="0"/>
              </a:spcBef>
              <a:spcAft>
                <a:spcPct val="0"/>
              </a:spcAft>
              <a:defRPr sz="900" baseline="0">
                <a:solidFill>
                  <a:srgbClr val="4D4F53"/>
                </a:solidFill>
              </a:defRPr>
            </a:lvl1pPr>
          </a:lstStyle>
          <a:p>
            <a:pPr lvl="0"/>
            <a:r>
              <a:rPr lang="en-US"/>
              <a:t>(1)</a:t>
            </a:r>
          </a:p>
          <a:p>
            <a:pPr lvl="0"/>
            <a:r>
              <a:rPr lang="en-US"/>
              <a:t>(2)</a:t>
            </a:r>
          </a:p>
          <a:p>
            <a:pPr lvl="0"/>
            <a:r>
              <a:rPr lang="en-US"/>
              <a:t>Source / Footnote: calibri 9pt</a:t>
            </a:r>
          </a:p>
        </p:txBody>
      </p:sp>
    </p:spTree>
    <p:extLst>
      <p:ext uri="{BB962C8B-B14F-4D97-AF65-F5344CB8AC3E}">
        <p14:creationId xmlns:p14="http://schemas.microsoft.com/office/powerpoint/2010/main" val="1484661100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ext + ima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49119" y="1534784"/>
            <a:ext cx="4431604" cy="4388344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5100851" y="1534784"/>
            <a:ext cx="4363712" cy="4388344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49119" y="1009256"/>
            <a:ext cx="9206044" cy="339969"/>
          </a:xfrm>
          <a:prstGeom prst="rect">
            <a:avLst/>
          </a:prstGeom>
        </p:spPr>
        <p:txBody>
          <a:bodyPr rIns="0" anchor="t" anchorCtr="0">
            <a:noAutofit/>
          </a:bodyPr>
          <a:lstStyle>
            <a:lvl1pPr marL="0" indent="0">
              <a:spcBef>
                <a:spcPct val="0"/>
              </a:spcBef>
              <a:buClr>
                <a:schemeClr val="bg1"/>
              </a:buClr>
              <a:buSzPct val="25000"/>
              <a:buFont typeface="Arial" pitchFamily="34" charset="0"/>
              <a:buNone/>
              <a:defRPr sz="1800" b="1">
                <a:solidFill>
                  <a:schemeClr val="bg2"/>
                </a:solidFill>
              </a:defRPr>
            </a:lvl1pPr>
            <a:lvl2pPr marL="0" indent="0">
              <a:spcBef>
                <a:spcPct val="0"/>
              </a:spcBef>
              <a:buClr>
                <a:schemeClr val="bg1"/>
              </a:buClr>
              <a:buSzPct val="25000"/>
              <a:buFont typeface="Arial" pitchFamily="34" charset="0"/>
              <a:buNone/>
              <a:defRPr sz="1800" b="0">
                <a:solidFill>
                  <a:srgbClr val="4D4F53"/>
                </a:solidFill>
              </a:defRPr>
            </a:lvl2pPr>
            <a:lvl3pPr>
              <a:buFont typeface="Arial" pitchFamily="34" charset="0"/>
              <a:buChar char="•"/>
              <a:defRPr sz="1800"/>
            </a:lvl3pPr>
            <a:lvl4pPr>
              <a:buFont typeface="Arial" pitchFamily="34" charset="0"/>
              <a:buChar char="•"/>
              <a:defRPr sz="1800"/>
            </a:lvl4pPr>
            <a:lvl5pPr>
              <a:buFont typeface="Arial" pitchFamily="34" charset="0"/>
              <a:buChar char="•"/>
              <a:defRPr sz="18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49119" y="188079"/>
            <a:ext cx="9206044" cy="650121"/>
          </a:xfrm>
        </p:spPr>
        <p:txBody>
          <a:bodyPr>
            <a:noAutofit/>
          </a:bodyPr>
          <a:lstStyle>
            <a:lvl1pPr>
              <a:spcAft>
                <a:spcPct val="0"/>
              </a:spcAft>
              <a:defRPr sz="2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49119" y="6029739"/>
            <a:ext cx="9206044" cy="418641"/>
          </a:xfrm>
        </p:spPr>
        <p:txBody>
          <a:bodyPr anchor="b"/>
          <a:lstStyle>
            <a:lvl1pPr>
              <a:spcBef>
                <a:spcPct val="0"/>
              </a:spcBef>
              <a:spcAft>
                <a:spcPct val="0"/>
              </a:spcAft>
              <a:defRPr sz="900" baseline="0">
                <a:solidFill>
                  <a:srgbClr val="4D4F53"/>
                </a:solidFill>
              </a:defRPr>
            </a:lvl1pPr>
          </a:lstStyle>
          <a:p>
            <a:pPr lvl="0"/>
            <a:r>
              <a:rPr lang="en-US"/>
              <a:t>(1)</a:t>
            </a:r>
          </a:p>
          <a:p>
            <a:pPr lvl="0"/>
            <a:r>
              <a:rPr lang="en-US"/>
              <a:t>(2)</a:t>
            </a:r>
          </a:p>
          <a:p>
            <a:pPr lvl="0"/>
            <a:r>
              <a:rPr lang="en-US"/>
              <a:t>Source / Footnote: calibri 9pt</a:t>
            </a:r>
          </a:p>
        </p:txBody>
      </p:sp>
    </p:spTree>
    <p:extLst>
      <p:ext uri="{BB962C8B-B14F-4D97-AF65-F5344CB8AC3E}">
        <p14:creationId xmlns:p14="http://schemas.microsoft.com/office/powerpoint/2010/main" val="66544514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 column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49119" y="1518300"/>
            <a:ext cx="4445960" cy="437891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49119" y="1009256"/>
            <a:ext cx="9206044" cy="339969"/>
          </a:xfrm>
          <a:prstGeom prst="rect">
            <a:avLst/>
          </a:prstGeom>
        </p:spPr>
        <p:txBody>
          <a:bodyPr rIns="0" anchor="t" anchorCtr="0">
            <a:noAutofit/>
          </a:bodyPr>
          <a:lstStyle>
            <a:lvl1pPr marL="0" indent="0">
              <a:spcBef>
                <a:spcPct val="0"/>
              </a:spcBef>
              <a:buClr>
                <a:schemeClr val="bg1"/>
              </a:buClr>
              <a:buSzPct val="25000"/>
              <a:buFont typeface="Arial" pitchFamily="34" charset="0"/>
              <a:buNone/>
              <a:defRPr sz="1800" b="1">
                <a:solidFill>
                  <a:schemeClr val="bg2"/>
                </a:solidFill>
              </a:defRPr>
            </a:lvl1pPr>
            <a:lvl2pPr marL="0" indent="0">
              <a:spcBef>
                <a:spcPct val="0"/>
              </a:spcBef>
              <a:buClr>
                <a:schemeClr val="bg1"/>
              </a:buClr>
              <a:buSzPct val="25000"/>
              <a:buFont typeface="Arial" pitchFamily="34" charset="0"/>
              <a:buNone/>
              <a:defRPr sz="1800" b="0">
                <a:solidFill>
                  <a:srgbClr val="4D4F53"/>
                </a:solidFill>
              </a:defRPr>
            </a:lvl2pPr>
            <a:lvl3pPr>
              <a:buFont typeface="Arial" pitchFamily="34" charset="0"/>
              <a:buChar char="•"/>
              <a:defRPr sz="1800"/>
            </a:lvl3pPr>
            <a:lvl4pPr>
              <a:buFont typeface="Arial" pitchFamily="34" charset="0"/>
              <a:buChar char="•"/>
              <a:defRPr sz="1800"/>
            </a:lvl4pPr>
            <a:lvl5pPr>
              <a:buFont typeface="Arial" pitchFamily="34" charset="0"/>
              <a:buChar char="•"/>
              <a:defRPr sz="18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49119" y="188079"/>
            <a:ext cx="9206044" cy="650121"/>
          </a:xfrm>
        </p:spPr>
        <p:txBody>
          <a:bodyPr>
            <a:noAutofit/>
          </a:bodyPr>
          <a:lstStyle>
            <a:lvl1pPr>
              <a:spcAft>
                <a:spcPct val="0"/>
              </a:spcAft>
              <a:defRPr sz="2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349119" y="6029739"/>
            <a:ext cx="9206044" cy="418641"/>
          </a:xfrm>
        </p:spPr>
        <p:txBody>
          <a:bodyPr anchor="b"/>
          <a:lstStyle>
            <a:lvl1pPr>
              <a:spcBef>
                <a:spcPct val="0"/>
              </a:spcBef>
              <a:spcAft>
                <a:spcPct val="0"/>
              </a:spcAft>
              <a:defRPr sz="900" baseline="0">
                <a:solidFill>
                  <a:srgbClr val="4D4F53"/>
                </a:solidFill>
              </a:defRPr>
            </a:lvl1pPr>
          </a:lstStyle>
          <a:p>
            <a:pPr lvl="0"/>
            <a:r>
              <a:rPr lang="en-US"/>
              <a:t>(1)</a:t>
            </a:r>
          </a:p>
          <a:p>
            <a:pPr lvl="0"/>
            <a:r>
              <a:rPr lang="en-US"/>
              <a:t>(2)</a:t>
            </a:r>
          </a:p>
          <a:p>
            <a:pPr lvl="0"/>
            <a:r>
              <a:rPr lang="en-US"/>
              <a:t>Source / Footnote: calibri 9pt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5109203" y="1520825"/>
            <a:ext cx="4445960" cy="437891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76285206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1"/>
          <p:cNvSpPr/>
          <p:nvPr userDrawn="1"/>
        </p:nvSpPr>
        <p:spPr>
          <a:xfrm>
            <a:off x="355600" y="914400"/>
            <a:ext cx="9084337" cy="35169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49119" y="6029739"/>
            <a:ext cx="9206044" cy="418641"/>
          </a:xfrm>
        </p:spPr>
        <p:txBody>
          <a:bodyPr anchor="b"/>
          <a:lstStyle>
            <a:lvl1pPr>
              <a:spcBef>
                <a:spcPct val="0"/>
              </a:spcBef>
              <a:spcAft>
                <a:spcPct val="0"/>
              </a:spcAft>
              <a:defRPr sz="900" baseline="0">
                <a:solidFill>
                  <a:srgbClr val="4D4F53"/>
                </a:solidFill>
              </a:defRPr>
            </a:lvl1pPr>
          </a:lstStyle>
          <a:p>
            <a:pPr lvl="0"/>
            <a:r>
              <a:rPr lang="en-US"/>
              <a:t>(1)</a:t>
            </a:r>
          </a:p>
          <a:p>
            <a:pPr lvl="0"/>
            <a:r>
              <a:rPr lang="en-US"/>
              <a:t>(2)</a:t>
            </a:r>
          </a:p>
          <a:p>
            <a:pPr lvl="0"/>
            <a:r>
              <a:rPr lang="en-US"/>
              <a:t>Source / Footnote: calibri 9pt</a:t>
            </a:r>
          </a:p>
        </p:txBody>
      </p:sp>
    </p:spTree>
    <p:extLst>
      <p:ext uri="{BB962C8B-B14F-4D97-AF65-F5344CB8AC3E}">
        <p14:creationId xmlns:p14="http://schemas.microsoft.com/office/powerpoint/2010/main" val="1377661533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Rectangle 7"/>
          <p:cNvSpPr/>
          <p:nvPr userDrawn="1"/>
        </p:nvSpPr>
        <p:spPr>
          <a:xfrm>
            <a:off x="360889" y="955731"/>
            <a:ext cx="7966076" cy="292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grpSp>
        <p:nvGrpSpPr>
          <p:cNvPr id="49" name="Group 48"/>
          <p:cNvGrpSpPr/>
          <p:nvPr userDrawn="1"/>
        </p:nvGrpSpPr>
        <p:grpSpPr>
          <a:xfrm>
            <a:off x="8345122" y="-4064"/>
            <a:ext cx="1566251" cy="2091742"/>
            <a:chOff x="7581118" y="-4064"/>
            <a:chExt cx="1566251" cy="2091742"/>
          </a:xfrm>
        </p:grpSpPr>
        <p:sp>
          <p:nvSpPr>
            <p:cNvPr id="50" name="Freeform 73"/>
            <p:cNvSpPr/>
            <p:nvPr userDrawn="1"/>
          </p:nvSpPr>
          <p:spPr bwMode="auto">
            <a:xfrm>
              <a:off x="8553463" y="-3175"/>
              <a:ext cx="296697" cy="513743"/>
            </a:xfrm>
            <a:custGeom>
              <a:gdLst>
                <a:gd name="T0" fmla="*/ 298 w 298"/>
                <a:gd name="T1" fmla="*/ 344 h 516"/>
                <a:gd name="T2" fmla="*/ 298 w 298"/>
                <a:gd name="T3" fmla="*/ 0 h 516"/>
                <a:gd name="T4" fmla="*/ 0 w 298"/>
                <a:gd name="T5" fmla="*/ 172 h 516"/>
                <a:gd name="T6" fmla="*/ 0 w 298"/>
                <a:gd name="T7" fmla="*/ 516 h 516"/>
                <a:gd name="T8" fmla="*/ 298 w 298"/>
                <a:gd name="T9" fmla="*/ 344 h 5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516">
                  <a:moveTo>
                    <a:pt x="298" y="344"/>
                  </a:moveTo>
                  <a:lnTo>
                    <a:pt x="298" y="0"/>
                  </a:lnTo>
                  <a:lnTo>
                    <a:pt x="0" y="172"/>
                  </a:lnTo>
                  <a:lnTo>
                    <a:pt x="0" y="516"/>
                  </a:lnTo>
                  <a:lnTo>
                    <a:pt x="298" y="34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1" name="Freeform 73"/>
            <p:cNvSpPr/>
            <p:nvPr userDrawn="1"/>
          </p:nvSpPr>
          <p:spPr bwMode="auto">
            <a:xfrm>
              <a:off x="7943851" y="877887"/>
              <a:ext cx="542924" cy="940097"/>
            </a:xfrm>
            <a:custGeom>
              <a:gdLst>
                <a:gd name="T0" fmla="*/ 298 w 298"/>
                <a:gd name="T1" fmla="*/ 344 h 516"/>
                <a:gd name="T2" fmla="*/ 298 w 298"/>
                <a:gd name="T3" fmla="*/ 0 h 516"/>
                <a:gd name="T4" fmla="*/ 0 w 298"/>
                <a:gd name="T5" fmla="*/ 172 h 516"/>
                <a:gd name="T6" fmla="*/ 0 w 298"/>
                <a:gd name="T7" fmla="*/ 516 h 516"/>
                <a:gd name="T8" fmla="*/ 298 w 298"/>
                <a:gd name="T9" fmla="*/ 344 h 5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516">
                  <a:moveTo>
                    <a:pt x="298" y="344"/>
                  </a:moveTo>
                  <a:lnTo>
                    <a:pt x="298" y="0"/>
                  </a:lnTo>
                  <a:lnTo>
                    <a:pt x="0" y="172"/>
                  </a:lnTo>
                  <a:lnTo>
                    <a:pt x="0" y="516"/>
                  </a:lnTo>
                  <a:lnTo>
                    <a:pt x="298" y="34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2" name="Freeform 73"/>
            <p:cNvSpPr/>
            <p:nvPr userDrawn="1"/>
          </p:nvSpPr>
          <p:spPr bwMode="auto">
            <a:xfrm>
              <a:off x="8850161" y="517525"/>
              <a:ext cx="293839" cy="508794"/>
            </a:xfrm>
            <a:custGeom>
              <a:gdLst>
                <a:gd name="T0" fmla="*/ 298 w 298"/>
                <a:gd name="T1" fmla="*/ 344 h 516"/>
                <a:gd name="T2" fmla="*/ 298 w 298"/>
                <a:gd name="T3" fmla="*/ 0 h 516"/>
                <a:gd name="T4" fmla="*/ 0 w 298"/>
                <a:gd name="T5" fmla="*/ 172 h 516"/>
                <a:gd name="T6" fmla="*/ 0 w 298"/>
                <a:gd name="T7" fmla="*/ 516 h 516"/>
                <a:gd name="T8" fmla="*/ 298 w 298"/>
                <a:gd name="T9" fmla="*/ 344 h 5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516">
                  <a:moveTo>
                    <a:pt x="298" y="344"/>
                  </a:moveTo>
                  <a:lnTo>
                    <a:pt x="298" y="0"/>
                  </a:lnTo>
                  <a:lnTo>
                    <a:pt x="0" y="172"/>
                  </a:lnTo>
                  <a:lnTo>
                    <a:pt x="0" y="516"/>
                  </a:lnTo>
                  <a:lnTo>
                    <a:pt x="298" y="34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3" name="Freeform 73"/>
            <p:cNvSpPr/>
            <p:nvPr userDrawn="1"/>
          </p:nvSpPr>
          <p:spPr bwMode="auto">
            <a:xfrm flipV="1">
              <a:off x="7762794" y="878247"/>
              <a:ext cx="181676" cy="314579"/>
            </a:xfrm>
            <a:custGeom>
              <a:gdLst>
                <a:gd name="T0" fmla="*/ 298 w 298"/>
                <a:gd name="T1" fmla="*/ 344 h 516"/>
                <a:gd name="T2" fmla="*/ 298 w 298"/>
                <a:gd name="T3" fmla="*/ 0 h 516"/>
                <a:gd name="T4" fmla="*/ 0 w 298"/>
                <a:gd name="T5" fmla="*/ 172 h 516"/>
                <a:gd name="T6" fmla="*/ 0 w 298"/>
                <a:gd name="T7" fmla="*/ 516 h 516"/>
                <a:gd name="T8" fmla="*/ 298 w 298"/>
                <a:gd name="T9" fmla="*/ 344 h 5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516">
                  <a:moveTo>
                    <a:pt x="298" y="344"/>
                  </a:moveTo>
                  <a:lnTo>
                    <a:pt x="298" y="0"/>
                  </a:lnTo>
                  <a:lnTo>
                    <a:pt x="0" y="172"/>
                  </a:lnTo>
                  <a:lnTo>
                    <a:pt x="0" y="516"/>
                  </a:lnTo>
                  <a:lnTo>
                    <a:pt x="298" y="34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4" name="Freeform 73"/>
            <p:cNvSpPr/>
            <p:nvPr userDrawn="1"/>
          </p:nvSpPr>
          <p:spPr bwMode="auto">
            <a:xfrm flipH="1" flipV="1">
              <a:off x="7581118" y="878247"/>
              <a:ext cx="181676" cy="314579"/>
            </a:xfrm>
            <a:custGeom>
              <a:gdLst>
                <a:gd name="T0" fmla="*/ 298 w 298"/>
                <a:gd name="T1" fmla="*/ 344 h 516"/>
                <a:gd name="T2" fmla="*/ 298 w 298"/>
                <a:gd name="T3" fmla="*/ 0 h 516"/>
                <a:gd name="T4" fmla="*/ 0 w 298"/>
                <a:gd name="T5" fmla="*/ 172 h 516"/>
                <a:gd name="T6" fmla="*/ 0 w 298"/>
                <a:gd name="T7" fmla="*/ 516 h 516"/>
                <a:gd name="T8" fmla="*/ 298 w 298"/>
                <a:gd name="T9" fmla="*/ 344 h 5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516">
                  <a:moveTo>
                    <a:pt x="298" y="344"/>
                  </a:moveTo>
                  <a:lnTo>
                    <a:pt x="298" y="0"/>
                  </a:lnTo>
                  <a:lnTo>
                    <a:pt x="0" y="172"/>
                  </a:lnTo>
                  <a:lnTo>
                    <a:pt x="0" y="516"/>
                  </a:lnTo>
                  <a:lnTo>
                    <a:pt x="298" y="34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grpSp>
          <p:nvGrpSpPr>
            <p:cNvPr id="95" name="Group 94"/>
            <p:cNvGrpSpPr/>
            <p:nvPr userDrawn="1"/>
          </p:nvGrpSpPr>
          <p:grpSpPr>
            <a:xfrm rot="7200000">
              <a:off x="8215427" y="1345673"/>
              <a:ext cx="543286" cy="940723"/>
              <a:chOff x="5911850" y="207963"/>
              <a:chExt cx="473075" cy="819150"/>
            </a:xfrm>
          </p:grpSpPr>
          <p:sp>
            <p:nvSpPr>
              <p:cNvPr id="109" name="Freeform 90"/>
              <p:cNvSpPr/>
              <p:nvPr userDrawn="1"/>
            </p:nvSpPr>
            <p:spPr bwMode="auto">
              <a:xfrm>
                <a:off x="6375400" y="477838"/>
                <a:ext cx="9525" cy="549275"/>
              </a:xfrm>
              <a:custGeom>
                <a:gdLst>
                  <a:gd name="T0" fmla="*/ 6 w 6"/>
                  <a:gd name="T1" fmla="*/ 2 h 346"/>
                  <a:gd name="T2" fmla="*/ 6 w 6"/>
                  <a:gd name="T3" fmla="*/ 346 h 346"/>
                  <a:gd name="T4" fmla="*/ 0 w 6"/>
                  <a:gd name="T5" fmla="*/ 344 h 346"/>
                  <a:gd name="T6" fmla="*/ 0 w 6"/>
                  <a:gd name="T7" fmla="*/ 0 h 346"/>
                  <a:gd name="T8" fmla="*/ 6 w 6"/>
                  <a:gd name="T9" fmla="*/ 2 h 34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46">
                    <a:moveTo>
                      <a:pt x="6" y="2"/>
                    </a:moveTo>
                    <a:lnTo>
                      <a:pt x="6" y="346"/>
                    </a:lnTo>
                    <a:lnTo>
                      <a:pt x="0" y="344"/>
                    </a:lnTo>
                    <a:lnTo>
                      <a:pt x="0" y="0"/>
                    </a:lnTo>
                    <a:lnTo>
                      <a:pt x="6" y="2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0" name="Freeform 91"/>
              <p:cNvSpPr/>
              <p:nvPr userDrawn="1"/>
            </p:nvSpPr>
            <p:spPr bwMode="auto">
              <a:xfrm>
                <a:off x="6353175" y="461963"/>
                <a:ext cx="6350" cy="552450"/>
              </a:xfrm>
              <a:custGeom>
                <a:gdLst>
                  <a:gd name="T0" fmla="*/ 4 w 4"/>
                  <a:gd name="T1" fmla="*/ 4 h 348"/>
                  <a:gd name="T2" fmla="*/ 4 w 4"/>
                  <a:gd name="T3" fmla="*/ 348 h 348"/>
                  <a:gd name="T4" fmla="*/ 0 w 4"/>
                  <a:gd name="T5" fmla="*/ 344 h 348"/>
                  <a:gd name="T6" fmla="*/ 0 w 4"/>
                  <a:gd name="T7" fmla="*/ 0 h 348"/>
                  <a:gd name="T8" fmla="*/ 4 w 4"/>
                  <a:gd name="T9" fmla="*/ 4 h 34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48">
                    <a:moveTo>
                      <a:pt x="4" y="4"/>
                    </a:moveTo>
                    <a:lnTo>
                      <a:pt x="4" y="348"/>
                    </a:lnTo>
                    <a:lnTo>
                      <a:pt x="0" y="344"/>
                    </a:lnTo>
                    <a:lnTo>
                      <a:pt x="0" y="0"/>
                    </a:lnTo>
                    <a:lnTo>
                      <a:pt x="4" y="4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1" name="Freeform 92"/>
              <p:cNvSpPr/>
              <p:nvPr userDrawn="1"/>
            </p:nvSpPr>
            <p:spPr bwMode="auto">
              <a:xfrm>
                <a:off x="6327775" y="449263"/>
                <a:ext cx="9525" cy="549275"/>
              </a:xfrm>
              <a:custGeom>
                <a:gdLst>
                  <a:gd name="T0" fmla="*/ 6 w 6"/>
                  <a:gd name="T1" fmla="*/ 4 h 346"/>
                  <a:gd name="T2" fmla="*/ 6 w 6"/>
                  <a:gd name="T3" fmla="*/ 346 h 346"/>
                  <a:gd name="T4" fmla="*/ 0 w 6"/>
                  <a:gd name="T5" fmla="*/ 344 h 346"/>
                  <a:gd name="T6" fmla="*/ 0 w 6"/>
                  <a:gd name="T7" fmla="*/ 0 h 346"/>
                  <a:gd name="T8" fmla="*/ 6 w 6"/>
                  <a:gd name="T9" fmla="*/ 4 h 34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46">
                    <a:moveTo>
                      <a:pt x="6" y="4"/>
                    </a:moveTo>
                    <a:lnTo>
                      <a:pt x="6" y="346"/>
                    </a:lnTo>
                    <a:lnTo>
                      <a:pt x="0" y="344"/>
                    </a:lnTo>
                    <a:lnTo>
                      <a:pt x="0" y="0"/>
                    </a:lnTo>
                    <a:lnTo>
                      <a:pt x="6" y="4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2" name="Freeform 93"/>
              <p:cNvSpPr/>
              <p:nvPr userDrawn="1"/>
            </p:nvSpPr>
            <p:spPr bwMode="auto">
              <a:xfrm>
                <a:off x="6302375" y="433388"/>
                <a:ext cx="9525" cy="552450"/>
              </a:xfrm>
              <a:custGeom>
                <a:gdLst>
                  <a:gd name="T0" fmla="*/ 6 w 6"/>
                  <a:gd name="T1" fmla="*/ 4 h 348"/>
                  <a:gd name="T2" fmla="*/ 6 w 6"/>
                  <a:gd name="T3" fmla="*/ 348 h 348"/>
                  <a:gd name="T4" fmla="*/ 0 w 6"/>
                  <a:gd name="T5" fmla="*/ 344 h 348"/>
                  <a:gd name="T6" fmla="*/ 0 w 6"/>
                  <a:gd name="T7" fmla="*/ 0 h 348"/>
                  <a:gd name="T8" fmla="*/ 6 w 6"/>
                  <a:gd name="T9" fmla="*/ 4 h 34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48">
                    <a:moveTo>
                      <a:pt x="6" y="4"/>
                    </a:moveTo>
                    <a:lnTo>
                      <a:pt x="6" y="348"/>
                    </a:lnTo>
                    <a:lnTo>
                      <a:pt x="0" y="344"/>
                    </a:lnTo>
                    <a:lnTo>
                      <a:pt x="0" y="0"/>
                    </a:lnTo>
                    <a:lnTo>
                      <a:pt x="6" y="4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3" name="Freeform 94"/>
              <p:cNvSpPr/>
              <p:nvPr userDrawn="1"/>
            </p:nvSpPr>
            <p:spPr bwMode="auto">
              <a:xfrm>
                <a:off x="6280150" y="420688"/>
                <a:ext cx="6350" cy="549275"/>
              </a:xfrm>
              <a:custGeom>
                <a:gdLst>
                  <a:gd name="T0" fmla="*/ 4 w 4"/>
                  <a:gd name="T1" fmla="*/ 4 h 346"/>
                  <a:gd name="T2" fmla="*/ 4 w 4"/>
                  <a:gd name="T3" fmla="*/ 346 h 346"/>
                  <a:gd name="T4" fmla="*/ 0 w 4"/>
                  <a:gd name="T5" fmla="*/ 344 h 346"/>
                  <a:gd name="T6" fmla="*/ 0 w 4"/>
                  <a:gd name="T7" fmla="*/ 0 h 346"/>
                  <a:gd name="T8" fmla="*/ 4 w 4"/>
                  <a:gd name="T9" fmla="*/ 4 h 34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46">
                    <a:moveTo>
                      <a:pt x="4" y="4"/>
                    </a:moveTo>
                    <a:lnTo>
                      <a:pt x="4" y="346"/>
                    </a:lnTo>
                    <a:lnTo>
                      <a:pt x="0" y="344"/>
                    </a:lnTo>
                    <a:lnTo>
                      <a:pt x="0" y="0"/>
                    </a:lnTo>
                    <a:lnTo>
                      <a:pt x="4" y="4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4" name="Freeform 95"/>
              <p:cNvSpPr/>
              <p:nvPr userDrawn="1"/>
            </p:nvSpPr>
            <p:spPr bwMode="auto">
              <a:xfrm>
                <a:off x="6254750" y="407988"/>
                <a:ext cx="9525" cy="549275"/>
              </a:xfrm>
              <a:custGeom>
                <a:gdLst>
                  <a:gd name="T0" fmla="*/ 6 w 6"/>
                  <a:gd name="T1" fmla="*/ 2 h 346"/>
                  <a:gd name="T2" fmla="*/ 6 w 6"/>
                  <a:gd name="T3" fmla="*/ 346 h 346"/>
                  <a:gd name="T4" fmla="*/ 0 w 6"/>
                  <a:gd name="T5" fmla="*/ 342 h 346"/>
                  <a:gd name="T6" fmla="*/ 0 w 6"/>
                  <a:gd name="T7" fmla="*/ 0 h 346"/>
                  <a:gd name="T8" fmla="*/ 6 w 6"/>
                  <a:gd name="T9" fmla="*/ 2 h 34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46">
                    <a:moveTo>
                      <a:pt x="6" y="2"/>
                    </a:moveTo>
                    <a:lnTo>
                      <a:pt x="6" y="346"/>
                    </a:lnTo>
                    <a:lnTo>
                      <a:pt x="0" y="342"/>
                    </a:lnTo>
                    <a:lnTo>
                      <a:pt x="0" y="0"/>
                    </a:lnTo>
                    <a:lnTo>
                      <a:pt x="6" y="2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5" name="Freeform 96"/>
              <p:cNvSpPr/>
              <p:nvPr userDrawn="1"/>
            </p:nvSpPr>
            <p:spPr bwMode="auto">
              <a:xfrm>
                <a:off x="6229350" y="392113"/>
                <a:ext cx="9525" cy="552450"/>
              </a:xfrm>
              <a:custGeom>
                <a:gdLst>
                  <a:gd name="T0" fmla="*/ 6 w 6"/>
                  <a:gd name="T1" fmla="*/ 4 h 348"/>
                  <a:gd name="T2" fmla="*/ 6 w 6"/>
                  <a:gd name="T3" fmla="*/ 348 h 348"/>
                  <a:gd name="T4" fmla="*/ 0 w 6"/>
                  <a:gd name="T5" fmla="*/ 344 h 348"/>
                  <a:gd name="T6" fmla="*/ 0 w 6"/>
                  <a:gd name="T7" fmla="*/ 0 h 348"/>
                  <a:gd name="T8" fmla="*/ 6 w 6"/>
                  <a:gd name="T9" fmla="*/ 4 h 34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48">
                    <a:moveTo>
                      <a:pt x="6" y="4"/>
                    </a:moveTo>
                    <a:lnTo>
                      <a:pt x="6" y="348"/>
                    </a:lnTo>
                    <a:lnTo>
                      <a:pt x="0" y="344"/>
                    </a:lnTo>
                    <a:lnTo>
                      <a:pt x="0" y="0"/>
                    </a:lnTo>
                    <a:lnTo>
                      <a:pt x="6" y="4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6" name="Freeform 97"/>
              <p:cNvSpPr/>
              <p:nvPr userDrawn="1"/>
            </p:nvSpPr>
            <p:spPr bwMode="auto">
              <a:xfrm>
                <a:off x="6207125" y="379413"/>
                <a:ext cx="6350" cy="549275"/>
              </a:xfrm>
              <a:custGeom>
                <a:gdLst>
                  <a:gd name="T0" fmla="*/ 4 w 4"/>
                  <a:gd name="T1" fmla="*/ 2 h 346"/>
                  <a:gd name="T2" fmla="*/ 4 w 4"/>
                  <a:gd name="T3" fmla="*/ 346 h 346"/>
                  <a:gd name="T4" fmla="*/ 0 w 4"/>
                  <a:gd name="T5" fmla="*/ 344 h 346"/>
                  <a:gd name="T6" fmla="*/ 0 w 4"/>
                  <a:gd name="T7" fmla="*/ 0 h 346"/>
                  <a:gd name="T8" fmla="*/ 4 w 4"/>
                  <a:gd name="T9" fmla="*/ 2 h 34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46">
                    <a:moveTo>
                      <a:pt x="4" y="2"/>
                    </a:moveTo>
                    <a:lnTo>
                      <a:pt x="4" y="346"/>
                    </a:lnTo>
                    <a:lnTo>
                      <a:pt x="0" y="344"/>
                    </a:lnTo>
                    <a:lnTo>
                      <a:pt x="0" y="0"/>
                    </a:lnTo>
                    <a:lnTo>
                      <a:pt x="4" y="2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7" name="Freeform 98"/>
              <p:cNvSpPr/>
              <p:nvPr userDrawn="1"/>
            </p:nvSpPr>
            <p:spPr bwMode="auto">
              <a:xfrm>
                <a:off x="6181725" y="363538"/>
                <a:ext cx="9525" cy="552450"/>
              </a:xfrm>
              <a:custGeom>
                <a:gdLst>
                  <a:gd name="T0" fmla="*/ 6 w 6"/>
                  <a:gd name="T1" fmla="*/ 4 h 348"/>
                  <a:gd name="T2" fmla="*/ 6 w 6"/>
                  <a:gd name="T3" fmla="*/ 348 h 348"/>
                  <a:gd name="T4" fmla="*/ 0 w 6"/>
                  <a:gd name="T5" fmla="*/ 344 h 348"/>
                  <a:gd name="T6" fmla="*/ 0 w 6"/>
                  <a:gd name="T7" fmla="*/ 0 h 348"/>
                  <a:gd name="T8" fmla="*/ 6 w 6"/>
                  <a:gd name="T9" fmla="*/ 4 h 34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48">
                    <a:moveTo>
                      <a:pt x="6" y="4"/>
                    </a:moveTo>
                    <a:lnTo>
                      <a:pt x="6" y="348"/>
                    </a:lnTo>
                    <a:lnTo>
                      <a:pt x="0" y="344"/>
                    </a:lnTo>
                    <a:lnTo>
                      <a:pt x="0" y="0"/>
                    </a:lnTo>
                    <a:lnTo>
                      <a:pt x="6" y="4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8" name="Freeform 99"/>
              <p:cNvSpPr/>
              <p:nvPr userDrawn="1"/>
            </p:nvSpPr>
            <p:spPr bwMode="auto">
              <a:xfrm>
                <a:off x="6156325" y="350838"/>
                <a:ext cx="9525" cy="549275"/>
              </a:xfrm>
              <a:custGeom>
                <a:gdLst>
                  <a:gd name="T0" fmla="*/ 6 w 6"/>
                  <a:gd name="T1" fmla="*/ 2 h 346"/>
                  <a:gd name="T2" fmla="*/ 6 w 6"/>
                  <a:gd name="T3" fmla="*/ 346 h 346"/>
                  <a:gd name="T4" fmla="*/ 0 w 6"/>
                  <a:gd name="T5" fmla="*/ 344 h 346"/>
                  <a:gd name="T6" fmla="*/ 0 w 6"/>
                  <a:gd name="T7" fmla="*/ 0 h 346"/>
                  <a:gd name="T8" fmla="*/ 6 w 6"/>
                  <a:gd name="T9" fmla="*/ 2 h 34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46">
                    <a:moveTo>
                      <a:pt x="6" y="2"/>
                    </a:moveTo>
                    <a:lnTo>
                      <a:pt x="6" y="346"/>
                    </a:lnTo>
                    <a:lnTo>
                      <a:pt x="0" y="344"/>
                    </a:lnTo>
                    <a:lnTo>
                      <a:pt x="0" y="0"/>
                    </a:lnTo>
                    <a:lnTo>
                      <a:pt x="6" y="2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9" name="Freeform 100"/>
              <p:cNvSpPr/>
              <p:nvPr userDrawn="1"/>
            </p:nvSpPr>
            <p:spPr bwMode="auto">
              <a:xfrm>
                <a:off x="6134100" y="334963"/>
                <a:ext cx="6350" cy="552450"/>
              </a:xfrm>
              <a:custGeom>
                <a:gdLst>
                  <a:gd name="T0" fmla="*/ 4 w 4"/>
                  <a:gd name="T1" fmla="*/ 4 h 348"/>
                  <a:gd name="T2" fmla="*/ 4 w 4"/>
                  <a:gd name="T3" fmla="*/ 348 h 348"/>
                  <a:gd name="T4" fmla="*/ 0 w 4"/>
                  <a:gd name="T5" fmla="*/ 344 h 348"/>
                  <a:gd name="T6" fmla="*/ 0 w 4"/>
                  <a:gd name="T7" fmla="*/ 0 h 348"/>
                  <a:gd name="T8" fmla="*/ 4 w 4"/>
                  <a:gd name="T9" fmla="*/ 4 h 34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48">
                    <a:moveTo>
                      <a:pt x="4" y="4"/>
                    </a:moveTo>
                    <a:lnTo>
                      <a:pt x="4" y="348"/>
                    </a:lnTo>
                    <a:lnTo>
                      <a:pt x="0" y="344"/>
                    </a:lnTo>
                    <a:lnTo>
                      <a:pt x="0" y="0"/>
                    </a:lnTo>
                    <a:lnTo>
                      <a:pt x="4" y="4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0" name="Freeform 101"/>
              <p:cNvSpPr/>
              <p:nvPr userDrawn="1"/>
            </p:nvSpPr>
            <p:spPr bwMode="auto">
              <a:xfrm>
                <a:off x="6108700" y="322263"/>
                <a:ext cx="9525" cy="549275"/>
              </a:xfrm>
              <a:custGeom>
                <a:gdLst>
                  <a:gd name="T0" fmla="*/ 6 w 6"/>
                  <a:gd name="T1" fmla="*/ 4 h 346"/>
                  <a:gd name="T2" fmla="*/ 6 w 6"/>
                  <a:gd name="T3" fmla="*/ 346 h 346"/>
                  <a:gd name="T4" fmla="*/ 0 w 6"/>
                  <a:gd name="T5" fmla="*/ 344 h 346"/>
                  <a:gd name="T6" fmla="*/ 0 w 6"/>
                  <a:gd name="T7" fmla="*/ 0 h 346"/>
                  <a:gd name="T8" fmla="*/ 6 w 6"/>
                  <a:gd name="T9" fmla="*/ 4 h 34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46">
                    <a:moveTo>
                      <a:pt x="6" y="4"/>
                    </a:moveTo>
                    <a:lnTo>
                      <a:pt x="6" y="346"/>
                    </a:lnTo>
                    <a:lnTo>
                      <a:pt x="0" y="344"/>
                    </a:lnTo>
                    <a:lnTo>
                      <a:pt x="0" y="0"/>
                    </a:lnTo>
                    <a:lnTo>
                      <a:pt x="6" y="4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1" name="Freeform 102"/>
              <p:cNvSpPr/>
              <p:nvPr userDrawn="1"/>
            </p:nvSpPr>
            <p:spPr bwMode="auto">
              <a:xfrm>
                <a:off x="6083300" y="309563"/>
                <a:ext cx="9525" cy="549275"/>
              </a:xfrm>
              <a:custGeom>
                <a:gdLst>
                  <a:gd name="T0" fmla="*/ 6 w 6"/>
                  <a:gd name="T1" fmla="*/ 2 h 346"/>
                  <a:gd name="T2" fmla="*/ 6 w 6"/>
                  <a:gd name="T3" fmla="*/ 346 h 346"/>
                  <a:gd name="T4" fmla="*/ 0 w 6"/>
                  <a:gd name="T5" fmla="*/ 342 h 346"/>
                  <a:gd name="T6" fmla="*/ 0 w 6"/>
                  <a:gd name="T7" fmla="*/ 0 h 346"/>
                  <a:gd name="T8" fmla="*/ 6 w 6"/>
                  <a:gd name="T9" fmla="*/ 2 h 34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46">
                    <a:moveTo>
                      <a:pt x="6" y="2"/>
                    </a:moveTo>
                    <a:lnTo>
                      <a:pt x="6" y="346"/>
                    </a:lnTo>
                    <a:lnTo>
                      <a:pt x="0" y="342"/>
                    </a:lnTo>
                    <a:lnTo>
                      <a:pt x="0" y="0"/>
                    </a:lnTo>
                    <a:lnTo>
                      <a:pt x="6" y="2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2" name="Freeform 103"/>
              <p:cNvSpPr/>
              <p:nvPr userDrawn="1"/>
            </p:nvSpPr>
            <p:spPr bwMode="auto">
              <a:xfrm>
                <a:off x="6057900" y="293688"/>
                <a:ext cx="9525" cy="552450"/>
              </a:xfrm>
              <a:custGeom>
                <a:gdLst>
                  <a:gd name="T0" fmla="*/ 6 w 6"/>
                  <a:gd name="T1" fmla="*/ 4 h 348"/>
                  <a:gd name="T2" fmla="*/ 6 w 6"/>
                  <a:gd name="T3" fmla="*/ 348 h 348"/>
                  <a:gd name="T4" fmla="*/ 0 w 6"/>
                  <a:gd name="T5" fmla="*/ 344 h 348"/>
                  <a:gd name="T6" fmla="*/ 0 w 6"/>
                  <a:gd name="T7" fmla="*/ 0 h 348"/>
                  <a:gd name="T8" fmla="*/ 6 w 6"/>
                  <a:gd name="T9" fmla="*/ 4 h 34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48">
                    <a:moveTo>
                      <a:pt x="6" y="4"/>
                    </a:moveTo>
                    <a:lnTo>
                      <a:pt x="6" y="348"/>
                    </a:lnTo>
                    <a:lnTo>
                      <a:pt x="0" y="344"/>
                    </a:lnTo>
                    <a:lnTo>
                      <a:pt x="0" y="0"/>
                    </a:lnTo>
                    <a:lnTo>
                      <a:pt x="6" y="4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3" name="Freeform 104"/>
              <p:cNvSpPr/>
              <p:nvPr userDrawn="1"/>
            </p:nvSpPr>
            <p:spPr bwMode="auto">
              <a:xfrm>
                <a:off x="6035675" y="280988"/>
                <a:ext cx="9525" cy="549275"/>
              </a:xfrm>
              <a:custGeom>
                <a:gdLst>
                  <a:gd name="T0" fmla="*/ 6 w 6"/>
                  <a:gd name="T1" fmla="*/ 2 h 346"/>
                  <a:gd name="T2" fmla="*/ 6 w 6"/>
                  <a:gd name="T3" fmla="*/ 346 h 346"/>
                  <a:gd name="T4" fmla="*/ 0 w 6"/>
                  <a:gd name="T5" fmla="*/ 342 h 346"/>
                  <a:gd name="T6" fmla="*/ 0 w 6"/>
                  <a:gd name="T7" fmla="*/ 0 h 346"/>
                  <a:gd name="T8" fmla="*/ 6 w 6"/>
                  <a:gd name="T9" fmla="*/ 2 h 34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46">
                    <a:moveTo>
                      <a:pt x="6" y="2"/>
                    </a:moveTo>
                    <a:lnTo>
                      <a:pt x="6" y="346"/>
                    </a:lnTo>
                    <a:lnTo>
                      <a:pt x="0" y="342"/>
                    </a:lnTo>
                    <a:lnTo>
                      <a:pt x="0" y="0"/>
                    </a:lnTo>
                    <a:lnTo>
                      <a:pt x="6" y="2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4" name="Freeform 105"/>
              <p:cNvSpPr/>
              <p:nvPr userDrawn="1"/>
            </p:nvSpPr>
            <p:spPr bwMode="auto">
              <a:xfrm>
                <a:off x="6010275" y="265113"/>
                <a:ext cx="9525" cy="552450"/>
              </a:xfrm>
              <a:custGeom>
                <a:gdLst>
                  <a:gd name="T0" fmla="*/ 6 w 6"/>
                  <a:gd name="T1" fmla="*/ 4 h 348"/>
                  <a:gd name="T2" fmla="*/ 6 w 6"/>
                  <a:gd name="T3" fmla="*/ 348 h 348"/>
                  <a:gd name="T4" fmla="*/ 0 w 6"/>
                  <a:gd name="T5" fmla="*/ 344 h 348"/>
                  <a:gd name="T6" fmla="*/ 0 w 6"/>
                  <a:gd name="T7" fmla="*/ 0 h 348"/>
                  <a:gd name="T8" fmla="*/ 6 w 6"/>
                  <a:gd name="T9" fmla="*/ 4 h 34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48">
                    <a:moveTo>
                      <a:pt x="6" y="4"/>
                    </a:moveTo>
                    <a:lnTo>
                      <a:pt x="6" y="348"/>
                    </a:lnTo>
                    <a:lnTo>
                      <a:pt x="0" y="344"/>
                    </a:lnTo>
                    <a:lnTo>
                      <a:pt x="0" y="0"/>
                    </a:lnTo>
                    <a:lnTo>
                      <a:pt x="6" y="4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5" name="Freeform 106"/>
              <p:cNvSpPr/>
              <p:nvPr userDrawn="1"/>
            </p:nvSpPr>
            <p:spPr bwMode="auto">
              <a:xfrm>
                <a:off x="5984875" y="252413"/>
                <a:ext cx="9525" cy="549275"/>
              </a:xfrm>
              <a:custGeom>
                <a:gdLst>
                  <a:gd name="T0" fmla="*/ 6 w 6"/>
                  <a:gd name="T1" fmla="*/ 2 h 346"/>
                  <a:gd name="T2" fmla="*/ 6 w 6"/>
                  <a:gd name="T3" fmla="*/ 346 h 346"/>
                  <a:gd name="T4" fmla="*/ 0 w 6"/>
                  <a:gd name="T5" fmla="*/ 344 h 346"/>
                  <a:gd name="T6" fmla="*/ 0 w 6"/>
                  <a:gd name="T7" fmla="*/ 0 h 346"/>
                  <a:gd name="T8" fmla="*/ 6 w 6"/>
                  <a:gd name="T9" fmla="*/ 2 h 34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46">
                    <a:moveTo>
                      <a:pt x="6" y="2"/>
                    </a:moveTo>
                    <a:lnTo>
                      <a:pt x="6" y="346"/>
                    </a:lnTo>
                    <a:lnTo>
                      <a:pt x="0" y="344"/>
                    </a:lnTo>
                    <a:lnTo>
                      <a:pt x="0" y="0"/>
                    </a:lnTo>
                    <a:lnTo>
                      <a:pt x="6" y="2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6" name="Freeform 107"/>
              <p:cNvSpPr/>
              <p:nvPr userDrawn="1"/>
            </p:nvSpPr>
            <p:spPr bwMode="auto">
              <a:xfrm>
                <a:off x="5962650" y="236538"/>
                <a:ext cx="9525" cy="552450"/>
              </a:xfrm>
              <a:custGeom>
                <a:gdLst>
                  <a:gd name="T0" fmla="*/ 6 w 6"/>
                  <a:gd name="T1" fmla="*/ 4 h 348"/>
                  <a:gd name="T2" fmla="*/ 6 w 6"/>
                  <a:gd name="T3" fmla="*/ 348 h 348"/>
                  <a:gd name="T4" fmla="*/ 0 w 6"/>
                  <a:gd name="T5" fmla="*/ 344 h 348"/>
                  <a:gd name="T6" fmla="*/ 0 w 6"/>
                  <a:gd name="T7" fmla="*/ 0 h 348"/>
                  <a:gd name="T8" fmla="*/ 6 w 6"/>
                  <a:gd name="T9" fmla="*/ 4 h 34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48">
                    <a:moveTo>
                      <a:pt x="6" y="4"/>
                    </a:moveTo>
                    <a:lnTo>
                      <a:pt x="6" y="348"/>
                    </a:lnTo>
                    <a:lnTo>
                      <a:pt x="0" y="344"/>
                    </a:lnTo>
                    <a:lnTo>
                      <a:pt x="0" y="0"/>
                    </a:lnTo>
                    <a:lnTo>
                      <a:pt x="6" y="4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7" name="Freeform 108"/>
              <p:cNvSpPr/>
              <p:nvPr userDrawn="1"/>
            </p:nvSpPr>
            <p:spPr bwMode="auto">
              <a:xfrm>
                <a:off x="5937250" y="223838"/>
                <a:ext cx="9525" cy="549275"/>
              </a:xfrm>
              <a:custGeom>
                <a:gdLst>
                  <a:gd name="T0" fmla="*/ 6 w 6"/>
                  <a:gd name="T1" fmla="*/ 4 h 346"/>
                  <a:gd name="T2" fmla="*/ 6 w 6"/>
                  <a:gd name="T3" fmla="*/ 346 h 346"/>
                  <a:gd name="T4" fmla="*/ 0 w 6"/>
                  <a:gd name="T5" fmla="*/ 344 h 346"/>
                  <a:gd name="T6" fmla="*/ 0 w 6"/>
                  <a:gd name="T7" fmla="*/ 0 h 346"/>
                  <a:gd name="T8" fmla="*/ 6 w 6"/>
                  <a:gd name="T9" fmla="*/ 4 h 34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46">
                    <a:moveTo>
                      <a:pt x="6" y="4"/>
                    </a:moveTo>
                    <a:lnTo>
                      <a:pt x="6" y="346"/>
                    </a:lnTo>
                    <a:lnTo>
                      <a:pt x="0" y="344"/>
                    </a:lnTo>
                    <a:lnTo>
                      <a:pt x="0" y="0"/>
                    </a:lnTo>
                    <a:lnTo>
                      <a:pt x="6" y="4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8" name="Freeform 109"/>
              <p:cNvSpPr/>
              <p:nvPr userDrawn="1"/>
            </p:nvSpPr>
            <p:spPr bwMode="auto">
              <a:xfrm>
                <a:off x="5911850" y="207963"/>
                <a:ext cx="9525" cy="552450"/>
              </a:xfrm>
              <a:custGeom>
                <a:gdLst>
                  <a:gd name="T0" fmla="*/ 0 w 6"/>
                  <a:gd name="T1" fmla="*/ 0 h 348"/>
                  <a:gd name="T2" fmla="*/ 6 w 6"/>
                  <a:gd name="T3" fmla="*/ 4 h 348"/>
                  <a:gd name="T4" fmla="*/ 6 w 6"/>
                  <a:gd name="T5" fmla="*/ 348 h 348"/>
                  <a:gd name="T6" fmla="*/ 0 w 6"/>
                  <a:gd name="T7" fmla="*/ 344 h 348"/>
                  <a:gd name="T8" fmla="*/ 0 w 6"/>
                  <a:gd name="T9" fmla="*/ 0 h 34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48">
                    <a:moveTo>
                      <a:pt x="0" y="0"/>
                    </a:moveTo>
                    <a:lnTo>
                      <a:pt x="6" y="4"/>
                    </a:lnTo>
                    <a:lnTo>
                      <a:pt x="6" y="348"/>
                    </a:lnTo>
                    <a:lnTo>
                      <a:pt x="0" y="3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96" name="Group 95"/>
            <p:cNvGrpSpPr/>
            <p:nvPr userDrawn="1"/>
          </p:nvGrpSpPr>
          <p:grpSpPr>
            <a:xfrm flipH="1">
              <a:off x="8850160" y="-4064"/>
              <a:ext cx="297209" cy="514632"/>
              <a:chOff x="5911850" y="1027113"/>
              <a:chExt cx="473075" cy="819150"/>
            </a:xfrm>
            <a:solidFill>
              <a:schemeClr val="tx2"/>
            </a:solidFill>
          </p:grpSpPr>
          <p:sp>
            <p:nvSpPr>
              <p:cNvPr id="98" name="Freeform 77"/>
              <p:cNvSpPr/>
              <p:nvPr userDrawn="1"/>
            </p:nvSpPr>
            <p:spPr bwMode="auto">
              <a:xfrm>
                <a:off x="6362700" y="1027113"/>
                <a:ext cx="22225" cy="558800"/>
              </a:xfrm>
              <a:custGeom>
                <a:gdLst>
                  <a:gd name="T0" fmla="*/ 0 w 14"/>
                  <a:gd name="T1" fmla="*/ 352 h 352"/>
                  <a:gd name="T2" fmla="*/ 0 w 14"/>
                  <a:gd name="T3" fmla="*/ 8 h 352"/>
                  <a:gd name="T4" fmla="*/ 14 w 14"/>
                  <a:gd name="T5" fmla="*/ 0 h 352"/>
                  <a:gd name="T6" fmla="*/ 14 w 14"/>
                  <a:gd name="T7" fmla="*/ 344 h 352"/>
                  <a:gd name="T8" fmla="*/ 0 w 14"/>
                  <a:gd name="T9" fmla="*/ 352 h 35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352">
                    <a:moveTo>
                      <a:pt x="0" y="352"/>
                    </a:moveTo>
                    <a:lnTo>
                      <a:pt x="0" y="8"/>
                    </a:lnTo>
                    <a:lnTo>
                      <a:pt x="14" y="0"/>
                    </a:lnTo>
                    <a:lnTo>
                      <a:pt x="14" y="344"/>
                    </a:lnTo>
                    <a:lnTo>
                      <a:pt x="0" y="3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99" name="Freeform 78"/>
              <p:cNvSpPr/>
              <p:nvPr userDrawn="1"/>
            </p:nvSpPr>
            <p:spPr bwMode="auto">
              <a:xfrm>
                <a:off x="6318250" y="1052513"/>
                <a:ext cx="22225" cy="558800"/>
              </a:xfrm>
              <a:custGeom>
                <a:gdLst>
                  <a:gd name="T0" fmla="*/ 0 w 14"/>
                  <a:gd name="T1" fmla="*/ 352 h 352"/>
                  <a:gd name="T2" fmla="*/ 0 w 14"/>
                  <a:gd name="T3" fmla="*/ 10 h 352"/>
                  <a:gd name="T4" fmla="*/ 14 w 14"/>
                  <a:gd name="T5" fmla="*/ 0 h 352"/>
                  <a:gd name="T6" fmla="*/ 14 w 14"/>
                  <a:gd name="T7" fmla="*/ 344 h 352"/>
                  <a:gd name="T8" fmla="*/ 0 w 14"/>
                  <a:gd name="T9" fmla="*/ 352 h 35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352">
                    <a:moveTo>
                      <a:pt x="0" y="352"/>
                    </a:moveTo>
                    <a:lnTo>
                      <a:pt x="0" y="10"/>
                    </a:lnTo>
                    <a:lnTo>
                      <a:pt x="14" y="0"/>
                    </a:lnTo>
                    <a:lnTo>
                      <a:pt x="14" y="344"/>
                    </a:lnTo>
                    <a:lnTo>
                      <a:pt x="0" y="3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0" name="Freeform 79"/>
              <p:cNvSpPr/>
              <p:nvPr userDrawn="1"/>
            </p:nvSpPr>
            <p:spPr bwMode="auto">
              <a:xfrm>
                <a:off x="6270625" y="1077913"/>
                <a:ext cx="25400" cy="561975"/>
              </a:xfrm>
              <a:custGeom>
                <a:gdLst>
                  <a:gd name="T0" fmla="*/ 0 w 16"/>
                  <a:gd name="T1" fmla="*/ 354 h 354"/>
                  <a:gd name="T2" fmla="*/ 0 w 16"/>
                  <a:gd name="T3" fmla="*/ 10 h 354"/>
                  <a:gd name="T4" fmla="*/ 16 w 16"/>
                  <a:gd name="T5" fmla="*/ 0 h 354"/>
                  <a:gd name="T6" fmla="*/ 16 w 16"/>
                  <a:gd name="T7" fmla="*/ 344 h 354"/>
                  <a:gd name="T8" fmla="*/ 0 w 16"/>
                  <a:gd name="T9" fmla="*/ 354 h 3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354">
                    <a:moveTo>
                      <a:pt x="0" y="354"/>
                    </a:moveTo>
                    <a:lnTo>
                      <a:pt x="0" y="10"/>
                    </a:lnTo>
                    <a:lnTo>
                      <a:pt x="16" y="0"/>
                    </a:lnTo>
                    <a:lnTo>
                      <a:pt x="16" y="344"/>
                    </a:lnTo>
                    <a:lnTo>
                      <a:pt x="0" y="3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1" name="Freeform 80"/>
              <p:cNvSpPr/>
              <p:nvPr userDrawn="1"/>
            </p:nvSpPr>
            <p:spPr bwMode="auto">
              <a:xfrm>
                <a:off x="6226175" y="1106488"/>
                <a:ext cx="25400" cy="558800"/>
              </a:xfrm>
              <a:custGeom>
                <a:gdLst>
                  <a:gd name="T0" fmla="*/ 0 w 16"/>
                  <a:gd name="T1" fmla="*/ 352 h 352"/>
                  <a:gd name="T2" fmla="*/ 0 w 16"/>
                  <a:gd name="T3" fmla="*/ 8 h 352"/>
                  <a:gd name="T4" fmla="*/ 16 w 16"/>
                  <a:gd name="T5" fmla="*/ 0 h 352"/>
                  <a:gd name="T6" fmla="*/ 16 w 16"/>
                  <a:gd name="T7" fmla="*/ 342 h 352"/>
                  <a:gd name="T8" fmla="*/ 0 w 16"/>
                  <a:gd name="T9" fmla="*/ 352 h 35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352">
                    <a:moveTo>
                      <a:pt x="0" y="352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16" y="342"/>
                    </a:lnTo>
                    <a:lnTo>
                      <a:pt x="0" y="3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2" name="Freeform 81"/>
              <p:cNvSpPr/>
              <p:nvPr userDrawn="1"/>
            </p:nvSpPr>
            <p:spPr bwMode="auto">
              <a:xfrm>
                <a:off x="6181725" y="1131888"/>
                <a:ext cx="25400" cy="558800"/>
              </a:xfrm>
              <a:custGeom>
                <a:gdLst>
                  <a:gd name="T0" fmla="*/ 0 w 16"/>
                  <a:gd name="T1" fmla="*/ 352 h 352"/>
                  <a:gd name="T2" fmla="*/ 0 w 16"/>
                  <a:gd name="T3" fmla="*/ 8 h 352"/>
                  <a:gd name="T4" fmla="*/ 16 w 16"/>
                  <a:gd name="T5" fmla="*/ 0 h 352"/>
                  <a:gd name="T6" fmla="*/ 16 w 16"/>
                  <a:gd name="T7" fmla="*/ 344 h 352"/>
                  <a:gd name="T8" fmla="*/ 0 w 16"/>
                  <a:gd name="T9" fmla="*/ 352 h 35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352">
                    <a:moveTo>
                      <a:pt x="0" y="352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16" y="344"/>
                    </a:lnTo>
                    <a:lnTo>
                      <a:pt x="0" y="3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3" name="Freeform 82"/>
              <p:cNvSpPr/>
              <p:nvPr userDrawn="1"/>
            </p:nvSpPr>
            <p:spPr bwMode="auto">
              <a:xfrm>
                <a:off x="6137275" y="1157288"/>
                <a:ext cx="25400" cy="558800"/>
              </a:xfrm>
              <a:custGeom>
                <a:gdLst>
                  <a:gd name="T0" fmla="*/ 0 w 16"/>
                  <a:gd name="T1" fmla="*/ 352 h 352"/>
                  <a:gd name="T2" fmla="*/ 0 w 16"/>
                  <a:gd name="T3" fmla="*/ 8 h 352"/>
                  <a:gd name="T4" fmla="*/ 16 w 16"/>
                  <a:gd name="T5" fmla="*/ 0 h 352"/>
                  <a:gd name="T6" fmla="*/ 16 w 16"/>
                  <a:gd name="T7" fmla="*/ 344 h 352"/>
                  <a:gd name="T8" fmla="*/ 0 w 16"/>
                  <a:gd name="T9" fmla="*/ 352 h 35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352">
                    <a:moveTo>
                      <a:pt x="0" y="352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16" y="344"/>
                    </a:lnTo>
                    <a:lnTo>
                      <a:pt x="0" y="3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4" name="Freeform 83"/>
              <p:cNvSpPr/>
              <p:nvPr userDrawn="1"/>
            </p:nvSpPr>
            <p:spPr bwMode="auto">
              <a:xfrm>
                <a:off x="6092825" y="1182688"/>
                <a:ext cx="22225" cy="558800"/>
              </a:xfrm>
              <a:custGeom>
                <a:gdLst>
                  <a:gd name="T0" fmla="*/ 0 w 14"/>
                  <a:gd name="T1" fmla="*/ 352 h 352"/>
                  <a:gd name="T2" fmla="*/ 0 w 14"/>
                  <a:gd name="T3" fmla="*/ 8 h 352"/>
                  <a:gd name="T4" fmla="*/ 14 w 14"/>
                  <a:gd name="T5" fmla="*/ 0 h 352"/>
                  <a:gd name="T6" fmla="*/ 14 w 14"/>
                  <a:gd name="T7" fmla="*/ 344 h 352"/>
                  <a:gd name="T8" fmla="*/ 0 w 14"/>
                  <a:gd name="T9" fmla="*/ 352 h 35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352">
                    <a:moveTo>
                      <a:pt x="0" y="352"/>
                    </a:moveTo>
                    <a:lnTo>
                      <a:pt x="0" y="8"/>
                    </a:lnTo>
                    <a:lnTo>
                      <a:pt x="14" y="0"/>
                    </a:lnTo>
                    <a:lnTo>
                      <a:pt x="14" y="344"/>
                    </a:lnTo>
                    <a:lnTo>
                      <a:pt x="0" y="3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5" name="Freeform 84"/>
              <p:cNvSpPr/>
              <p:nvPr userDrawn="1"/>
            </p:nvSpPr>
            <p:spPr bwMode="auto">
              <a:xfrm>
                <a:off x="6048375" y="1208088"/>
                <a:ext cx="22225" cy="558800"/>
              </a:xfrm>
              <a:custGeom>
                <a:gdLst>
                  <a:gd name="T0" fmla="*/ 0 w 14"/>
                  <a:gd name="T1" fmla="*/ 352 h 352"/>
                  <a:gd name="T2" fmla="*/ 0 w 14"/>
                  <a:gd name="T3" fmla="*/ 10 h 352"/>
                  <a:gd name="T4" fmla="*/ 14 w 14"/>
                  <a:gd name="T5" fmla="*/ 0 h 352"/>
                  <a:gd name="T6" fmla="*/ 14 w 14"/>
                  <a:gd name="T7" fmla="*/ 344 h 352"/>
                  <a:gd name="T8" fmla="*/ 0 w 14"/>
                  <a:gd name="T9" fmla="*/ 352 h 35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352">
                    <a:moveTo>
                      <a:pt x="0" y="352"/>
                    </a:moveTo>
                    <a:lnTo>
                      <a:pt x="0" y="10"/>
                    </a:lnTo>
                    <a:lnTo>
                      <a:pt x="14" y="0"/>
                    </a:lnTo>
                    <a:lnTo>
                      <a:pt x="14" y="344"/>
                    </a:lnTo>
                    <a:lnTo>
                      <a:pt x="0" y="3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6" name="Freeform 85"/>
              <p:cNvSpPr/>
              <p:nvPr userDrawn="1"/>
            </p:nvSpPr>
            <p:spPr bwMode="auto">
              <a:xfrm>
                <a:off x="6003925" y="1233488"/>
                <a:ext cx="22225" cy="561975"/>
              </a:xfrm>
              <a:custGeom>
                <a:gdLst>
                  <a:gd name="T0" fmla="*/ 0 w 14"/>
                  <a:gd name="T1" fmla="*/ 354 h 354"/>
                  <a:gd name="T2" fmla="*/ 0 w 14"/>
                  <a:gd name="T3" fmla="*/ 10 h 354"/>
                  <a:gd name="T4" fmla="*/ 14 w 14"/>
                  <a:gd name="T5" fmla="*/ 0 h 354"/>
                  <a:gd name="T6" fmla="*/ 14 w 14"/>
                  <a:gd name="T7" fmla="*/ 344 h 354"/>
                  <a:gd name="T8" fmla="*/ 0 w 14"/>
                  <a:gd name="T9" fmla="*/ 354 h 3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354">
                    <a:moveTo>
                      <a:pt x="0" y="354"/>
                    </a:moveTo>
                    <a:lnTo>
                      <a:pt x="0" y="10"/>
                    </a:lnTo>
                    <a:lnTo>
                      <a:pt x="14" y="0"/>
                    </a:lnTo>
                    <a:lnTo>
                      <a:pt x="14" y="344"/>
                    </a:lnTo>
                    <a:lnTo>
                      <a:pt x="0" y="3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7" name="Freeform 86"/>
              <p:cNvSpPr/>
              <p:nvPr userDrawn="1"/>
            </p:nvSpPr>
            <p:spPr bwMode="auto">
              <a:xfrm>
                <a:off x="5959475" y="1258888"/>
                <a:ext cx="22225" cy="561975"/>
              </a:xfrm>
              <a:custGeom>
                <a:gdLst>
                  <a:gd name="T0" fmla="*/ 0 w 14"/>
                  <a:gd name="T1" fmla="*/ 354 h 354"/>
                  <a:gd name="T2" fmla="*/ 0 w 14"/>
                  <a:gd name="T3" fmla="*/ 10 h 354"/>
                  <a:gd name="T4" fmla="*/ 14 w 14"/>
                  <a:gd name="T5" fmla="*/ 0 h 354"/>
                  <a:gd name="T6" fmla="*/ 14 w 14"/>
                  <a:gd name="T7" fmla="*/ 344 h 354"/>
                  <a:gd name="T8" fmla="*/ 0 w 14"/>
                  <a:gd name="T9" fmla="*/ 354 h 3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354">
                    <a:moveTo>
                      <a:pt x="0" y="354"/>
                    </a:moveTo>
                    <a:lnTo>
                      <a:pt x="0" y="10"/>
                    </a:lnTo>
                    <a:lnTo>
                      <a:pt x="14" y="0"/>
                    </a:lnTo>
                    <a:lnTo>
                      <a:pt x="14" y="344"/>
                    </a:lnTo>
                    <a:lnTo>
                      <a:pt x="0" y="3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8" name="Freeform 87"/>
              <p:cNvSpPr/>
              <p:nvPr userDrawn="1"/>
            </p:nvSpPr>
            <p:spPr bwMode="auto">
              <a:xfrm>
                <a:off x="5911850" y="1287463"/>
                <a:ext cx="25400" cy="558800"/>
              </a:xfrm>
              <a:custGeom>
                <a:gdLst>
                  <a:gd name="T0" fmla="*/ 0 w 16"/>
                  <a:gd name="T1" fmla="*/ 352 h 352"/>
                  <a:gd name="T2" fmla="*/ 0 w 16"/>
                  <a:gd name="T3" fmla="*/ 8 h 352"/>
                  <a:gd name="T4" fmla="*/ 16 w 16"/>
                  <a:gd name="T5" fmla="*/ 0 h 352"/>
                  <a:gd name="T6" fmla="*/ 16 w 16"/>
                  <a:gd name="T7" fmla="*/ 342 h 352"/>
                  <a:gd name="T8" fmla="*/ 0 w 16"/>
                  <a:gd name="T9" fmla="*/ 352 h 35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352">
                    <a:moveTo>
                      <a:pt x="0" y="352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16" y="342"/>
                    </a:lnTo>
                    <a:lnTo>
                      <a:pt x="0" y="3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97" name="Freeform 96"/>
            <p:cNvSpPr/>
            <p:nvPr userDrawn="1"/>
          </p:nvSpPr>
          <p:spPr>
            <a:xfrm>
              <a:off x="8850160" y="837724"/>
              <a:ext cx="296221" cy="378398"/>
            </a:xfrm>
            <a:custGeom>
              <a:gdLst>
                <a:gd name="connsiteX0" fmla="*/ 292894 w 295275"/>
                <a:gd name="connsiteY0" fmla="*/ 0 h 342900"/>
                <a:gd name="connsiteX1" fmla="*/ 0 w 295275"/>
                <a:gd name="connsiteY1" fmla="*/ 171450 h 342900"/>
                <a:gd name="connsiteX2" fmla="*/ 295275 w 295275"/>
                <a:gd name="connsiteY2" fmla="*/ 342900 h 342900"/>
                <a:gd name="connsiteX3" fmla="*/ 292894 w 295275"/>
                <a:gd name="connsiteY3" fmla="*/ 0 h 3429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5275" h="342900">
                  <a:moveTo>
                    <a:pt x="292894" y="0"/>
                  </a:moveTo>
                  <a:lnTo>
                    <a:pt x="0" y="171450"/>
                  </a:lnTo>
                  <a:lnTo>
                    <a:pt x="295275" y="342900"/>
                  </a:lnTo>
                  <a:cubicBezTo>
                    <a:pt x="294481" y="228600"/>
                    <a:pt x="293688" y="114300"/>
                    <a:pt x="2928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 err="1">
                <a:solidFill>
                  <a:srgbClr val="4D4F53"/>
                </a:solidFill>
              </a:endParaRPr>
            </a:p>
          </p:txBody>
        </p:sp>
      </p:grpSp>
      <p:pic>
        <p:nvPicPr>
          <p:cNvPr id="55" name="Picture 2" descr="C:\Users\jan.bernstorf\AppData\Local\Temp\wz0caf\BrP_China_Logo_kit\RGB\BrP_China_Logo_RGB_PS.jpg"/>
          <p:cNvPicPr>
            <a:picLocks noChangeAspect="1" noChangeArrowheads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548954" y="5943117"/>
            <a:ext cx="4006209" cy="88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 Placeholder 2"/>
          <p:cNvSpPr txBox="1"/>
          <p:nvPr userDrawn="1"/>
        </p:nvSpPr>
        <p:spPr>
          <a:xfrm>
            <a:off x="347781" y="5193452"/>
            <a:ext cx="2355077" cy="74249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Tx/>
              <a:buNone/>
              <a:defRPr sz="900" b="0" kern="120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Arial" pitchFamily="34" charset="0"/>
              <a:buChar char="•"/>
              <a:defRPr sz="1400" kern="120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sz="1400" kern="120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3pPr>
            <a:lvl4pPr marL="536575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sz="1400" kern="120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4pPr>
            <a:lvl5pPr marL="812800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sz="1100" kern="120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BearingPoint (Shanghai) </a:t>
            </a:r>
          </a:p>
          <a:p>
            <a:r>
              <a:rPr lang="en-US" b="1">
                <a:solidFill>
                  <a:srgbClr val="C00000"/>
                </a:solidFill>
              </a:rPr>
              <a:t>Enterprise Management Consulting Co. Ltd. </a:t>
            </a:r>
          </a:p>
          <a:p>
            <a:endParaRPr lang="en-US"/>
          </a:p>
        </p:txBody>
      </p:sp>
      <p:sp>
        <p:nvSpPr>
          <p:cNvPr id="56" name="Text Placeholder 2"/>
          <p:cNvSpPr txBox="1"/>
          <p:nvPr userDrawn="1"/>
        </p:nvSpPr>
        <p:spPr>
          <a:xfrm>
            <a:off x="2698379" y="5193452"/>
            <a:ext cx="2240643" cy="74249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Tx/>
              <a:buNone/>
              <a:defRPr lang="en-GB" sz="900" b="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Arial" pitchFamily="34" charset="0"/>
              <a:buChar char="•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3pPr>
            <a:lvl4pPr marL="536575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4pPr>
            <a:lvl5pPr marL="812800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lang="en-GB" sz="11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No. 925 Wu Ding Road, 4</a:t>
            </a:r>
            <a:r>
              <a:rPr lang="en-US" baseline="30000"/>
              <a:t>th</a:t>
            </a:r>
            <a:r>
              <a:rPr lang="en-US"/>
              <a:t> Floor</a:t>
            </a:r>
          </a:p>
          <a:p>
            <a:r>
              <a:rPr lang="en-US"/>
              <a:t>Shanghai 200040</a:t>
            </a:r>
          </a:p>
        </p:txBody>
      </p:sp>
      <p:sp>
        <p:nvSpPr>
          <p:cNvPr id="57" name="Text Placeholder 2"/>
          <p:cNvSpPr txBox="1"/>
          <p:nvPr userDrawn="1"/>
        </p:nvSpPr>
        <p:spPr>
          <a:xfrm>
            <a:off x="5007043" y="5193452"/>
            <a:ext cx="2348683" cy="74249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Tx/>
              <a:buNone/>
              <a:defRPr lang="en-GB" sz="900" b="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Arial" pitchFamily="34" charset="0"/>
              <a:buChar char="•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3pPr>
            <a:lvl4pPr marL="536575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4pPr>
            <a:lvl5pPr marL="812800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lang="en-GB" sz="11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P +86 21 6288 7866</a:t>
            </a:r>
          </a:p>
          <a:p>
            <a:r>
              <a:rPr lang="en-US"/>
              <a:t>F +86 21 6288 7867</a:t>
            </a:r>
          </a:p>
          <a:p>
            <a:r>
              <a:rPr lang="de-DE"/>
              <a:t>china@bearingpoint.com</a:t>
            </a:r>
            <a:endParaRPr lang="en-US"/>
          </a:p>
          <a:p>
            <a:r>
              <a:rPr lang="en-US"/>
              <a:t>www.bearingpoint.com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525960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Final Pa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4" name="Picture 2" descr="C:\Users\jan.bernstorf\AppData\Local\Temp\wz0caf\BrP_China_Logo_kit\RGB\BrP_China_Logo_RGB_PS.jpg"/>
          <p:cNvPicPr>
            <a:picLocks noChangeAspect="1" noChangeArrowheads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39687" y="2329168"/>
            <a:ext cx="7606748" cy="1689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6019" y="0"/>
            <a:ext cx="1441704" cy="219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596927"/>
      </p:ext>
    </p:extLst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01752" y="1316736"/>
            <a:ext cx="9317736" cy="5184648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58140"/>
      </p:ext>
    </p:extLst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spcBef>
                <a:spcPts val="1800"/>
              </a:spcBef>
              <a:buClr>
                <a:schemeClr val="bg1"/>
              </a:buClr>
              <a:buSzPct val="25000"/>
              <a:buFont typeface="Arial" pitchFamily="34" charset="0"/>
              <a:buChar char="•"/>
              <a:defRPr lang="en-US" sz="1400" b="1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0188" indent="-192088">
              <a:lnSpc>
                <a:spcPct val="100000"/>
              </a:lnSpc>
              <a:spcBef>
                <a:spcPct val="0"/>
              </a:spcBef>
              <a:defRPr/>
            </a:lvl2pPr>
            <a:lvl3pPr marL="492125" indent="-222250">
              <a:lnSpc>
                <a:spcPct val="100000"/>
              </a:lnSpc>
              <a:spcBef>
                <a:spcPct val="0"/>
              </a:spcBef>
              <a:defRPr/>
            </a:lvl3pPr>
            <a:lvl4pPr marL="717550" indent="-195263">
              <a:lnSpc>
                <a:spcPct val="100000"/>
              </a:lnSpc>
              <a:spcBef>
                <a:spcPct val="0"/>
              </a:spcBef>
              <a:defRPr/>
            </a:lvl4pPr>
            <a:lvl5pPr marL="941388" indent="-195263">
              <a:lnSpc>
                <a:spcPct val="100000"/>
              </a:lnSpc>
              <a:spcBef>
                <a:spcPct val="0"/>
              </a:spcBef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22274" y="152399"/>
            <a:ext cx="7312025" cy="933451"/>
          </a:xfrm>
        </p:spPr>
        <p:txBody>
          <a:bodyPr rIns="36000" anchor="b" anchorCtr="0"/>
          <a:lstStyle>
            <a:lvl1pPr marL="0" indent="0">
              <a:spcBef>
                <a:spcPct val="0"/>
              </a:spcBef>
              <a:buClr>
                <a:schemeClr val="bg1">
                  <a:lumMod val="85000"/>
                </a:schemeClr>
              </a:buClr>
              <a:buSzPct val="25000"/>
              <a:buFont typeface="Arial" pitchFamily="34" charset="0"/>
              <a:buChar char="•"/>
              <a:defRPr sz="2400" b="0"/>
            </a:lvl1pPr>
            <a:lvl2pPr marL="0" indent="0">
              <a:spcBef>
                <a:spcPct val="0"/>
              </a:spcBef>
              <a:buClr>
                <a:schemeClr val="bg1">
                  <a:lumMod val="85000"/>
                </a:schemeClr>
              </a:buClr>
              <a:buSzPct val="25000"/>
              <a:buFont typeface="Arial" pitchFamily="34" charset="0"/>
              <a:buChar char="•"/>
              <a:defRPr sz="1800"/>
            </a:lvl2pPr>
            <a:lvl3pPr>
              <a:buFont typeface="Arial" pitchFamily="34" charset="0"/>
              <a:buChar char="•"/>
              <a:defRPr sz="1800"/>
            </a:lvl3pPr>
            <a:lvl4pPr>
              <a:buFont typeface="Arial" pitchFamily="34" charset="0"/>
              <a:buChar char="•"/>
              <a:defRPr sz="1800"/>
            </a:lvl4pPr>
            <a:lvl5pPr>
              <a:buFont typeface="Arial" pitchFamily="34" charset="0"/>
              <a:buChar char="•"/>
              <a:defRPr sz="18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977062986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10" name="Inhaltsplatzhalter 9"/>
          <p:cNvSpPr>
            <a:spLocks noGrp="1"/>
          </p:cNvSpPr>
          <p:nvPr>
            <p:ph sz="quarter" idx="11"/>
          </p:nvPr>
        </p:nvSpPr>
        <p:spPr>
          <a:xfrm>
            <a:off x="495300" y="1268412"/>
            <a:ext cx="8982472" cy="4968876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427645"/>
      </p:ext>
    </p:extLst>
  </p:cSld>
  <p:clrMapOvr>
    <a:masterClrMapping/>
  </p:clrMapOvr>
  <p:transition spd="med">
    <p:split orient="vert"/>
  </p:transition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471362252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image" Target="../media/image9.jpeg" /><Relationship Id="rId17" Type="http://schemas.openxmlformats.org/officeDocument/2006/relationships/image" Target="../media/image10.png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49005" y="1536700"/>
            <a:ext cx="9206158" cy="49164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sp>
        <p:nvSpPr>
          <p:cNvPr id="16" name="Text Placeholder 2"/>
          <p:cNvSpPr txBox="1"/>
          <p:nvPr/>
        </p:nvSpPr>
        <p:spPr>
          <a:xfrm>
            <a:off x="4729605" y="6498345"/>
            <a:ext cx="446792" cy="211193"/>
          </a:xfrm>
          <a:prstGeom prst="rect">
            <a:avLst/>
          </a:prstGeom>
          <a:ln>
            <a:noFill/>
          </a:ln>
        </p:spPr>
        <p:txBody>
          <a:bodyPr vert="horz" lIns="0" tIns="0" rIns="0" bIns="0" anchor="b"/>
          <a:lstStyle>
            <a:defPPr>
              <a:defRPr lang="en-US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8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E997FAD-17BD-C54D-93FE-DA7D4A487AFB}" type="slidenum">
              <a:rPr lang="en-US" sz="900" noProof="0" smtClean="0">
                <a:solidFill>
                  <a:srgbClr val="8D817B"/>
                </a:solidFill>
              </a:rPr>
              <a:pPr algn="ctr"/>
              <a:t>‹#›</a:t>
            </a:fld>
            <a:endParaRPr lang="en-US" sz="900" noProof="0">
              <a:solidFill>
                <a:srgbClr val="8D817B"/>
              </a:solidFill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349005" y="190332"/>
            <a:ext cx="9206157" cy="647868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pic>
        <p:nvPicPr>
          <p:cNvPr id="2050" name="Picture 2" descr="C:\Users\jan.bernstorf\AppData\Local\Temp\wz0caf\BrP_China_Logo_kit\RGB\BrP_China_Logo_RGB_PS.jpg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540487" y="6358841"/>
            <a:ext cx="2014676" cy="44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005" y="6423527"/>
            <a:ext cx="1434507" cy="317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845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</p:sldLayoutIdLst>
  <p:transition/>
  <p:timing/>
  <p:txStyles>
    <p:titleStyle>
      <a:lvl1pPr marL="0" indent="0" algn="l" defTabSz="457200" rtl="0" eaLnBrk="1" latinLnBrk="0" hangingPunct="1">
        <a:spcBef>
          <a:spcPct val="0"/>
        </a:spcBef>
        <a:spcAft>
          <a:spcPct val="0"/>
        </a:spcAft>
        <a:buFont typeface="Arial" pitchFamily="34" charset="0"/>
        <a:buNone/>
        <a:defRPr lang="fr-FR" sz="2200" b="0" kern="1200" baseline="0" smtClean="0">
          <a:solidFill>
            <a:srgbClr val="4D4F53"/>
          </a:solidFill>
          <a:latin typeface="+mj-lt"/>
          <a:ea typeface="+mn-ea"/>
          <a:cs typeface="+mn-cs"/>
        </a:defRPr>
      </a:lvl1pPr>
    </p:titleStyle>
    <p:bodyStyle>
      <a:lvl1pPr marL="0" indent="0" algn="l" defTabSz="457200" rtl="0" eaLnBrk="1" latinLnBrk="0" hangingPunct="1">
        <a:spcBef>
          <a:spcPts val="1200"/>
        </a:spcBef>
        <a:spcAft>
          <a:spcPts val="300"/>
        </a:spcAft>
        <a:buClr>
          <a:schemeClr val="bg1"/>
        </a:buClr>
        <a:buSzPct val="25000"/>
        <a:buFont typeface="Verdana" pitchFamily="34" charset="0"/>
        <a:buNone/>
        <a:defRPr lang="en-GB" sz="1400" b="0" kern="1200" noProof="0" smtClean="0">
          <a:solidFill>
            <a:srgbClr val="4D4F53"/>
          </a:solidFill>
          <a:latin typeface="+mn-lt"/>
          <a:ea typeface="+mn-ea"/>
          <a:cs typeface="+mn-cs"/>
        </a:defRPr>
      </a:lvl1pPr>
      <a:lvl2pPr marL="177800" indent="-177800" algn="l" defTabSz="457200" rtl="0" eaLnBrk="1" latinLnBrk="0" hangingPunct="1">
        <a:spcBef>
          <a:spcPts val="300"/>
        </a:spcBef>
        <a:spcAft>
          <a:spcPts val="300"/>
        </a:spcAft>
        <a:buClr>
          <a:schemeClr val="bg2"/>
        </a:buClr>
        <a:buFont typeface="Arial" pitchFamily="34" charset="0"/>
        <a:buChar char="•"/>
        <a:defRPr lang="en-GB" sz="1400" kern="1200" noProof="0" smtClean="0">
          <a:solidFill>
            <a:srgbClr val="4D4F53"/>
          </a:solidFill>
          <a:latin typeface="+mn-lt"/>
          <a:ea typeface="+mn-ea"/>
          <a:cs typeface="+mn-cs"/>
        </a:defRPr>
      </a:lvl2pPr>
      <a:lvl3pPr marL="361950" indent="-180975" algn="l" defTabSz="514350" rtl="0" eaLnBrk="1" latinLnBrk="0" hangingPunct="1">
        <a:spcBef>
          <a:spcPts val="300"/>
        </a:spcBef>
        <a:spcAft>
          <a:spcPts val="300"/>
        </a:spcAft>
        <a:buClr>
          <a:schemeClr val="bg2"/>
        </a:buClr>
        <a:buFont typeface="Calibri" pitchFamily="34" charset="0"/>
        <a:buChar char="−"/>
        <a:defRPr lang="en-GB" sz="1400" kern="1200" noProof="0" smtClean="0">
          <a:solidFill>
            <a:srgbClr val="4D4F53"/>
          </a:solidFill>
          <a:latin typeface="+mn-lt"/>
          <a:ea typeface="+mn-ea"/>
          <a:cs typeface="+mn-cs"/>
        </a:defRPr>
      </a:lvl3pPr>
      <a:lvl4pPr marL="536575" indent="-161925" algn="l" defTabSz="457200" rtl="0" eaLnBrk="1" latinLnBrk="0" hangingPunct="1">
        <a:spcBef>
          <a:spcPts val="300"/>
        </a:spcBef>
        <a:spcAft>
          <a:spcPts val="300"/>
        </a:spcAft>
        <a:buClr>
          <a:schemeClr val="bg2"/>
        </a:buClr>
        <a:buFont typeface="Courier New" pitchFamily="49" charset="0"/>
        <a:buChar char="o"/>
        <a:defRPr lang="en-GB" sz="1400" kern="1200" noProof="0" smtClean="0">
          <a:solidFill>
            <a:srgbClr val="4D4F53"/>
          </a:solidFill>
          <a:latin typeface="+mn-lt"/>
          <a:ea typeface="+mn-ea"/>
          <a:cs typeface="+mn-cs"/>
        </a:defRPr>
      </a:lvl4pPr>
      <a:lvl5pPr marL="812800" indent="-165100" algn="l" defTabSz="457200" rtl="0" eaLnBrk="1" latinLnBrk="0" hangingPunct="1">
        <a:spcBef>
          <a:spcPct val="0"/>
        </a:spcBef>
        <a:buClr>
          <a:srgbClr val="D52B1E"/>
        </a:buClr>
        <a:buFont typeface="Calibri" pitchFamily="34" charset="0"/>
        <a:buChar char="-"/>
        <a:defRPr lang="en-GB" sz="1100" kern="1200" noProof="0">
          <a:solidFill>
            <a:srgbClr val="4D4F53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2.emf" /><Relationship Id="rId3" Type="http://schemas.openxmlformats.org/officeDocument/2006/relationships/image" Target="../media/image13.emf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2.xml" /><Relationship Id="rId4" Type="http://schemas.openxmlformats.org/officeDocument/2006/relationships/tags" Target="../tags/tag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10" Type="http://schemas.openxmlformats.org/officeDocument/2006/relationships/tags" Target="../tags/tag12.xml" /><Relationship Id="rId11" Type="http://schemas.openxmlformats.org/officeDocument/2006/relationships/tags" Target="../tags/tag13.xml" /><Relationship Id="rId12" Type="http://schemas.openxmlformats.org/officeDocument/2006/relationships/tags" Target="../tags/tag14.xml" /><Relationship Id="rId13" Type="http://schemas.openxmlformats.org/officeDocument/2006/relationships/tags" Target="../tags/tag15.xml" /><Relationship Id="rId14" Type="http://schemas.openxmlformats.org/officeDocument/2006/relationships/tags" Target="../tags/tag16.xml" /><Relationship Id="rId15" Type="http://schemas.openxmlformats.org/officeDocument/2006/relationships/tags" Target="../tags/tag17.xml" /><Relationship Id="rId16" Type="http://schemas.openxmlformats.org/officeDocument/2006/relationships/tags" Target="../tags/tag18.xml" /><Relationship Id="rId17" Type="http://schemas.openxmlformats.org/officeDocument/2006/relationships/tags" Target="../tags/tag19.xml" /><Relationship Id="rId18" Type="http://schemas.openxmlformats.org/officeDocument/2006/relationships/tags" Target="../tags/tag20.xml" /><Relationship Id="rId19" Type="http://schemas.openxmlformats.org/officeDocument/2006/relationships/tags" Target="../tags/tag21.xml" /><Relationship Id="rId2" Type="http://schemas.openxmlformats.org/officeDocument/2006/relationships/tags" Target="../tags/tag4.xml" /><Relationship Id="rId20" Type="http://schemas.openxmlformats.org/officeDocument/2006/relationships/tags" Target="../tags/tag22.xml" /><Relationship Id="rId21" Type="http://schemas.openxmlformats.org/officeDocument/2006/relationships/tags" Target="../tags/tag23.xml" /><Relationship Id="rId22" Type="http://schemas.openxmlformats.org/officeDocument/2006/relationships/tags" Target="../tags/tag24.xml" /><Relationship Id="rId3" Type="http://schemas.openxmlformats.org/officeDocument/2006/relationships/tags" Target="../tags/tag5.xml" /><Relationship Id="rId4" Type="http://schemas.openxmlformats.org/officeDocument/2006/relationships/tags" Target="../tags/tag6.xml" /><Relationship Id="rId5" Type="http://schemas.openxmlformats.org/officeDocument/2006/relationships/tags" Target="../tags/tag7.xml" /><Relationship Id="rId6" Type="http://schemas.openxmlformats.org/officeDocument/2006/relationships/tags" Target="../tags/tag8.xml" /><Relationship Id="rId7" Type="http://schemas.openxmlformats.org/officeDocument/2006/relationships/tags" Target="../tags/tag9.xml" /><Relationship Id="rId8" Type="http://schemas.openxmlformats.org/officeDocument/2006/relationships/tags" Target="../tags/tag10.xml" /><Relationship Id="rId9" Type="http://schemas.openxmlformats.org/officeDocument/2006/relationships/tags" Target="../tags/tag1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notesSlide" Target="../notesSlides/notesSlide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4.emf" /><Relationship Id="rId3" Type="http://schemas.openxmlformats.org/officeDocument/2006/relationships/image" Target="../media/image15.emf" /><Relationship Id="rId4" Type="http://schemas.openxmlformats.org/officeDocument/2006/relationships/image" Target="../media/image16.emf" /><Relationship Id="rId5" Type="http://schemas.openxmlformats.org/officeDocument/2006/relationships/image" Target="../media/image17.emf" /><Relationship Id="rId6" Type="http://schemas.openxmlformats.org/officeDocument/2006/relationships/image" Target="../media/image18.emf" /><Relationship Id="rId7" Type="http://schemas.openxmlformats.org/officeDocument/2006/relationships/image" Target="../media/image19.emf" /><Relationship Id="rId8" Type="http://schemas.openxmlformats.org/officeDocument/2006/relationships/image" Target="../media/image20.emf" /><Relationship Id="rId9" Type="http://schemas.openxmlformats.org/officeDocument/2006/relationships/image" Target="../media/image21.emf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10" Type="http://schemas.openxmlformats.org/officeDocument/2006/relationships/tags" Target="../tags/tag33.xml" /><Relationship Id="rId11" Type="http://schemas.openxmlformats.org/officeDocument/2006/relationships/tags" Target="../tags/tag34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2" Type="http://schemas.openxmlformats.org/officeDocument/2006/relationships/image" Target="../media/image22.png" /><Relationship Id="rId3" Type="http://schemas.openxmlformats.org/officeDocument/2006/relationships/image" Target="../media/image23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2" Type="http://schemas.openxmlformats.org/officeDocument/2006/relationships/image" Target="../media/image23.png" /><Relationship Id="rId3" Type="http://schemas.openxmlformats.org/officeDocument/2006/relationships/image" Target="../media/image22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tags" Target="../tags/tag37.xml" /><Relationship Id="rId5" Type="http://schemas.openxmlformats.org/officeDocument/2006/relationships/tags" Target="../tags/tag38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5.x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7050066113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7052072" y="2756034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>
              <a:solidFill>
                <a:srgbClr val="4D4F53"/>
              </a:solidFill>
              <a:latin typeface="Calibri"/>
            </a:endParaRPr>
          </a:p>
        </p:txBody>
      </p:sp>
      <p:sp>
        <p:nvSpPr>
          <p:cNvPr id="16" name="Textplatzhalter 3"/>
          <p:cNvSpPr txBox="1"/>
          <p:nvPr/>
        </p:nvSpPr>
        <p:spPr>
          <a:xfrm>
            <a:off x="348210" y="5091400"/>
            <a:ext cx="4829837" cy="3600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Tx/>
              <a:buNone/>
              <a:defRPr lang="en-GB" sz="1400" b="0" kern="1200" noProof="0">
                <a:solidFill>
                  <a:srgbClr val="A71930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Arial" pitchFamily="34" charset="0"/>
              <a:buChar char="•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3pPr>
            <a:lvl4pPr marL="536575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4pPr>
            <a:lvl5pPr marL="812800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lang="en-GB" sz="11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Guangzhou, December 13</a:t>
            </a:r>
            <a:r>
              <a:rPr lang="en-US" baseline="30000"/>
              <a:t>th</a:t>
            </a:r>
            <a:r>
              <a:rPr lang="en-US"/>
              <a:t>, 2016</a:t>
            </a:r>
          </a:p>
        </p:txBody>
      </p:sp>
      <p:sp>
        <p:nvSpPr>
          <p:cNvPr id="18" name="Textplatzhalter 1"/>
          <p:cNvSpPr txBox="1"/>
          <p:nvPr/>
        </p:nvSpPr>
        <p:spPr>
          <a:xfrm>
            <a:off x="348209" y="846561"/>
            <a:ext cx="5559431" cy="152796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Tx/>
              <a:buNone/>
              <a:defRPr lang="en-GB" sz="3000" b="0" kern="1200" noProof="0">
                <a:solidFill>
                  <a:srgbClr val="A71930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Arial" pitchFamily="34" charset="0"/>
              <a:buChar char="•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3pPr>
            <a:lvl4pPr marL="536575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4pPr>
            <a:lvl5pPr marL="812800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lang="en-GB" sz="11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GSAFC</a:t>
            </a:r>
          </a:p>
          <a:p>
            <a:r>
              <a:rPr lang="en-US"/>
              <a:t>Sales Force Effectiveness (SFE) Project (Step 1: Solution Design)</a:t>
            </a:r>
          </a:p>
        </p:txBody>
      </p:sp>
      <p:pic>
        <p:nvPicPr>
          <p:cNvPr id="23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320" y="6085429"/>
            <a:ext cx="2293390" cy="508387"/>
          </a:xfrm>
          <a:prstGeom prst="rect">
            <a:avLst/>
          </a:prstGeom>
        </p:spPr>
      </p:pic>
      <p:sp>
        <p:nvSpPr>
          <p:cNvPr id="6" name="Textplatzhalter 5"/>
          <p:cNvSpPr txBox="1"/>
          <p:nvPr/>
        </p:nvSpPr>
        <p:spPr>
          <a:xfrm>
            <a:off x="348210" y="2670694"/>
            <a:ext cx="4830893" cy="656341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ts val="120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defRPr lang="en-US" sz="1800" b="0" kern="1200" noProof="0">
                <a:solidFill>
                  <a:srgbClr val="A71930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Arial" pitchFamily="34" charset="0"/>
              <a:buChar char="•"/>
              <a:defRPr lang="en-US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lang="en-US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3pPr>
            <a:lvl4pPr marL="536575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lang="en-US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4pPr>
            <a:lvl5pPr marL="812800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lang="en-US" sz="11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3</a:t>
            </a:r>
            <a:r>
              <a:rPr lang="en-US" baseline="30000"/>
              <a:t>rd</a:t>
            </a:r>
            <a:r>
              <a:rPr lang="en-US"/>
              <a:t> Steering Committee Meeting</a:t>
            </a:r>
          </a:p>
        </p:txBody>
      </p:sp>
      <p:sp>
        <p:nvSpPr>
          <p:cNvPr id="7" name="Textplatzhalter 2"/>
          <p:cNvSpPr txBox="1"/>
          <p:nvPr/>
        </p:nvSpPr>
        <p:spPr>
          <a:xfrm>
            <a:off x="348210" y="3555329"/>
            <a:ext cx="4830894" cy="565257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Tx/>
              <a:buNone/>
              <a:defRPr lang="en-GB" sz="1400" b="0" kern="1200" noProof="0">
                <a:solidFill>
                  <a:srgbClr val="A71930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Arial" pitchFamily="34" charset="0"/>
              <a:buChar char="•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3pPr>
            <a:lvl4pPr marL="536575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4pPr>
            <a:lvl5pPr marL="812800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lang="en-GB" sz="11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Prepared by Project Management and Core Project Team</a:t>
            </a:r>
          </a:p>
          <a:p>
            <a:r>
              <a:rPr lang="en-US"/>
              <a:t>Prepared for Steering Committee </a:t>
            </a:r>
          </a:p>
        </p:txBody>
      </p:sp>
      <p:sp>
        <p:nvSpPr>
          <p:cNvPr id="9" name="Abgerundetes Rechteck 7"/>
          <p:cNvSpPr/>
          <p:nvPr/>
        </p:nvSpPr>
        <p:spPr>
          <a:xfrm rot="401682">
            <a:off x="5326604" y="2130524"/>
            <a:ext cx="4260847" cy="1538868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100" b="1">
                <a:solidFill>
                  <a:srgbClr val="FF0000"/>
                </a:solidFill>
                <a:sym typeface="Wingdings"/>
              </a:rPr>
              <a:t>GSAFC Participants: </a:t>
            </a:r>
          </a:p>
          <a:p>
            <a:r>
              <a:rPr lang="en-US" sz="1100">
                <a:solidFill>
                  <a:srgbClr val="FF0000"/>
                </a:solidFill>
                <a:sym typeface="Wingdings"/>
              </a:rPr>
              <a:t>Gilbert RANOUX, Su HU, Yidong LUO, Alban DELAMARZELLE, Haicheng SU, Jinming ZHOU, Ming WEN, Yuhong LIU, Li ZHOU</a:t>
            </a:r>
          </a:p>
          <a:p>
            <a:endParaRPr lang="en-US" sz="1100">
              <a:solidFill>
                <a:srgbClr val="FF0000"/>
              </a:solidFill>
              <a:sym typeface="Wingdings"/>
            </a:endParaRPr>
          </a:p>
          <a:p>
            <a:r>
              <a:rPr lang="en-US" sz="1100" b="1">
                <a:solidFill>
                  <a:srgbClr val="FF0000"/>
                </a:solidFill>
                <a:sym typeface="Wingdings"/>
              </a:rPr>
              <a:t>BearingPoint Participants:</a:t>
            </a:r>
          </a:p>
          <a:p>
            <a:r>
              <a:rPr lang="en-US" sz="1100">
                <a:solidFill>
                  <a:srgbClr val="FF0000"/>
                </a:solidFill>
                <a:sym typeface="Wingdings"/>
              </a:rPr>
              <a:t>Yvon Donval, Vanny FEI, Guolu ZHAO, Sunny WANG, Peter PAN</a:t>
            </a:r>
          </a:p>
        </p:txBody>
      </p:sp>
      <p:sp>
        <p:nvSpPr>
          <p:cNvPr id="10" name="Rechteck 2"/>
          <p:cNvSpPr/>
          <p:nvPr/>
        </p:nvSpPr>
        <p:spPr>
          <a:xfrm>
            <a:off x="211176" y="139446"/>
            <a:ext cx="3317127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FF0000"/>
                </a:solidFill>
              </a:rPr>
              <a:t>FINAL VERSION, including results</a:t>
            </a:r>
          </a:p>
        </p:txBody>
      </p:sp>
    </p:spTree>
    <p:extLst>
      <p:ext uri="{BB962C8B-B14F-4D97-AF65-F5344CB8AC3E}">
        <p14:creationId xmlns:p14="http://schemas.microsoft.com/office/powerpoint/2010/main" val="158386486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212382" y="1009256"/>
            <a:ext cx="9342781" cy="259157"/>
          </a:xfrm>
        </p:spPr>
        <p:txBody>
          <a:bodyPr/>
          <a:lstStyle/>
          <a:p>
            <a:r>
              <a:rPr lang="en-US"/>
              <a:t>Executive Summary – Project Results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12382" y="150470"/>
            <a:ext cx="9432924" cy="650121"/>
          </a:xfrm>
        </p:spPr>
        <p:txBody>
          <a:bodyPr/>
          <a:lstStyle/>
          <a:p>
            <a:r>
              <a:rPr lang="en-US" sz="2000"/>
              <a:t>Today’s Steering Committee Meeting is scheduled to review the project status, acknow-ledge Phase 2 &amp; 3 progress &amp; results, agree on next steps and close-out SFE project step 1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200025" y="1274102"/>
            <a:ext cx="9432925" cy="5142573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lIns="90000" tIns="46800" rIns="90000" bIns="4680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en-US" sz="1400"/>
              <a:t>Project Team successfully completed: 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1400"/>
              <a:t>Preparation and execution of Sales Force Engagement Workshops in Zhengzhou (G7, Oct. 18</a:t>
            </a:r>
            <a:r>
              <a:rPr lang="en-US" sz="1400" baseline="30000"/>
              <a:t>th</a:t>
            </a:r>
            <a:r>
              <a:rPr lang="en-US" sz="1400"/>
              <a:t>), Ningbo (G2, Oct. 20</a:t>
            </a:r>
            <a:r>
              <a:rPr lang="en-US" sz="1400" baseline="30000"/>
              <a:t>th</a:t>
            </a:r>
            <a:r>
              <a:rPr lang="en-US" sz="1400"/>
              <a:t>), Suzhou (G5, Oct. 25</a:t>
            </a:r>
            <a:r>
              <a:rPr lang="en-US" sz="1400" baseline="30000"/>
              <a:t>th</a:t>
            </a:r>
            <a:r>
              <a:rPr lang="en-US" sz="1400"/>
              <a:t>), and Taiyuan (G6, Oct. 27</a:t>
            </a:r>
            <a:r>
              <a:rPr lang="en-US" sz="1400" baseline="30000"/>
              <a:t>th</a:t>
            </a:r>
            <a:r>
              <a:rPr lang="en-US" sz="1400"/>
              <a:t>) regarding key topics: 1. sales force performance factors, 2. sales process map, 3. sales training model, and 4. sales communication &amp; reporting, incl. KPIs 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1400"/>
              <a:t>Preparation and execution of 15</a:t>
            </a:r>
            <a:r>
              <a:rPr lang="en-US" sz="1400">
                <a:solidFill>
                  <a:srgbClr val="FF0000"/>
                </a:solidFill>
              </a:rPr>
              <a:t> </a:t>
            </a:r>
            <a:r>
              <a:rPr lang="en-US" sz="1400"/>
              <a:t>in-depth benchmark interviews with SAIC-GMAC regarding key topics: 1. sales team organization, 2. training team organization, 3. sales budget management mechanism, and 4. eCommerce business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1400"/>
              <a:t>Preparation and execution of multiple individual alignment meetings and group discussions regarding </a:t>
            </a:r>
          </a:p>
          <a:p>
            <a:pPr marL="800100" lvl="1" indent="-342900">
              <a:spcAft>
                <a:spcPts val="300"/>
              </a:spcAft>
              <a:buClr>
                <a:srgbClr val="C00000"/>
              </a:buClr>
              <a:buFont typeface="+mj-lt"/>
              <a:buAutoNum type="arabicPeriod"/>
            </a:pPr>
            <a:r>
              <a:rPr lang="en-US" sz="1400"/>
              <a:t>the sales team organization (incl. separation of strategy, governance and operational tasks)</a:t>
            </a:r>
          </a:p>
          <a:p>
            <a:pPr marL="800100" lvl="1" indent="-342900">
              <a:spcAft>
                <a:spcPts val="300"/>
              </a:spcAft>
              <a:buClr>
                <a:srgbClr val="C00000"/>
              </a:buClr>
              <a:buFont typeface="+mj-lt"/>
              <a:buAutoNum type="arabicPeriod"/>
            </a:pPr>
            <a:r>
              <a:rPr lang="en-US" sz="1400"/>
              <a:t>the adjusted sales management model </a:t>
            </a:r>
          </a:p>
          <a:p>
            <a:pPr marL="800100" lvl="1" indent="-342900">
              <a:spcAft>
                <a:spcPts val="300"/>
              </a:spcAft>
              <a:buClr>
                <a:srgbClr val="C00000"/>
              </a:buClr>
              <a:buFont typeface="+mj-lt"/>
              <a:buAutoNum type="arabicPeriod"/>
            </a:pPr>
            <a:r>
              <a:rPr lang="en-US" sz="1400"/>
              <a:t>the sales process map and process documentation methodology</a:t>
            </a:r>
          </a:p>
          <a:p>
            <a:pPr marL="800100" lvl="1" indent="-342900">
              <a:spcAft>
                <a:spcPts val="300"/>
              </a:spcAft>
              <a:buClr>
                <a:srgbClr val="C00000"/>
              </a:buClr>
              <a:buFont typeface="+mj-lt"/>
              <a:buAutoNum type="arabicPeriod"/>
            </a:pPr>
            <a:r>
              <a:rPr lang="en-US" sz="1400"/>
              <a:t>the sales training model, and </a:t>
            </a:r>
          </a:p>
          <a:p>
            <a:pPr marL="800100" lvl="1" indent="-342900">
              <a:spcAft>
                <a:spcPts val="300"/>
              </a:spcAft>
              <a:buClr>
                <a:srgbClr val="C00000"/>
              </a:buClr>
              <a:buFont typeface="+mj-lt"/>
              <a:buAutoNum type="arabicPeriod"/>
            </a:pPr>
            <a:r>
              <a:rPr lang="en-US" sz="1400"/>
              <a:t>the sales compensation model (aligned with HR)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1400"/>
              <a:t>Creation of the final report, incl. change initiatives and implementation roadmap (for SFE Project Steps 2 and 3)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1400"/>
              <a:t>Preparation and execution of 3</a:t>
            </a:r>
            <a:r>
              <a:rPr lang="en-US" sz="1400" baseline="30000"/>
              <a:t>rd</a:t>
            </a:r>
            <a:r>
              <a:rPr lang="en-US" sz="1400"/>
              <a:t> Steering Committee Meeting, incl. decision proposals to</a:t>
            </a:r>
          </a:p>
          <a:p>
            <a:pPr marL="742950" lvl="1" indent="-285750">
              <a:spcAft>
                <a:spcPts val="300"/>
              </a:spcAft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1400"/>
              <a:t>confirm phase 2 and 3 results, incl. </a:t>
            </a:r>
          </a:p>
          <a:p>
            <a:pPr marL="742950" lvl="1" indent="-285750">
              <a:spcAft>
                <a:spcPts val="300"/>
              </a:spcAft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1400"/>
              <a:t>agree on close-out activities of SFE Project,  Step 1, and </a:t>
            </a:r>
          </a:p>
          <a:p>
            <a:pPr marL="742950" lvl="1" indent="-285750">
              <a:spcAft>
                <a:spcPts val="300"/>
              </a:spcAft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1400"/>
              <a:t>agree on next steps to make the change</a:t>
            </a:r>
          </a:p>
        </p:txBody>
      </p:sp>
    </p:spTree>
    <p:extLst>
      <p:ext uri="{BB962C8B-B14F-4D97-AF65-F5344CB8AC3E}">
        <p14:creationId xmlns:p14="http://schemas.microsoft.com/office/powerpoint/2010/main" val="3080288224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>
          <a:xfrm>
            <a:off x="2196174" y="1531220"/>
            <a:ext cx="7358989" cy="4436193"/>
          </a:xfrm>
        </p:spPr>
        <p:txBody>
          <a:bodyPr/>
          <a:lstStyle/>
          <a:p>
            <a:pPr marL="542925" lvl="1" indent="-357188" algn="just" defTabSz="762000" eaLnBrk="0" hangingPunct="0">
              <a:lnSpc>
                <a:spcPct val="200000"/>
              </a:lnSpc>
              <a:spcBef>
                <a:spcPts val="600"/>
              </a:spcBef>
              <a:buSzTx/>
              <a:buFont typeface="Arial" pitchFamily="34" charset="0"/>
              <a:buAutoNum type="arabicPeriod"/>
            </a:pPr>
            <a:r>
              <a:rPr lang="en-US" sz="1800" b="1">
                <a:cs typeface="Arial" pitchFamily="34" charset="0"/>
              </a:rPr>
              <a:t>Overview of Project Status </a:t>
            </a:r>
          </a:p>
          <a:p>
            <a:pPr marL="542925" lvl="1" indent="-357188" algn="just" defTabSz="762000" eaLnBrk="0" hangingPunct="0">
              <a:lnSpc>
                <a:spcPct val="200000"/>
              </a:lnSpc>
              <a:spcBef>
                <a:spcPts val="600"/>
              </a:spcBef>
              <a:buSzTx/>
              <a:buFont typeface="Arial" pitchFamily="34" charset="0"/>
              <a:buAutoNum type="arabicPeriod"/>
            </a:pPr>
            <a:r>
              <a:rPr lang="en-US" sz="1800">
                <a:cs typeface="Arial" pitchFamily="34" charset="0"/>
              </a:rPr>
              <a:t>Phase 2 (Design Solution): Summary of key final report results</a:t>
            </a:r>
          </a:p>
          <a:p>
            <a:pPr marL="542925" lvl="1" indent="-357188" algn="just" defTabSz="762000" eaLnBrk="0" hangingPunct="0">
              <a:lnSpc>
                <a:spcPct val="200000"/>
              </a:lnSpc>
              <a:spcBef>
                <a:spcPts val="600"/>
              </a:spcBef>
              <a:buSzTx/>
              <a:buFont typeface="Arial" pitchFamily="34" charset="0"/>
              <a:buAutoNum type="arabicPeriod"/>
            </a:pPr>
            <a:r>
              <a:rPr lang="en-US" sz="1800">
                <a:cs typeface="Arial" pitchFamily="34" charset="0"/>
              </a:rPr>
              <a:t>Phase 3 (Fine-Tuning): Review of implementation roadmap </a:t>
            </a:r>
          </a:p>
          <a:p>
            <a:pPr marL="542925" lvl="1" indent="-357188" algn="just" defTabSz="762000" eaLnBrk="0" hangingPunct="0">
              <a:lnSpc>
                <a:spcPct val="200000"/>
              </a:lnSpc>
              <a:spcBef>
                <a:spcPts val="600"/>
              </a:spcBef>
              <a:buSzTx/>
              <a:buFont typeface="Arial" pitchFamily="34" charset="0"/>
              <a:buAutoNum type="arabicPeriod"/>
            </a:pPr>
            <a:r>
              <a:rPr lang="en-US" sz="1800">
                <a:cs typeface="Arial" pitchFamily="34" charset="0"/>
              </a:rPr>
              <a:t>Decision Proposals and Next Steps</a:t>
            </a:r>
          </a:p>
        </p:txBody>
      </p:sp>
    </p:spTree>
    <p:extLst>
      <p:ext uri="{BB962C8B-B14F-4D97-AF65-F5344CB8AC3E}">
        <p14:creationId xmlns:p14="http://schemas.microsoft.com/office/powerpoint/2010/main" val="3893455551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" name="Title 4"/>
          <p:cNvSpPr txBox="1"/>
          <p:nvPr/>
        </p:nvSpPr>
        <p:spPr>
          <a:xfrm>
            <a:off x="200025" y="138113"/>
            <a:ext cx="9432925" cy="70008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2200" b="0" kern="1200" baseline="0">
                <a:solidFill>
                  <a:srgbClr val="4D4F53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/>
              <a:t>In Phase 2 &amp; 3 the project team worked on the solution design and its alignment across the various stakeholders and created an implementation roadmap </a:t>
            </a:r>
          </a:p>
        </p:txBody>
      </p:sp>
      <p:sp>
        <p:nvSpPr>
          <p:cNvPr id="29" name="Text Placeholder 2"/>
          <p:cNvSpPr txBox="1"/>
          <p:nvPr/>
        </p:nvSpPr>
        <p:spPr>
          <a:xfrm>
            <a:off x="200025" y="1009266"/>
            <a:ext cx="9355140" cy="33996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tabLst>
                <a:tab pos="450850"/>
              </a:tabLst>
              <a:defRPr lang="en-GB" sz="1800" b="1" kern="1200" noProof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457200" rtl="0" eaLnBrk="1" latinLnBrk="0" hangingPunct="1">
              <a:spcBef>
                <a:spcPts val="1200"/>
              </a:spcBef>
              <a:spcAft>
                <a:spcPts val="300"/>
              </a:spcAft>
              <a:buClr>
                <a:schemeClr val="bg2"/>
              </a:buClr>
              <a:buFont typeface="Arial" pitchFamily="34" charset="0"/>
              <a:buChar char="•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3pPr>
            <a:lvl4pPr marL="536575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4pPr>
            <a:lvl5pPr marL="812800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lang="en-GB" sz="11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Approach of Phase 2 &amp; 3</a:t>
            </a:r>
          </a:p>
        </p:txBody>
      </p:sp>
      <p:pic>
        <p:nvPicPr>
          <p:cNvPr id="2" name="Bild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943" y="1348651"/>
            <a:ext cx="4690474" cy="32472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Bild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5717" y="2250041"/>
            <a:ext cx="6000819" cy="415441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feld 3"/>
          <p:cNvSpPr txBox="1"/>
          <p:nvPr/>
        </p:nvSpPr>
        <p:spPr>
          <a:xfrm>
            <a:off x="5065358" y="1354196"/>
            <a:ext cx="44898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4150" indent="-174625">
              <a:buClr>
                <a:srgbClr val="C00000"/>
              </a:buClr>
              <a:buFont typeface="Wingdings"/>
              <a:buChar char="§"/>
            </a:pPr>
            <a:r>
              <a:rPr lang="en-US" sz="1200">
                <a:solidFill>
                  <a:srgbClr val="4D4F53"/>
                </a:solidFill>
              </a:rPr>
              <a:t>The final report reflects the result of </a:t>
            </a:r>
          </a:p>
          <a:p>
            <a:pPr marL="357188" lvl="1" indent="-173038">
              <a:buClr>
                <a:srgbClr val="C00000"/>
              </a:buClr>
              <a:buFont typeface="Courier New" charset="0"/>
              <a:buChar char="o"/>
            </a:pPr>
            <a:r>
              <a:rPr lang="en-US" sz="1200">
                <a:solidFill>
                  <a:srgbClr val="4D4F53"/>
                </a:solidFill>
              </a:rPr>
              <a:t> the GSAFC Sales Strategy design (Chapter B), and </a:t>
            </a:r>
          </a:p>
          <a:p>
            <a:pPr marL="184150" lvl="1">
              <a:buClr>
                <a:srgbClr val="C00000"/>
              </a:buClr>
              <a:buFont typeface="Courier New" charset="0"/>
              <a:buChar char="o"/>
            </a:pPr>
            <a:r>
              <a:rPr lang="en-US" sz="1200">
                <a:solidFill>
                  <a:srgbClr val="4D4F53"/>
                </a:solidFill>
              </a:rPr>
              <a:t>   the detailed TO BE solution for Sales Operations (Chapter C) based on eight </a:t>
            </a:r>
            <a:r>
              <a:rPr lang="en-US" sz="1200" i="1">
                <a:solidFill>
                  <a:srgbClr val="4D4F53"/>
                </a:solidFill>
              </a:rPr>
              <a:t>design for performance </a:t>
            </a:r>
            <a:r>
              <a:rPr lang="en-US" sz="1200">
                <a:solidFill>
                  <a:srgbClr val="4D4F53"/>
                </a:solidFill>
              </a:rPr>
              <a:t>topics </a:t>
            </a:r>
          </a:p>
        </p:txBody>
      </p:sp>
      <p:sp>
        <p:nvSpPr>
          <p:cNvPr id="54" name="Textfeld 53"/>
          <p:cNvSpPr txBox="1"/>
          <p:nvPr/>
        </p:nvSpPr>
        <p:spPr>
          <a:xfrm>
            <a:off x="210299" y="4694263"/>
            <a:ext cx="33954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71450">
              <a:buClr>
                <a:srgbClr val="C00000"/>
              </a:buClr>
              <a:buFont typeface="Wingdings"/>
              <a:buChar char="§"/>
            </a:pPr>
            <a:r>
              <a:rPr lang="en-US" sz="1200">
                <a:solidFill>
                  <a:srgbClr val="4D4F53"/>
                </a:solidFill>
              </a:rPr>
              <a:t>In addition, the final report also includes </a:t>
            </a:r>
            <a:br>
              <a:rPr lang="en-US" sz="1200">
                <a:solidFill>
                  <a:srgbClr val="4D4F53"/>
                </a:solidFill>
              </a:rPr>
            </a:br>
            <a:r>
              <a:rPr lang="en-US" sz="1200">
                <a:solidFill>
                  <a:srgbClr val="4D4F53"/>
                </a:solidFill>
              </a:rPr>
              <a:t>Change Initiatives for each design for performance topic, which are translated into a milestone plan and implementation roadmap (Chapter D)</a:t>
            </a:r>
          </a:p>
          <a:p>
            <a:pPr marL="180975" indent="-171450">
              <a:buClr>
                <a:srgbClr val="C00000"/>
              </a:buClr>
              <a:buFont typeface="Wingdings"/>
              <a:buChar char="§"/>
            </a:pPr>
            <a:endParaRPr lang="en-US" sz="1200">
              <a:solidFill>
                <a:srgbClr val="4D4F53"/>
              </a:solidFill>
            </a:endParaRPr>
          </a:p>
          <a:p>
            <a:pPr marL="180975" indent="-171450">
              <a:buClr>
                <a:srgbClr val="C00000"/>
              </a:buClr>
              <a:buFont typeface="Wingdings"/>
              <a:buChar char="§"/>
            </a:pPr>
            <a:r>
              <a:rPr lang="en-US" sz="1200">
                <a:solidFill>
                  <a:srgbClr val="4D4F53"/>
                </a:solidFill>
              </a:rPr>
              <a:t>Additional information (e.g. work documents) is stored in the appendix (Chapter E) </a:t>
            </a:r>
          </a:p>
        </p:txBody>
      </p:sp>
    </p:spTree>
    <p:extLst>
      <p:ext uri="{BB962C8B-B14F-4D97-AF65-F5344CB8AC3E}">
        <p14:creationId xmlns:p14="http://schemas.microsoft.com/office/powerpoint/2010/main" val="82972022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200025" y="1009256"/>
            <a:ext cx="9355138" cy="339969"/>
          </a:xfrm>
        </p:spPr>
        <p:txBody>
          <a:bodyPr/>
          <a:lstStyle/>
          <a:p>
            <a:r>
              <a:rPr lang="en-US"/>
              <a:t>Project Approach – Adjusted Milestones and Time Schedule</a:t>
            </a:r>
            <a:endParaRPr lang="en-US" strike="sngStrik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00024" y="127839"/>
            <a:ext cx="9432925" cy="700230"/>
          </a:xfrm>
        </p:spPr>
        <p:txBody>
          <a:bodyPr/>
          <a:lstStyle/>
          <a:p>
            <a:r>
              <a:rPr lang="en-US" sz="2000"/>
              <a:t>Core team addressed activities as agreed – TO BE Solution for eight performance topics, incl. roadmap are completed, communication package and sounding board are pending</a:t>
            </a:r>
            <a:endParaRPr lang="en-US" sz="2000" strike="sngStrike">
              <a:solidFill>
                <a:srgbClr val="FF0000"/>
              </a:solidFill>
            </a:endParaRPr>
          </a:p>
        </p:txBody>
      </p:sp>
      <p:sp>
        <p:nvSpPr>
          <p:cNvPr id="78" name="Rectangle 141"/>
          <p:cNvSpPr>
            <a:spLocks noChangeArrowheads="1"/>
          </p:cNvSpPr>
          <p:nvPr/>
        </p:nvSpPr>
        <p:spPr bwMode="gray">
          <a:xfrm>
            <a:off x="293053" y="1416627"/>
            <a:ext cx="3210699" cy="4747715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36000" tIns="46800" rIns="0" bIns="4680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8" marR="0" lvl="1" indent="0" defTabSz="914400" eaLnBrk="0" fontAlgn="auto" latinLnBrk="0" hangingPunct="0">
              <a:lnSpc>
                <a:spcPct val="100000"/>
              </a:lnSpc>
              <a:spcAft>
                <a:spcPts val="300"/>
              </a:spcAft>
              <a:buClr>
                <a:srgbClr val="000000"/>
              </a:buClr>
              <a:buSzPct val="80000"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1588" marR="0" lvl="1" indent="0" defTabSz="914400" eaLnBrk="0" fontAlgn="auto" latinLnBrk="0" hangingPunct="0">
              <a:lnSpc>
                <a:spcPct val="100000"/>
              </a:lnSpc>
              <a:spcAft>
                <a:spcPts val="300"/>
              </a:spcAft>
              <a:buClr>
                <a:srgbClr val="000000"/>
              </a:buClr>
              <a:buSzPct val="80000"/>
              <a:buFontTx/>
              <a:buNone/>
              <a:defRPr/>
            </a:pPr>
            <a:endParaRPr kumimoji="0" lang="en-US" sz="1000" b="0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1588" marR="0" lvl="1" indent="0" defTabSz="914400" eaLnBrk="0" fontAlgn="auto" latinLnBrk="0" hangingPunct="0">
              <a:lnSpc>
                <a:spcPct val="100000"/>
              </a:lnSpc>
              <a:spcAft>
                <a:spcPts val="300"/>
              </a:spcAft>
              <a:buClr>
                <a:srgbClr val="000000"/>
              </a:buClr>
              <a:buSzPct val="80000"/>
              <a:buFontTx/>
              <a:buNone/>
              <a:defRPr/>
            </a:pPr>
            <a:r>
              <a:rPr kumimoji="0" lang="en-US" sz="105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Phase 1: “Diagnosis”</a:t>
            </a:r>
            <a:r>
              <a:rPr kumimoji="0" lang="en-US" sz="1050" b="1" i="0" u="none" strike="noStrike" kern="0" cap="none" spc="0" normalizeH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endParaRPr kumimoji="0" lang="en-US" sz="105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1587" lvl="1" defTabSz="914400">
              <a:spcAft>
                <a:spcPts val="300"/>
              </a:spcAft>
              <a:buClr>
                <a:schemeClr val="bg2"/>
              </a:buClr>
              <a:buSzTx/>
              <a:defRPr/>
            </a:pPr>
            <a:r>
              <a:rPr lang="en-US" sz="1050" kern="0">
                <a:solidFill>
                  <a:srgbClr val="000000"/>
                </a:solidFill>
              </a:rPr>
              <a:t>Project Set-up</a:t>
            </a:r>
          </a:p>
          <a:p>
            <a:pPr marL="1587" lvl="1" defTabSz="914400">
              <a:spcAft>
                <a:spcPts val="300"/>
              </a:spcAft>
              <a:buClr>
                <a:schemeClr val="bg2"/>
              </a:buClr>
              <a:buSzTx/>
              <a:defRPr/>
            </a:pPr>
            <a:r>
              <a:rPr lang="en-US" sz="1050" kern="0">
                <a:solidFill>
                  <a:srgbClr val="000000"/>
                </a:solidFill>
              </a:rPr>
              <a:t>Current State Analysis (= internal diagnosis)</a:t>
            </a:r>
          </a:p>
          <a:p>
            <a:pPr marL="1587" lvl="1" defTabSz="914400">
              <a:spcAft>
                <a:spcPts val="300"/>
              </a:spcAft>
              <a:buClr>
                <a:schemeClr val="bg2"/>
              </a:buClr>
              <a:buSzTx/>
              <a:defRPr/>
            </a:pPr>
            <a:r>
              <a:rPr lang="en-US" sz="1050" kern="0">
                <a:solidFill>
                  <a:srgbClr val="000000"/>
                </a:solidFill>
              </a:rPr>
              <a:t>Benchmarking Survey (= external diagnosis)</a:t>
            </a:r>
          </a:p>
          <a:p>
            <a:pPr marL="1587" lvl="1" defTabSz="914400">
              <a:spcAft>
                <a:spcPts val="300"/>
              </a:spcAft>
              <a:buClr>
                <a:schemeClr val="bg2"/>
              </a:buClr>
              <a:buSzTx/>
              <a:defRPr/>
            </a:pPr>
            <a:r>
              <a:rPr lang="en-US" sz="1050" kern="0">
                <a:solidFill>
                  <a:srgbClr val="000000"/>
                </a:solidFill>
              </a:rPr>
              <a:t>Diagnosis Report Creation &amp; Discussion</a:t>
            </a:r>
          </a:p>
          <a:p>
            <a:pPr marL="1588" lvl="1" defTabSz="914400" eaLnBrk="0" hangingPunct="0">
              <a:spcAft>
                <a:spcPts val="300"/>
              </a:spcAft>
              <a:buClr>
                <a:srgbClr val="000000"/>
              </a:buClr>
              <a:buSzPct val="80000"/>
              <a:defRPr/>
            </a:pPr>
            <a:r>
              <a:rPr lang="en-US" sz="1050" b="1" kern="0">
                <a:solidFill>
                  <a:srgbClr val="000000"/>
                </a:solidFill>
              </a:rPr>
              <a:t>Phase 2: “Design Solution” </a:t>
            </a:r>
            <a:r>
              <a:rPr lang="en-US" sz="1050" b="1" i="1" u="sng" kern="0">
                <a:solidFill>
                  <a:srgbClr val="000000"/>
                </a:solidFill>
              </a:rPr>
              <a:t>(Updated Scope &amp; Plan)</a:t>
            </a:r>
          </a:p>
          <a:p>
            <a:pPr marL="1587" lvl="1" defTabSz="914400">
              <a:spcAft>
                <a:spcPts val="300"/>
              </a:spcAft>
              <a:buClr>
                <a:schemeClr val="bg2"/>
              </a:buClr>
              <a:buSzTx/>
              <a:defRPr/>
            </a:pPr>
            <a:r>
              <a:rPr lang="en-US" sz="1050" kern="0">
                <a:solidFill>
                  <a:srgbClr val="000000"/>
                </a:solidFill>
              </a:rPr>
              <a:t>Updated Project Scope &amp; Detailed Planning of Phase 2</a:t>
            </a:r>
          </a:p>
          <a:p>
            <a:pPr marL="1587" lvl="1" defTabSz="914400">
              <a:spcAft>
                <a:spcPts val="300"/>
              </a:spcAft>
              <a:buClr>
                <a:schemeClr val="bg2"/>
              </a:buClr>
              <a:buSzTx/>
              <a:defRPr/>
            </a:pPr>
            <a:r>
              <a:rPr lang="en-US" sz="1050" kern="0">
                <a:solidFill>
                  <a:srgbClr val="000000"/>
                </a:solidFill>
              </a:rPr>
              <a:t>Prep. &amp; Execution of Sales Strategy Workshops 1-3</a:t>
            </a:r>
          </a:p>
          <a:p>
            <a:pPr marL="1587" lvl="1" defTabSz="914400">
              <a:spcAft>
                <a:spcPts val="300"/>
              </a:spcAft>
              <a:buClr>
                <a:schemeClr val="bg2"/>
              </a:buClr>
              <a:buSzTx/>
              <a:defRPr/>
            </a:pPr>
            <a:r>
              <a:rPr lang="en-US" sz="1050" kern="0">
                <a:solidFill>
                  <a:srgbClr val="000000"/>
                </a:solidFill>
              </a:rPr>
              <a:t>Prep. &amp; Execution of Sales Process Workshops 1-3</a:t>
            </a:r>
          </a:p>
          <a:p>
            <a:pPr marL="1587" lvl="1" defTabSz="914400">
              <a:spcAft>
                <a:spcPts val="300"/>
              </a:spcAft>
              <a:buClr>
                <a:schemeClr val="bg2"/>
              </a:buClr>
              <a:buSzTx/>
              <a:defRPr/>
            </a:pPr>
            <a:r>
              <a:rPr lang="en-US" sz="1050" kern="0">
                <a:solidFill>
                  <a:srgbClr val="000000"/>
                </a:solidFill>
              </a:rPr>
              <a:t>Prep. &amp; Execution of Ext. Benchmarking (Deep-Dive)</a:t>
            </a:r>
          </a:p>
          <a:p>
            <a:pPr marL="1587" lvl="1" defTabSz="914400">
              <a:spcAft>
                <a:spcPts val="300"/>
              </a:spcAft>
              <a:buClr>
                <a:schemeClr val="bg2"/>
              </a:buClr>
              <a:buSzTx/>
              <a:defRPr/>
            </a:pPr>
            <a:r>
              <a:rPr lang="en-US" sz="1050" kern="0">
                <a:solidFill>
                  <a:srgbClr val="000000"/>
                </a:solidFill>
              </a:rPr>
              <a:t>(Bottom-up) Sales Team Engagement Workshops 1-4</a:t>
            </a:r>
          </a:p>
          <a:p>
            <a:pPr marL="1587" lvl="1" defTabSz="914400">
              <a:spcAft>
                <a:spcPts val="300"/>
              </a:spcAft>
              <a:buClr>
                <a:schemeClr val="bg2"/>
              </a:buClr>
              <a:buSzTx/>
              <a:defRPr/>
            </a:pPr>
            <a:r>
              <a:rPr lang="en-US" sz="1050" kern="0">
                <a:solidFill>
                  <a:srgbClr val="000000"/>
                </a:solidFill>
              </a:rPr>
              <a:t>(Top Down) Sales Management Model WS 1-4 </a:t>
            </a:r>
          </a:p>
          <a:p>
            <a:pPr marL="1587" lvl="1" defTabSz="914400">
              <a:spcAft>
                <a:spcPts val="300"/>
              </a:spcAft>
              <a:buClr>
                <a:schemeClr val="bg2"/>
              </a:buClr>
              <a:buSzTx/>
              <a:defRPr/>
            </a:pPr>
            <a:r>
              <a:rPr lang="en-US" sz="1050" kern="0">
                <a:solidFill>
                  <a:srgbClr val="000000"/>
                </a:solidFill>
              </a:rPr>
              <a:t>Training Model/ HR &amp; Other Topics</a:t>
            </a:r>
          </a:p>
          <a:p>
            <a:pPr marL="1587" lvl="1" defTabSz="914400">
              <a:spcAft>
                <a:spcPts val="300"/>
              </a:spcAft>
              <a:buClr>
                <a:schemeClr val="bg2"/>
              </a:buClr>
              <a:buSzTx/>
              <a:defRPr/>
            </a:pPr>
            <a:r>
              <a:rPr lang="en-US" sz="1050" b="1" kern="0">
                <a:solidFill>
                  <a:srgbClr val="000000"/>
                </a:solidFill>
              </a:rPr>
              <a:t>Phase 3: “Fine-Tuning”</a:t>
            </a:r>
            <a:endParaRPr lang="en-US" sz="1050" kern="0">
              <a:solidFill>
                <a:srgbClr val="000000"/>
              </a:solidFill>
            </a:endParaRPr>
          </a:p>
          <a:p>
            <a:pPr marL="1587" lvl="1" defTabSz="914400">
              <a:spcAft>
                <a:spcPts val="300"/>
              </a:spcAft>
              <a:buClr>
                <a:schemeClr val="bg2"/>
              </a:buClr>
              <a:buSzTx/>
              <a:defRPr/>
            </a:pPr>
            <a:r>
              <a:rPr lang="en-US" sz="1050" kern="0">
                <a:solidFill>
                  <a:srgbClr val="000000"/>
                </a:solidFill>
              </a:rPr>
              <a:t>Updated Solution Concept</a:t>
            </a:r>
          </a:p>
          <a:p>
            <a:pPr marL="1587" lvl="1" defTabSz="914400">
              <a:spcAft>
                <a:spcPts val="300"/>
              </a:spcAft>
              <a:buClr>
                <a:schemeClr val="bg2"/>
              </a:buClr>
              <a:buSzTx/>
              <a:defRPr/>
            </a:pPr>
            <a:r>
              <a:rPr lang="en-US" sz="1050" kern="0">
                <a:solidFill>
                  <a:srgbClr val="000000"/>
                </a:solidFill>
              </a:rPr>
              <a:t>Roadmap, incl. Milestones</a:t>
            </a:r>
          </a:p>
          <a:p>
            <a:pPr marL="1587" lvl="1" defTabSz="914400">
              <a:spcAft>
                <a:spcPts val="300"/>
              </a:spcAft>
              <a:buClr>
                <a:schemeClr val="bg2"/>
              </a:buClr>
              <a:buSzTx/>
              <a:defRPr/>
            </a:pPr>
            <a:r>
              <a:rPr lang="en-US" sz="1050" kern="0">
                <a:solidFill>
                  <a:srgbClr val="000000"/>
                </a:solidFill>
              </a:rPr>
              <a:t>Prepare Communication Package </a:t>
            </a:r>
          </a:p>
          <a:p>
            <a:pPr marL="1587" lvl="1" defTabSz="914400">
              <a:spcAft>
                <a:spcPts val="300"/>
              </a:spcAft>
              <a:buClr>
                <a:schemeClr val="bg2"/>
              </a:buClr>
              <a:buSzTx/>
              <a:defRPr/>
            </a:pPr>
            <a:r>
              <a:rPr lang="en-US" sz="1050" kern="0">
                <a:solidFill>
                  <a:srgbClr val="000000"/>
                </a:solidFill>
              </a:rPr>
              <a:t>Decision Proposal</a:t>
            </a:r>
          </a:p>
          <a:p>
            <a:pPr marL="1588" lvl="1" defTabSz="914400" eaLnBrk="0" hangingPunct="0">
              <a:spcAft>
                <a:spcPts val="300"/>
              </a:spcAft>
              <a:buClr>
                <a:srgbClr val="000000"/>
              </a:buClr>
              <a:buSzTx/>
              <a:defRPr/>
            </a:pPr>
            <a:r>
              <a:rPr lang="en-US" sz="1050" b="1" kern="0">
                <a:solidFill>
                  <a:srgbClr val="000000"/>
                </a:solidFill>
              </a:rPr>
              <a:t>Steering Committee Meeting</a:t>
            </a:r>
          </a:p>
          <a:p>
            <a:pPr marL="1588" lvl="1" defTabSz="914400" eaLnBrk="0" hangingPunct="0">
              <a:spcAft>
                <a:spcPts val="300"/>
              </a:spcAft>
              <a:buClr>
                <a:srgbClr val="000000"/>
              </a:buClr>
              <a:buSzTx/>
              <a:defRPr/>
            </a:pPr>
            <a:r>
              <a:rPr lang="en-US" sz="1050" kern="0">
                <a:solidFill>
                  <a:srgbClr val="000000"/>
                </a:solidFill>
              </a:rPr>
              <a:t>Sounding Board Meeting</a:t>
            </a:r>
          </a:p>
          <a:p>
            <a:pPr marL="1588" lvl="1" defTabSz="914400" eaLnBrk="0" hangingPunct="0">
              <a:spcAft>
                <a:spcPts val="300"/>
              </a:spcAft>
              <a:buClr>
                <a:srgbClr val="000000"/>
              </a:buClr>
              <a:buSzTx/>
              <a:defRPr/>
            </a:pPr>
            <a:r>
              <a:rPr lang="en-US" sz="1050" i="1" kern="0">
                <a:solidFill>
                  <a:srgbClr val="000000"/>
                </a:solidFill>
              </a:rPr>
              <a:t>Weekly Core Team Meeting</a:t>
            </a:r>
          </a:p>
        </p:txBody>
      </p:sp>
      <p:sp>
        <p:nvSpPr>
          <p:cNvPr id="105" name="Rectangle 143"/>
          <p:cNvSpPr>
            <a:spLocks noChangeArrowheads="1"/>
          </p:cNvSpPr>
          <p:nvPr/>
        </p:nvSpPr>
        <p:spPr bwMode="gray">
          <a:xfrm>
            <a:off x="3338593" y="1413452"/>
            <a:ext cx="5846075" cy="201100"/>
          </a:xfrm>
          <a:prstGeom prst="rect">
            <a:avLst/>
          </a:prstGeom>
          <a:solidFill>
            <a:srgbClr val="E9E9E9"/>
          </a:solidFill>
          <a:ln w="9525">
            <a:solidFill>
              <a:srgbClr val="A9ABAF"/>
            </a:solidFill>
            <a:miter lim="800000"/>
          </a:ln>
        </p:spPr>
        <p:txBody>
          <a:bodyPr lIns="18000" tIns="46800" rIns="18000" bIns="4680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de-DE" sz="12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</a:rPr>
              <a:t>2016</a:t>
            </a:r>
          </a:p>
        </p:txBody>
      </p:sp>
      <p:sp>
        <p:nvSpPr>
          <p:cNvPr id="92" name="Rectangle 11"/>
          <p:cNvSpPr>
            <a:spLocks noChangeArrowheads="1"/>
          </p:cNvSpPr>
          <p:nvPr/>
        </p:nvSpPr>
        <p:spPr bwMode="auto">
          <a:xfrm>
            <a:off x="3341592" y="1821440"/>
            <a:ext cx="833431" cy="3607693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C0C0C0"/>
              </a:solidFill>
              <a:effectLst/>
              <a:uLnTx/>
              <a:uFillTx/>
            </a:endParaRPr>
          </a:p>
        </p:txBody>
      </p:sp>
      <p:sp>
        <p:nvSpPr>
          <p:cNvPr id="99" name="Rectangle 11"/>
          <p:cNvSpPr>
            <a:spLocks noChangeArrowheads="1"/>
          </p:cNvSpPr>
          <p:nvPr/>
        </p:nvSpPr>
        <p:spPr bwMode="auto">
          <a:xfrm>
            <a:off x="4175017" y="1821440"/>
            <a:ext cx="834694" cy="3607693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C0C0C0"/>
              </a:solidFill>
              <a:effectLst/>
              <a:uLnTx/>
              <a:uFillTx/>
            </a:endParaRPr>
          </a:p>
        </p:txBody>
      </p:sp>
      <p:sp>
        <p:nvSpPr>
          <p:cNvPr id="100" name="Rectangle 11"/>
          <p:cNvSpPr>
            <a:spLocks noChangeArrowheads="1"/>
          </p:cNvSpPr>
          <p:nvPr/>
        </p:nvSpPr>
        <p:spPr bwMode="auto">
          <a:xfrm>
            <a:off x="5009711" y="1821440"/>
            <a:ext cx="833431" cy="3607693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C0C0C0"/>
              </a:solidFill>
              <a:effectLst/>
              <a:uLnTx/>
              <a:uFillTx/>
            </a:endParaRPr>
          </a:p>
        </p:txBody>
      </p:sp>
      <p:sp>
        <p:nvSpPr>
          <p:cNvPr id="109" name="Rectangle 14"/>
          <p:cNvSpPr>
            <a:spLocks noChangeArrowheads="1"/>
          </p:cNvSpPr>
          <p:nvPr/>
        </p:nvSpPr>
        <p:spPr bwMode="auto">
          <a:xfrm>
            <a:off x="3341592" y="1608708"/>
            <a:ext cx="833431" cy="212732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2B2B2"/>
            </a:solidFill>
            <a:miter lim="800000"/>
          </a:ln>
          <a:effectLst/>
        </p:spPr>
        <p:txBody>
          <a:bodyPr lIns="0" tIns="0" rIns="0" bIns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sz="1050" kern="0">
                <a:solidFill>
                  <a:srgbClr val="4D4F53"/>
                </a:solidFill>
                <a:latin typeface="Arial" pitchFamily="34" charset="0"/>
              </a:rPr>
              <a:t>w</a:t>
            </a:r>
            <a:r>
              <a:rPr kumimoji="0" lang="en-US" sz="1050" b="0" i="0" u="none" strike="noStrike" kern="0" cap="none" spc="0" normalizeH="0" baseline="0" noProof="0">
                <a:ln>
                  <a:noFill/>
                </a:ln>
                <a:solidFill>
                  <a:srgbClr val="4D4F53"/>
                </a:solidFill>
                <a:effectLst/>
                <a:uLnTx/>
                <a:uFillTx/>
                <a:latin typeface="Arial" pitchFamily="34" charset="0"/>
              </a:rPr>
              <a:t>eek 1-4</a:t>
            </a:r>
          </a:p>
        </p:txBody>
      </p:sp>
      <p:sp>
        <p:nvSpPr>
          <p:cNvPr id="112" name="Rectangle 14"/>
          <p:cNvSpPr>
            <a:spLocks noChangeArrowheads="1"/>
          </p:cNvSpPr>
          <p:nvPr/>
        </p:nvSpPr>
        <p:spPr bwMode="auto">
          <a:xfrm>
            <a:off x="4175017" y="1608708"/>
            <a:ext cx="834694" cy="212732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2B2B2"/>
            </a:solidFill>
            <a:miter lim="800000"/>
          </a:ln>
          <a:effectLst/>
        </p:spPr>
        <p:txBody>
          <a:bodyPr lIns="0" tIns="0" rIns="0" bIns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sz="1050" kern="0">
                <a:solidFill>
                  <a:srgbClr val="4D4F53"/>
                </a:solidFill>
                <a:latin typeface="Arial" pitchFamily="34" charset="0"/>
              </a:rPr>
              <a:t>week 5-8</a:t>
            </a: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4D4F53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117" name="Rectangle 14"/>
          <p:cNvSpPr>
            <a:spLocks noChangeArrowheads="1"/>
          </p:cNvSpPr>
          <p:nvPr/>
        </p:nvSpPr>
        <p:spPr bwMode="auto">
          <a:xfrm>
            <a:off x="5009711" y="1608708"/>
            <a:ext cx="833431" cy="212732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2B2B2"/>
            </a:solidFill>
            <a:miter lim="800000"/>
          </a:ln>
          <a:effectLst/>
        </p:spPr>
        <p:txBody>
          <a:bodyPr lIns="0" tIns="0" rIns="0" bIns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sz="1050" kern="0">
                <a:solidFill>
                  <a:srgbClr val="4D4F53"/>
                </a:solidFill>
                <a:latin typeface="Arial" pitchFamily="34" charset="0"/>
              </a:rPr>
              <a:t>week 9-12</a:t>
            </a: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4D4F53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145" name="Rectangle 11"/>
          <p:cNvSpPr>
            <a:spLocks noChangeArrowheads="1"/>
          </p:cNvSpPr>
          <p:nvPr/>
        </p:nvSpPr>
        <p:spPr bwMode="auto">
          <a:xfrm>
            <a:off x="5846382" y="1821440"/>
            <a:ext cx="830658" cy="3607693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C0C0C0"/>
              </a:solidFill>
              <a:effectLst/>
              <a:uLnTx/>
              <a:uFillTx/>
            </a:endParaRPr>
          </a:p>
        </p:txBody>
      </p:sp>
      <p:sp>
        <p:nvSpPr>
          <p:cNvPr id="146" name="Rectangle 14"/>
          <p:cNvSpPr>
            <a:spLocks noChangeArrowheads="1"/>
          </p:cNvSpPr>
          <p:nvPr/>
        </p:nvSpPr>
        <p:spPr bwMode="auto">
          <a:xfrm>
            <a:off x="5842656" y="1608708"/>
            <a:ext cx="833431" cy="212732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2B2B2"/>
            </a:solidFill>
            <a:miter lim="800000"/>
          </a:ln>
          <a:effectLst/>
        </p:spPr>
        <p:txBody>
          <a:bodyPr lIns="0" tIns="0" rIns="0" bIns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sz="1050" kern="0">
                <a:solidFill>
                  <a:srgbClr val="4D4F53"/>
                </a:solidFill>
                <a:latin typeface="Arial" pitchFamily="34" charset="0"/>
              </a:rPr>
              <a:t>w</a:t>
            </a:r>
            <a:r>
              <a:rPr kumimoji="0" lang="en-US" sz="1050" b="0" i="0" u="none" strike="noStrike" kern="0" cap="none" spc="0" normalizeH="0" baseline="0" noProof="0">
                <a:ln>
                  <a:noFill/>
                </a:ln>
                <a:solidFill>
                  <a:srgbClr val="4D4F53"/>
                </a:solidFill>
                <a:effectLst/>
                <a:uLnTx/>
                <a:uFillTx/>
                <a:latin typeface="Arial" pitchFamily="34" charset="0"/>
              </a:rPr>
              <a:t>eek 13-16 </a:t>
            </a:r>
          </a:p>
        </p:txBody>
      </p:sp>
      <p:sp>
        <p:nvSpPr>
          <p:cNvPr id="163" name="Rectangle 11"/>
          <p:cNvSpPr>
            <a:spLocks noChangeArrowheads="1"/>
          </p:cNvSpPr>
          <p:nvPr/>
        </p:nvSpPr>
        <p:spPr bwMode="auto">
          <a:xfrm>
            <a:off x="6677830" y="1821440"/>
            <a:ext cx="829940" cy="3607693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C0C0C0"/>
              </a:solidFill>
              <a:effectLst/>
              <a:uLnTx/>
              <a:uFillTx/>
            </a:endParaRPr>
          </a:p>
        </p:txBody>
      </p:sp>
      <p:sp>
        <p:nvSpPr>
          <p:cNvPr id="164" name="Rectangle 11"/>
          <p:cNvSpPr>
            <a:spLocks noChangeArrowheads="1"/>
          </p:cNvSpPr>
          <p:nvPr/>
        </p:nvSpPr>
        <p:spPr bwMode="auto">
          <a:xfrm>
            <a:off x="7507764" y="1821440"/>
            <a:ext cx="834694" cy="3607693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C0C0C0"/>
              </a:solidFill>
              <a:effectLst/>
              <a:uLnTx/>
              <a:uFillTx/>
            </a:endParaRPr>
          </a:p>
        </p:txBody>
      </p:sp>
      <p:sp>
        <p:nvSpPr>
          <p:cNvPr id="166" name="Rectangle 14"/>
          <p:cNvSpPr>
            <a:spLocks noChangeArrowheads="1"/>
          </p:cNvSpPr>
          <p:nvPr/>
        </p:nvSpPr>
        <p:spPr bwMode="auto">
          <a:xfrm>
            <a:off x="6674339" y="1608708"/>
            <a:ext cx="833431" cy="212732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2B2B2"/>
            </a:solidFill>
            <a:miter lim="800000"/>
          </a:ln>
          <a:effectLst/>
        </p:spPr>
        <p:txBody>
          <a:bodyPr lIns="0" tIns="0" rIns="0" bIns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sz="1050" kern="0">
                <a:solidFill>
                  <a:srgbClr val="4D4F53"/>
                </a:solidFill>
                <a:latin typeface="Arial" pitchFamily="34" charset="0"/>
              </a:rPr>
              <a:t>week 17-20</a:t>
            </a: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4D4F53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167" name="Rectangle 14"/>
          <p:cNvSpPr>
            <a:spLocks noChangeArrowheads="1"/>
          </p:cNvSpPr>
          <p:nvPr/>
        </p:nvSpPr>
        <p:spPr bwMode="auto">
          <a:xfrm>
            <a:off x="7507764" y="1608708"/>
            <a:ext cx="834694" cy="212732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2B2B2"/>
            </a:solidFill>
            <a:miter lim="800000"/>
          </a:ln>
          <a:effectLst/>
        </p:spPr>
        <p:txBody>
          <a:bodyPr lIns="0" tIns="0" rIns="0" bIns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sz="1050" kern="0">
                <a:solidFill>
                  <a:srgbClr val="4D4F53"/>
                </a:solidFill>
                <a:latin typeface="Arial" pitchFamily="34" charset="0"/>
              </a:rPr>
              <a:t>week 21-24</a:t>
            </a: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4D4F53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171" name="Rectangle 11"/>
          <p:cNvSpPr>
            <a:spLocks noChangeArrowheads="1"/>
          </p:cNvSpPr>
          <p:nvPr/>
        </p:nvSpPr>
        <p:spPr bwMode="auto">
          <a:xfrm>
            <a:off x="8342458" y="1821440"/>
            <a:ext cx="842211" cy="3607693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C0C0C0"/>
              </a:solidFill>
              <a:effectLst/>
              <a:uLnTx/>
              <a:uFillTx/>
            </a:endParaRPr>
          </a:p>
        </p:txBody>
      </p:sp>
      <p:sp>
        <p:nvSpPr>
          <p:cNvPr id="172" name="Rectangle 14"/>
          <p:cNvSpPr>
            <a:spLocks noChangeArrowheads="1"/>
          </p:cNvSpPr>
          <p:nvPr/>
        </p:nvSpPr>
        <p:spPr bwMode="auto">
          <a:xfrm>
            <a:off x="8342458" y="1608708"/>
            <a:ext cx="842211" cy="212732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2B2B2"/>
            </a:solidFill>
            <a:miter lim="800000"/>
          </a:ln>
          <a:effectLst/>
        </p:spPr>
        <p:txBody>
          <a:bodyPr lIns="0" tIns="0" rIns="0" bIns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sz="1050" kern="0">
                <a:solidFill>
                  <a:srgbClr val="4D4F53"/>
                </a:solidFill>
                <a:latin typeface="Arial" pitchFamily="34" charset="0"/>
              </a:rPr>
              <a:t>week 25-28 </a:t>
            </a: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4D4F53"/>
              </a:solidFill>
              <a:effectLst/>
              <a:uLnTx/>
              <a:uFillTx/>
              <a:latin typeface="Arial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706064"/>
              </p:ext>
            </p:extLst>
          </p:nvPr>
        </p:nvGraphicFramePr>
        <p:xfrm>
          <a:off x="3341585" y="1326369"/>
          <a:ext cx="6269648" cy="48379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3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9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39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39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239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239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2391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239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2391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2391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2391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2391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2391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2391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2391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23916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23916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23916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23916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23916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23916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23916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23916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23916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223916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223916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</a:tblGrid>
              <a:tr h="199282">
                <a:tc gridSpan="28"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Project Milestones and Time Schedule in Weeks</a:t>
                      </a:r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pPr algn="ctr" fontAlgn="b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pPr algn="ctr" fontAlgn="b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744">
                <a:tc gridSpan="5"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May/June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pPr algn="ctr" fontAlgn="b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pPr algn="ctr" fontAlgn="b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pPr algn="ctr" fontAlgn="b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pPr algn="ctr" fontAlgn="b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4"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July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pPr algn="ctr" fontAlgn="b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pPr algn="ctr" fontAlgn="b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pPr algn="ctr" fontAlgn="b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5"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August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pPr algn="ctr" fontAlgn="b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pPr algn="ctr" fontAlgn="b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pPr algn="ctr" fontAlgn="b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pPr algn="ctr" fontAlgn="b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4"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September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pPr algn="ctr" fontAlgn="b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pPr algn="ctr" fontAlgn="b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pPr algn="ctr" fontAlgn="b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4"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October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pPr algn="ctr" fontAlgn="b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pPr algn="ctr" fontAlgn="b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pPr algn="ctr" fontAlgn="b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4"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November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pPr algn="ctr" fontAlgn="b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pPr algn="ctr" fontAlgn="b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pPr algn="ctr" fontAlgn="b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Dec.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pPr algn="ctr" fontAlgn="b"/>
                      <a:endParaRPr lang="en-US" sz="900" b="1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9670">
                <a:tc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1000" b="0" u="none" strike="noStrike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1000" b="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1000" b="0" u="none" strike="noStrike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en-US" sz="1000" b="0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1000" b="0" u="none" strike="noStrike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en-US" sz="1000" b="0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1000" b="0" u="none" strike="noStrike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en-US" sz="1000" b="0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1000" b="0" u="none" strike="noStrike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en-US" sz="1000" b="0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1000" b="0" u="none" strike="noStrike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lang="en-US" sz="1000" b="0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1000" b="0" u="none" strike="noStrike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en-US" sz="1000" b="0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1000" b="0" u="none" strike="noStrike"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lang="en-US" sz="1000" b="0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1000" b="0" u="none" strike="noStrike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en-US" sz="1000" b="0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1000" b="0" u="none" strike="noStrike">
                          <a:solidFill>
                            <a:schemeClr val="bg1"/>
                          </a:solidFill>
                          <a:effectLst/>
                        </a:rPr>
                        <a:t>11</a:t>
                      </a:r>
                      <a:endParaRPr lang="en-US" sz="1000" b="0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1000" b="0" u="none" strike="noStrike">
                          <a:solidFill>
                            <a:schemeClr val="bg1"/>
                          </a:solidFill>
                          <a:effectLst/>
                        </a:rPr>
                        <a:t>12</a:t>
                      </a:r>
                      <a:endParaRPr lang="en-US" sz="1000" b="0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1000" b="0" u="none" strike="noStrike">
                          <a:solidFill>
                            <a:schemeClr val="bg1"/>
                          </a:solidFill>
                          <a:effectLst/>
                        </a:rPr>
                        <a:t>13</a:t>
                      </a:r>
                      <a:endParaRPr lang="en-US" sz="1000" b="0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1000" b="0" u="none" strike="noStrike">
                          <a:solidFill>
                            <a:schemeClr val="bg1"/>
                          </a:solidFill>
                          <a:effectLst/>
                        </a:rPr>
                        <a:t>14</a:t>
                      </a:r>
                      <a:endParaRPr lang="en-US" sz="1000" b="0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1000" b="0" u="none" strike="noStrike">
                          <a:solidFill>
                            <a:schemeClr val="bg1"/>
                          </a:solidFill>
                          <a:effectLst/>
                        </a:rPr>
                        <a:t>15</a:t>
                      </a:r>
                      <a:endParaRPr lang="en-US" sz="1000" b="0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1000" b="0" u="none" strike="noStrike">
                          <a:solidFill>
                            <a:schemeClr val="bg1"/>
                          </a:solidFill>
                          <a:effectLst/>
                        </a:rPr>
                        <a:t>16</a:t>
                      </a:r>
                      <a:endParaRPr lang="en-US" sz="1000" b="0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1000" b="0" u="none" strike="noStrike">
                          <a:solidFill>
                            <a:schemeClr val="bg1"/>
                          </a:solidFill>
                          <a:effectLst/>
                        </a:rPr>
                        <a:t>17</a:t>
                      </a:r>
                      <a:endParaRPr lang="en-US" sz="1000" b="0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1000" b="0" u="none" strike="noStrike">
                          <a:solidFill>
                            <a:schemeClr val="bg1"/>
                          </a:solidFill>
                          <a:effectLst/>
                        </a:rPr>
                        <a:t>18</a:t>
                      </a:r>
                      <a:endParaRPr lang="en-US" sz="1000" b="0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1000" b="0" u="none" strike="noStrike">
                          <a:solidFill>
                            <a:schemeClr val="bg1"/>
                          </a:solidFill>
                          <a:effectLst/>
                        </a:rPr>
                        <a:t>19</a:t>
                      </a:r>
                      <a:endParaRPr lang="en-US" sz="1000" b="0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1000" b="0" u="none" strike="noStrike">
                          <a:solidFill>
                            <a:schemeClr val="bg1"/>
                          </a:solidFill>
                          <a:effectLst/>
                        </a:rPr>
                        <a:t>20</a:t>
                      </a:r>
                      <a:endParaRPr lang="en-US" sz="1000" b="0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1000" b="0" u="none" strike="noStrike">
                          <a:solidFill>
                            <a:schemeClr val="bg1"/>
                          </a:solidFill>
                          <a:effectLst/>
                        </a:rPr>
                        <a:t>21</a:t>
                      </a:r>
                      <a:endParaRPr lang="en-US" sz="1000" b="0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1000" b="0" u="none" strike="noStrike">
                          <a:solidFill>
                            <a:schemeClr val="bg1"/>
                          </a:solidFill>
                          <a:effectLst/>
                        </a:rPr>
                        <a:t>22</a:t>
                      </a:r>
                      <a:endParaRPr lang="en-US" sz="1000" b="0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1000" b="0" u="none" strike="noStrike">
                          <a:solidFill>
                            <a:schemeClr val="bg1"/>
                          </a:solidFill>
                          <a:effectLst/>
                        </a:rPr>
                        <a:t>23</a:t>
                      </a:r>
                      <a:endParaRPr lang="en-US" sz="1000" b="0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1000" b="0" u="none" strike="noStrike">
                          <a:solidFill>
                            <a:schemeClr val="bg1"/>
                          </a:solidFill>
                          <a:effectLst/>
                        </a:rPr>
                        <a:t>24</a:t>
                      </a:r>
                      <a:endParaRPr lang="en-US" sz="1000" b="0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1000" b="0" u="none" strike="noStrike">
                          <a:solidFill>
                            <a:schemeClr val="bg1"/>
                          </a:solidFill>
                          <a:effectLst/>
                        </a:rPr>
                        <a:t>25</a:t>
                      </a:r>
                      <a:endParaRPr lang="en-US" sz="1000" b="0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1000" b="0" u="none" strike="noStrike">
                          <a:solidFill>
                            <a:schemeClr val="bg1"/>
                          </a:solidFill>
                          <a:effectLst/>
                        </a:rPr>
                        <a:t>26</a:t>
                      </a:r>
                      <a:endParaRPr lang="en-US" sz="1000" b="0" i="0" u="none" strike="noStrike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27</a:t>
                      </a:r>
                    </a:p>
                  </a:txBody>
                  <a:tcPr marL="0" marR="0" marT="0" marB="0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28</a:t>
                      </a:r>
                    </a:p>
                  </a:txBody>
                  <a:tcPr marL="0" marR="0" marT="0" marB="0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682"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682"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8682"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8682"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8682"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8682"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8682"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8682"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8682"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8682"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8682"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8682"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8682"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8682"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8682"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8682"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38682"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8682"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108" name="Rechteck 172"/>
          <p:cNvSpPr/>
          <p:nvPr/>
        </p:nvSpPr>
        <p:spPr bwMode="gray">
          <a:xfrm>
            <a:off x="3338351" y="1836000"/>
            <a:ext cx="1792075" cy="129011"/>
          </a:xfrm>
          <a:prstGeom prst="rect">
            <a:avLst/>
          </a:prstGeom>
          <a:solidFill>
            <a:schemeClr val="bg2"/>
          </a:solidFill>
          <a:ln w="12700">
            <a:solidFill>
              <a:srgbClr val="A719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>
                <a:solidFill>
                  <a:schemeClr val="bg1"/>
                </a:solidFill>
              </a:rPr>
              <a:t>Phase 1 Diagnosis</a:t>
            </a:r>
          </a:p>
        </p:txBody>
      </p:sp>
      <p:sp>
        <p:nvSpPr>
          <p:cNvPr id="111" name="Rechteck 174"/>
          <p:cNvSpPr/>
          <p:nvPr/>
        </p:nvSpPr>
        <p:spPr bwMode="gray">
          <a:xfrm>
            <a:off x="3338352" y="2033606"/>
            <a:ext cx="447452" cy="121561"/>
          </a:xfrm>
          <a:prstGeom prst="rect">
            <a:avLst/>
          </a:prstGeom>
          <a:solidFill>
            <a:schemeClr val="bg2">
              <a:alpha val="50000"/>
            </a:schemeClr>
          </a:solidFill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113" name="Rechteck 175"/>
          <p:cNvSpPr/>
          <p:nvPr/>
        </p:nvSpPr>
        <p:spPr bwMode="gray">
          <a:xfrm>
            <a:off x="3792502" y="2211378"/>
            <a:ext cx="1236715" cy="121561"/>
          </a:xfrm>
          <a:prstGeom prst="rect">
            <a:avLst/>
          </a:prstGeom>
          <a:solidFill>
            <a:schemeClr val="bg2">
              <a:alpha val="50000"/>
            </a:schemeClr>
          </a:solidFill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114" name="Rechteck 176"/>
          <p:cNvSpPr/>
          <p:nvPr/>
        </p:nvSpPr>
        <p:spPr bwMode="gray">
          <a:xfrm>
            <a:off x="4022400" y="2408984"/>
            <a:ext cx="1009621" cy="121561"/>
          </a:xfrm>
          <a:prstGeom prst="rect">
            <a:avLst/>
          </a:prstGeom>
          <a:solidFill>
            <a:schemeClr val="bg2">
              <a:alpha val="50000"/>
            </a:schemeClr>
          </a:solidFill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115" name="Rechteck 177"/>
          <p:cNvSpPr/>
          <p:nvPr/>
        </p:nvSpPr>
        <p:spPr bwMode="gray">
          <a:xfrm>
            <a:off x="4299357" y="2623283"/>
            <a:ext cx="1049561" cy="121561"/>
          </a:xfrm>
          <a:prstGeom prst="rect">
            <a:avLst/>
          </a:prstGeom>
          <a:solidFill>
            <a:schemeClr val="bg2">
              <a:alpha val="50000"/>
            </a:schemeClr>
          </a:solidFill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116" name="Rechteck 178"/>
          <p:cNvSpPr/>
          <p:nvPr/>
        </p:nvSpPr>
        <p:spPr bwMode="gray">
          <a:xfrm>
            <a:off x="5365644" y="2866271"/>
            <a:ext cx="2900467" cy="125268"/>
          </a:xfrm>
          <a:prstGeom prst="rect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>
                <a:solidFill>
                  <a:schemeClr val="bg1"/>
                </a:solidFill>
              </a:rPr>
              <a:t>Phase 2: Design Solution</a:t>
            </a:r>
          </a:p>
        </p:txBody>
      </p:sp>
      <p:sp>
        <p:nvSpPr>
          <p:cNvPr id="129" name="Flussdiagramm: Verzweigung 7"/>
          <p:cNvSpPr>
            <a:spLocks noChangeArrowheads="1"/>
          </p:cNvSpPr>
          <p:nvPr/>
        </p:nvSpPr>
        <p:spPr bwMode="auto">
          <a:xfrm>
            <a:off x="3259651" y="1982314"/>
            <a:ext cx="189532" cy="215900"/>
          </a:xfrm>
          <a:prstGeom prst="flowChartDecision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square" lIns="90000" tIns="46800" rIns="90000" bIns="46800" anchor="ctr"/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700" b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0" name="Rechteck 190"/>
          <p:cNvSpPr/>
          <p:nvPr/>
        </p:nvSpPr>
        <p:spPr bwMode="gray">
          <a:xfrm>
            <a:off x="8270365" y="4467798"/>
            <a:ext cx="897053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 algn="ctr">
            <a:solidFill>
              <a:schemeClr val="bg2"/>
            </a:solidFill>
            <a:miter lim="800000"/>
          </a:ln>
          <a:effectLst/>
        </p:spPr>
        <p:txBody>
          <a:bodyPr wrap="square" lIns="0" tIns="0" rIns="0" bIns="0" anchor="ctr"/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01688" eaLnBrk="0" hangingPunct="0"/>
            <a:r>
              <a:rPr lang="en-US" sz="900" b="1" err="1">
                <a:cs typeface="Arial"/>
              </a:rPr>
              <a:t>Ph 3: Fine- Tuning</a:t>
            </a:r>
          </a:p>
        </p:txBody>
      </p:sp>
      <p:sp>
        <p:nvSpPr>
          <p:cNvPr id="131" name="Rechteck 193"/>
          <p:cNvSpPr/>
          <p:nvPr/>
        </p:nvSpPr>
        <p:spPr bwMode="gray">
          <a:xfrm>
            <a:off x="8928582" y="4681921"/>
            <a:ext cx="762104" cy="110375"/>
          </a:xfrm>
          <a:prstGeom prst="rect">
            <a:avLst/>
          </a:prstGeom>
          <a:solidFill>
            <a:schemeClr val="accent2">
              <a:lumMod val="20000"/>
              <a:lumOff val="80000"/>
              <a:alpha val="25000"/>
            </a:schemeClr>
          </a:solidFill>
          <a:ln w="6350" algn="ctr">
            <a:solidFill>
              <a:schemeClr val="bg2"/>
            </a:solidFill>
            <a:miter lim="800000"/>
          </a:ln>
          <a:effectLst/>
        </p:spPr>
        <p:txBody>
          <a:bodyPr wrap="square" lIns="0" tIns="0" rIns="0" bIns="0" anchor="ctr"/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01688" eaLnBrk="0" hangingPunct="0"/>
            <a:endParaRPr lang="en-US" sz="1200" b="1">
              <a:solidFill>
                <a:schemeClr val="tx1"/>
              </a:solidFill>
              <a:cs typeface="Arial"/>
            </a:endParaRPr>
          </a:p>
        </p:txBody>
      </p:sp>
      <p:sp>
        <p:nvSpPr>
          <p:cNvPr id="132" name="Rechteck 194"/>
          <p:cNvSpPr/>
          <p:nvPr/>
        </p:nvSpPr>
        <p:spPr bwMode="gray">
          <a:xfrm>
            <a:off x="8934736" y="4865022"/>
            <a:ext cx="755950" cy="110375"/>
          </a:xfrm>
          <a:prstGeom prst="rect">
            <a:avLst/>
          </a:prstGeom>
          <a:solidFill>
            <a:schemeClr val="accent2">
              <a:lumMod val="20000"/>
              <a:lumOff val="80000"/>
              <a:alpha val="25000"/>
            </a:schemeClr>
          </a:solidFill>
          <a:ln w="6350" algn="ctr">
            <a:solidFill>
              <a:schemeClr val="bg2"/>
            </a:solidFill>
            <a:miter lim="800000"/>
          </a:ln>
          <a:effectLst/>
        </p:spPr>
        <p:txBody>
          <a:bodyPr wrap="square" lIns="0" tIns="0" rIns="0" bIns="0" anchor="ctr"/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01688" eaLnBrk="0" hangingPunct="0"/>
            <a:endParaRPr lang="en-US" sz="1200" b="1">
              <a:solidFill>
                <a:schemeClr val="tx1"/>
              </a:solidFill>
              <a:cs typeface="Arial"/>
            </a:endParaRPr>
          </a:p>
        </p:txBody>
      </p:sp>
      <p:sp>
        <p:nvSpPr>
          <p:cNvPr id="133" name="Rechteck 195"/>
          <p:cNvSpPr/>
          <p:nvPr/>
        </p:nvSpPr>
        <p:spPr bwMode="gray">
          <a:xfrm>
            <a:off x="9193121" y="5072187"/>
            <a:ext cx="497564" cy="110375"/>
          </a:xfrm>
          <a:prstGeom prst="rect">
            <a:avLst/>
          </a:prstGeom>
          <a:solidFill>
            <a:schemeClr val="accent2">
              <a:lumMod val="20000"/>
              <a:lumOff val="80000"/>
              <a:alpha val="25000"/>
            </a:schemeClr>
          </a:solidFill>
          <a:ln w="6350" algn="ctr">
            <a:solidFill>
              <a:schemeClr val="bg2"/>
            </a:solidFill>
            <a:miter lim="800000"/>
          </a:ln>
          <a:effectLst/>
        </p:spPr>
        <p:txBody>
          <a:bodyPr wrap="square" lIns="0" tIns="0" rIns="0" bIns="0" anchor="ctr"/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01688" eaLnBrk="0" hangingPunct="0"/>
            <a:endParaRPr lang="en-US" sz="1200" b="1">
              <a:solidFill>
                <a:schemeClr val="tx1"/>
              </a:solidFill>
              <a:cs typeface="Arial"/>
            </a:endParaRPr>
          </a:p>
        </p:txBody>
      </p:sp>
      <p:sp>
        <p:nvSpPr>
          <p:cNvPr id="135" name="Rechteck 196"/>
          <p:cNvSpPr/>
          <p:nvPr/>
        </p:nvSpPr>
        <p:spPr bwMode="gray">
          <a:xfrm>
            <a:off x="9193121" y="5255289"/>
            <a:ext cx="497564" cy="110375"/>
          </a:xfrm>
          <a:prstGeom prst="rect">
            <a:avLst/>
          </a:prstGeom>
          <a:solidFill>
            <a:schemeClr val="accent2">
              <a:lumMod val="20000"/>
              <a:lumOff val="80000"/>
              <a:alpha val="25000"/>
            </a:schemeClr>
          </a:solidFill>
          <a:ln w="6350" algn="ctr">
            <a:solidFill>
              <a:schemeClr val="bg2"/>
            </a:solidFill>
            <a:miter lim="800000"/>
          </a:ln>
          <a:effectLst/>
        </p:spPr>
        <p:txBody>
          <a:bodyPr wrap="square" lIns="0" tIns="0" rIns="0" bIns="0" anchor="ctr"/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01688" eaLnBrk="0" hangingPunct="0"/>
            <a:endParaRPr lang="en-US" sz="1200" b="1">
              <a:solidFill>
                <a:schemeClr val="tx1"/>
              </a:solidFill>
              <a:cs typeface="Arial"/>
            </a:endParaRPr>
          </a:p>
        </p:txBody>
      </p:sp>
      <p:sp>
        <p:nvSpPr>
          <p:cNvPr id="136" name="Flussdiagramm: Verzweigung 7"/>
          <p:cNvSpPr>
            <a:spLocks noChangeArrowheads="1"/>
          </p:cNvSpPr>
          <p:nvPr/>
        </p:nvSpPr>
        <p:spPr bwMode="auto">
          <a:xfrm>
            <a:off x="9656807" y="4633114"/>
            <a:ext cx="189532" cy="215900"/>
          </a:xfrm>
          <a:prstGeom prst="flowChartDecision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square" lIns="0" tIns="0" rIns="0" bIns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700">
                <a:solidFill>
                  <a:schemeClr val="bg1"/>
                </a:solidFill>
              </a:rPr>
              <a:t>11</a:t>
            </a:r>
          </a:p>
        </p:txBody>
      </p:sp>
      <p:sp>
        <p:nvSpPr>
          <p:cNvPr id="137" name="Flussdiagramm: Verzweigung 7"/>
          <p:cNvSpPr>
            <a:spLocks noChangeArrowheads="1"/>
          </p:cNvSpPr>
          <p:nvPr/>
        </p:nvSpPr>
        <p:spPr bwMode="auto">
          <a:xfrm>
            <a:off x="9656807" y="4822895"/>
            <a:ext cx="189532" cy="215900"/>
          </a:xfrm>
          <a:prstGeom prst="flowChartDecision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square" lIns="0" tIns="0" rIns="0" bIns="0" anchor="ctr"/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700">
                <a:solidFill>
                  <a:schemeClr val="bg1"/>
                </a:solidFill>
              </a:rPr>
              <a:t>12</a:t>
            </a:r>
          </a:p>
        </p:txBody>
      </p:sp>
      <p:sp>
        <p:nvSpPr>
          <p:cNvPr id="138" name="Flussdiagramm: Verzweigung 7"/>
          <p:cNvSpPr>
            <a:spLocks noChangeArrowheads="1"/>
          </p:cNvSpPr>
          <p:nvPr/>
        </p:nvSpPr>
        <p:spPr bwMode="auto">
          <a:xfrm>
            <a:off x="9652494" y="5028114"/>
            <a:ext cx="189532" cy="215900"/>
          </a:xfrm>
          <a:prstGeom prst="flowChartDecision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square" lIns="0" tIns="0" rIns="0" bIns="0" anchor="ctr"/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700">
                <a:solidFill>
                  <a:schemeClr val="bg1"/>
                </a:solidFill>
              </a:rPr>
              <a:t>13</a:t>
            </a:r>
          </a:p>
        </p:txBody>
      </p:sp>
      <p:sp>
        <p:nvSpPr>
          <p:cNvPr id="139" name="Flussdiagramm: Verzweigung 7"/>
          <p:cNvSpPr>
            <a:spLocks noChangeArrowheads="1"/>
          </p:cNvSpPr>
          <p:nvPr/>
        </p:nvSpPr>
        <p:spPr bwMode="auto">
          <a:xfrm>
            <a:off x="9652494" y="5217895"/>
            <a:ext cx="189532" cy="215900"/>
          </a:xfrm>
          <a:prstGeom prst="flowChartDecision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square" lIns="0" tIns="0" rIns="0" bIns="0" anchor="ctr"/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700">
                <a:solidFill>
                  <a:schemeClr val="bg1"/>
                </a:solidFill>
              </a:rPr>
              <a:t>14</a:t>
            </a:r>
          </a:p>
        </p:txBody>
      </p:sp>
      <p:cxnSp>
        <p:nvCxnSpPr>
          <p:cNvPr id="140" name="Gerade Verbindung 25"/>
          <p:cNvCxnSpPr/>
          <p:nvPr/>
        </p:nvCxnSpPr>
        <p:spPr>
          <a:xfrm>
            <a:off x="349119" y="6167899"/>
            <a:ext cx="8835549" cy="0"/>
          </a:xfrm>
          <a:prstGeom prst="line">
            <a:avLst/>
          </a:prstGeom>
          <a:ln w="12700">
            <a:solidFill>
              <a:srgbClr val="B7B1A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Gleichschenkliges Dreieck 11"/>
          <p:cNvSpPr/>
          <p:nvPr/>
        </p:nvSpPr>
        <p:spPr bwMode="gray">
          <a:xfrm>
            <a:off x="3572947" y="5462687"/>
            <a:ext cx="119063" cy="103187"/>
          </a:xfrm>
          <a:prstGeom prst="triangle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143" name="Gleichschenkliges Dreieck 11"/>
          <p:cNvSpPr/>
          <p:nvPr/>
        </p:nvSpPr>
        <p:spPr bwMode="gray">
          <a:xfrm>
            <a:off x="5833304" y="5441015"/>
            <a:ext cx="119063" cy="103187"/>
          </a:xfrm>
          <a:prstGeom prst="triangle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147" name="Gleichschenkliges Dreieck 11"/>
          <p:cNvSpPr/>
          <p:nvPr/>
        </p:nvSpPr>
        <p:spPr bwMode="gray">
          <a:xfrm>
            <a:off x="9383007" y="5454233"/>
            <a:ext cx="119063" cy="103187"/>
          </a:xfrm>
          <a:prstGeom prst="triangle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149" name="Gleichschenkliges Dreieck 11"/>
          <p:cNvSpPr/>
          <p:nvPr/>
        </p:nvSpPr>
        <p:spPr bwMode="gray">
          <a:xfrm>
            <a:off x="4521617" y="5619030"/>
            <a:ext cx="119063" cy="103187"/>
          </a:xfrm>
          <a:prstGeom prst="triangl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151" name="Gleichschenkliges Dreieck 11"/>
          <p:cNvSpPr/>
          <p:nvPr/>
        </p:nvSpPr>
        <p:spPr bwMode="gray">
          <a:xfrm>
            <a:off x="7923988" y="5597721"/>
            <a:ext cx="119063" cy="103187"/>
          </a:xfrm>
          <a:prstGeom prst="triangl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152" name="Gleichschenkliges Dreieck 11"/>
          <p:cNvSpPr/>
          <p:nvPr/>
        </p:nvSpPr>
        <p:spPr bwMode="gray">
          <a:xfrm>
            <a:off x="9675401" y="5594401"/>
            <a:ext cx="119063" cy="103187"/>
          </a:xfrm>
          <a:prstGeom prst="triangl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153" name="Gleichschenkliges Dreieck 11"/>
          <p:cNvSpPr/>
          <p:nvPr/>
        </p:nvSpPr>
        <p:spPr bwMode="gray">
          <a:xfrm>
            <a:off x="3278931" y="5864997"/>
            <a:ext cx="118800" cy="104400"/>
          </a:xfrm>
          <a:prstGeom prst="triangl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154" name="Gleichschenkliges Dreieck 11"/>
          <p:cNvSpPr/>
          <p:nvPr/>
        </p:nvSpPr>
        <p:spPr bwMode="gray">
          <a:xfrm>
            <a:off x="3500619" y="5864997"/>
            <a:ext cx="118800" cy="104400"/>
          </a:xfrm>
          <a:prstGeom prst="triangl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155" name="Gleichschenkliges Dreieck 11"/>
          <p:cNvSpPr/>
          <p:nvPr/>
        </p:nvSpPr>
        <p:spPr bwMode="gray">
          <a:xfrm>
            <a:off x="3716112" y="5864997"/>
            <a:ext cx="118800" cy="104400"/>
          </a:xfrm>
          <a:prstGeom prst="triangl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158" name="Gleichschenkliges Dreieck 11"/>
          <p:cNvSpPr/>
          <p:nvPr/>
        </p:nvSpPr>
        <p:spPr bwMode="gray">
          <a:xfrm>
            <a:off x="3945668" y="5864997"/>
            <a:ext cx="118800" cy="104400"/>
          </a:xfrm>
          <a:prstGeom prst="triangl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159" name="Gleichschenkliges Dreieck 11"/>
          <p:cNvSpPr/>
          <p:nvPr/>
        </p:nvSpPr>
        <p:spPr bwMode="gray">
          <a:xfrm>
            <a:off x="4175851" y="5864997"/>
            <a:ext cx="118800" cy="104400"/>
          </a:xfrm>
          <a:prstGeom prst="triangl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161" name="Gleichschenkliges Dreieck 11"/>
          <p:cNvSpPr/>
          <p:nvPr/>
        </p:nvSpPr>
        <p:spPr bwMode="gray">
          <a:xfrm>
            <a:off x="4396620" y="5864997"/>
            <a:ext cx="118800" cy="104400"/>
          </a:xfrm>
          <a:prstGeom prst="triangl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162" name="Gleichschenkliges Dreieck 11"/>
          <p:cNvSpPr/>
          <p:nvPr/>
        </p:nvSpPr>
        <p:spPr bwMode="gray">
          <a:xfrm>
            <a:off x="4620146" y="5864997"/>
            <a:ext cx="118800" cy="104400"/>
          </a:xfrm>
          <a:prstGeom prst="triangl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165" name="Gleichschenkliges Dreieck 11"/>
          <p:cNvSpPr/>
          <p:nvPr/>
        </p:nvSpPr>
        <p:spPr bwMode="gray">
          <a:xfrm>
            <a:off x="4849374" y="5864997"/>
            <a:ext cx="118800" cy="104400"/>
          </a:xfrm>
          <a:prstGeom prst="triangl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169" name="Gleichschenkliges Dreieck 11"/>
          <p:cNvSpPr/>
          <p:nvPr/>
        </p:nvSpPr>
        <p:spPr bwMode="gray">
          <a:xfrm>
            <a:off x="5072324" y="5864997"/>
            <a:ext cx="118800" cy="104400"/>
          </a:xfrm>
          <a:prstGeom prst="triangl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170" name="Gleichschenkliges Dreieck 11"/>
          <p:cNvSpPr/>
          <p:nvPr/>
        </p:nvSpPr>
        <p:spPr bwMode="gray">
          <a:xfrm>
            <a:off x="5301935" y="5864997"/>
            <a:ext cx="118800" cy="104400"/>
          </a:xfrm>
          <a:prstGeom prst="triangl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174" name="Gleichschenkliges Dreieck 11"/>
          <p:cNvSpPr/>
          <p:nvPr/>
        </p:nvSpPr>
        <p:spPr bwMode="gray">
          <a:xfrm>
            <a:off x="5522425" y="5864997"/>
            <a:ext cx="118800" cy="104400"/>
          </a:xfrm>
          <a:prstGeom prst="triangl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193" name="Gleichschenkliges Dreieck 11"/>
          <p:cNvSpPr/>
          <p:nvPr/>
        </p:nvSpPr>
        <p:spPr bwMode="gray">
          <a:xfrm>
            <a:off x="5746356" y="5864997"/>
            <a:ext cx="118800" cy="104400"/>
          </a:xfrm>
          <a:prstGeom prst="triangl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202" name="Gleichschenkliges Dreieck 11"/>
          <p:cNvSpPr/>
          <p:nvPr/>
        </p:nvSpPr>
        <p:spPr bwMode="gray">
          <a:xfrm>
            <a:off x="5976153" y="5864997"/>
            <a:ext cx="118800" cy="104400"/>
          </a:xfrm>
          <a:prstGeom prst="triangl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206" name="Gleichschenkliges Dreieck 11"/>
          <p:cNvSpPr/>
          <p:nvPr/>
        </p:nvSpPr>
        <p:spPr bwMode="gray">
          <a:xfrm>
            <a:off x="6190611" y="5864997"/>
            <a:ext cx="118800" cy="104400"/>
          </a:xfrm>
          <a:prstGeom prst="triangl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208" name="Gleichschenkliges Dreieck 11"/>
          <p:cNvSpPr/>
          <p:nvPr/>
        </p:nvSpPr>
        <p:spPr bwMode="gray">
          <a:xfrm>
            <a:off x="6420916" y="5864997"/>
            <a:ext cx="118800" cy="104400"/>
          </a:xfrm>
          <a:prstGeom prst="triangl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210" name="Gleichschenkliges Dreieck 11"/>
          <p:cNvSpPr/>
          <p:nvPr/>
        </p:nvSpPr>
        <p:spPr bwMode="gray">
          <a:xfrm>
            <a:off x="6644711" y="5864997"/>
            <a:ext cx="118800" cy="104400"/>
          </a:xfrm>
          <a:prstGeom prst="triangl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212" name="Gleichschenkliges Dreieck 11"/>
          <p:cNvSpPr/>
          <p:nvPr/>
        </p:nvSpPr>
        <p:spPr bwMode="gray">
          <a:xfrm>
            <a:off x="6871204" y="5864997"/>
            <a:ext cx="118800" cy="104400"/>
          </a:xfrm>
          <a:prstGeom prst="triangl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216" name="Gleichschenkliges Dreieck 11"/>
          <p:cNvSpPr/>
          <p:nvPr/>
        </p:nvSpPr>
        <p:spPr bwMode="gray">
          <a:xfrm>
            <a:off x="7096160" y="5864997"/>
            <a:ext cx="118800" cy="104400"/>
          </a:xfrm>
          <a:prstGeom prst="triangl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218" name="Gleichschenkliges Dreieck 11"/>
          <p:cNvSpPr/>
          <p:nvPr/>
        </p:nvSpPr>
        <p:spPr bwMode="gray">
          <a:xfrm>
            <a:off x="7325243" y="5864997"/>
            <a:ext cx="118800" cy="104400"/>
          </a:xfrm>
          <a:prstGeom prst="triangl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220" name="Gleichschenkliges Dreieck 11"/>
          <p:cNvSpPr/>
          <p:nvPr/>
        </p:nvSpPr>
        <p:spPr bwMode="gray">
          <a:xfrm>
            <a:off x="7539610" y="5864997"/>
            <a:ext cx="118800" cy="104400"/>
          </a:xfrm>
          <a:prstGeom prst="triangl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224" name="Gleichschenkliges Dreieck 11"/>
          <p:cNvSpPr/>
          <p:nvPr/>
        </p:nvSpPr>
        <p:spPr bwMode="gray">
          <a:xfrm>
            <a:off x="7769508" y="5864997"/>
            <a:ext cx="118800" cy="104400"/>
          </a:xfrm>
          <a:prstGeom prst="triangl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225" name="Gleichschenkliges Dreieck 11"/>
          <p:cNvSpPr/>
          <p:nvPr/>
        </p:nvSpPr>
        <p:spPr bwMode="gray">
          <a:xfrm>
            <a:off x="7991620" y="5864997"/>
            <a:ext cx="118800" cy="104400"/>
          </a:xfrm>
          <a:prstGeom prst="triangl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256" name="Gleichschenkliges Dreieck 11"/>
          <p:cNvSpPr/>
          <p:nvPr/>
        </p:nvSpPr>
        <p:spPr bwMode="gray">
          <a:xfrm>
            <a:off x="8220857" y="5864997"/>
            <a:ext cx="118800" cy="104400"/>
          </a:xfrm>
          <a:prstGeom prst="triangl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263" name="Gleichschenkliges Dreieck 11"/>
          <p:cNvSpPr/>
          <p:nvPr/>
        </p:nvSpPr>
        <p:spPr bwMode="gray">
          <a:xfrm>
            <a:off x="8444178" y="5864997"/>
            <a:ext cx="118800" cy="104400"/>
          </a:xfrm>
          <a:prstGeom prst="triangl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264" name="Gleichschenkliges Dreieck 11"/>
          <p:cNvSpPr/>
          <p:nvPr/>
        </p:nvSpPr>
        <p:spPr bwMode="gray">
          <a:xfrm>
            <a:off x="8670382" y="5864997"/>
            <a:ext cx="118800" cy="104400"/>
          </a:xfrm>
          <a:prstGeom prst="triangl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265" name="Gleichschenkliges Dreieck 11"/>
          <p:cNvSpPr/>
          <p:nvPr/>
        </p:nvSpPr>
        <p:spPr bwMode="gray">
          <a:xfrm>
            <a:off x="8881609" y="5864997"/>
            <a:ext cx="118800" cy="104400"/>
          </a:xfrm>
          <a:prstGeom prst="triangl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266" name="Textfeld 28"/>
          <p:cNvSpPr txBox="1"/>
          <p:nvPr/>
        </p:nvSpPr>
        <p:spPr>
          <a:xfrm>
            <a:off x="2634725" y="1932039"/>
            <a:ext cx="6815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i="1">
                <a:solidFill>
                  <a:srgbClr val="4D4F53"/>
                </a:solidFill>
              </a:rPr>
              <a:t>Onboarding</a:t>
            </a:r>
            <a:br>
              <a:rPr lang="en-US" sz="800" i="1">
                <a:solidFill>
                  <a:srgbClr val="4D4F53"/>
                </a:solidFill>
              </a:rPr>
            </a:br>
            <a:r>
              <a:rPr lang="en-US" sz="800" i="1">
                <a:solidFill>
                  <a:srgbClr val="4D4F53"/>
                </a:solidFill>
              </a:rPr>
              <a:t>30.05.2016</a:t>
            </a:r>
          </a:p>
        </p:txBody>
      </p:sp>
      <p:sp>
        <p:nvSpPr>
          <p:cNvPr id="267" name="Textfeld 256"/>
          <p:cNvSpPr txBox="1"/>
          <p:nvPr/>
        </p:nvSpPr>
        <p:spPr>
          <a:xfrm>
            <a:off x="5912219" y="2555233"/>
            <a:ext cx="13083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i="1">
                <a:solidFill>
                  <a:srgbClr val="4D4F53"/>
                </a:solidFill>
              </a:rPr>
              <a:t>09.08. Diagnosis Report</a:t>
            </a:r>
          </a:p>
        </p:txBody>
      </p:sp>
      <p:sp>
        <p:nvSpPr>
          <p:cNvPr id="268" name="Textfeld 257"/>
          <p:cNvSpPr txBox="1"/>
          <p:nvPr/>
        </p:nvSpPr>
        <p:spPr>
          <a:xfrm>
            <a:off x="5491078" y="2354892"/>
            <a:ext cx="15252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i="1">
                <a:solidFill>
                  <a:srgbClr val="4D4F53"/>
                </a:solidFill>
              </a:rPr>
              <a:t>02.08. Benchmarking Results</a:t>
            </a:r>
          </a:p>
        </p:txBody>
      </p:sp>
      <p:sp>
        <p:nvSpPr>
          <p:cNvPr id="274" name="Textfeld 100"/>
          <p:cNvSpPr txBox="1"/>
          <p:nvPr/>
        </p:nvSpPr>
        <p:spPr>
          <a:xfrm>
            <a:off x="5489041" y="2148400"/>
            <a:ext cx="16909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i="1">
                <a:solidFill>
                  <a:srgbClr val="4D4F53"/>
                </a:solidFill>
              </a:rPr>
              <a:t>02.08. Internal Analysis Results</a:t>
            </a:r>
          </a:p>
        </p:txBody>
      </p:sp>
      <p:sp>
        <p:nvSpPr>
          <p:cNvPr id="275" name="Textfeld 101"/>
          <p:cNvSpPr txBox="1"/>
          <p:nvPr/>
        </p:nvSpPr>
        <p:spPr>
          <a:xfrm>
            <a:off x="8158241" y="4627399"/>
            <a:ext cx="15840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800" i="1">
                <a:solidFill>
                  <a:srgbClr val="4D4F53"/>
                </a:solidFill>
              </a:rPr>
              <a:t>Updated Sales Mgt. Model</a:t>
            </a:r>
          </a:p>
        </p:txBody>
      </p:sp>
      <p:sp>
        <p:nvSpPr>
          <p:cNvPr id="276" name="Textfeld 102"/>
          <p:cNvSpPr txBox="1"/>
          <p:nvPr/>
        </p:nvSpPr>
        <p:spPr>
          <a:xfrm>
            <a:off x="8689565" y="4811243"/>
            <a:ext cx="10869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800" i="1">
                <a:solidFill>
                  <a:srgbClr val="4D4F53"/>
                </a:solidFill>
              </a:rPr>
              <a:t>Training Materials</a:t>
            </a:r>
          </a:p>
        </p:txBody>
      </p:sp>
      <p:sp>
        <p:nvSpPr>
          <p:cNvPr id="277" name="Textfeld 103"/>
          <p:cNvSpPr txBox="1"/>
          <p:nvPr/>
        </p:nvSpPr>
        <p:spPr>
          <a:xfrm>
            <a:off x="9139811" y="5017006"/>
            <a:ext cx="5820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800" i="1">
                <a:solidFill>
                  <a:srgbClr val="4D4F53"/>
                </a:solidFill>
              </a:rPr>
              <a:t>Roadmap</a:t>
            </a:r>
          </a:p>
        </p:txBody>
      </p:sp>
      <p:sp>
        <p:nvSpPr>
          <p:cNvPr id="278" name="Textfeld 105"/>
          <p:cNvSpPr txBox="1"/>
          <p:nvPr/>
        </p:nvSpPr>
        <p:spPr>
          <a:xfrm>
            <a:off x="8732261" y="5200620"/>
            <a:ext cx="9268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800" i="1">
                <a:solidFill>
                  <a:srgbClr val="4D4F53"/>
                </a:solidFill>
              </a:rPr>
              <a:t>Decision Proposal</a:t>
            </a:r>
          </a:p>
        </p:txBody>
      </p:sp>
      <p:sp>
        <p:nvSpPr>
          <p:cNvPr id="101" name="Gleichschenkliges Dreieck 11"/>
          <p:cNvSpPr/>
          <p:nvPr/>
        </p:nvSpPr>
        <p:spPr bwMode="gray">
          <a:xfrm>
            <a:off x="345175" y="1462408"/>
            <a:ext cx="119063" cy="103187"/>
          </a:xfrm>
          <a:prstGeom prst="triangle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102" name="Gleichschenkliges Dreieck 11"/>
          <p:cNvSpPr/>
          <p:nvPr/>
        </p:nvSpPr>
        <p:spPr bwMode="gray">
          <a:xfrm>
            <a:off x="341684" y="1650640"/>
            <a:ext cx="119063" cy="103187"/>
          </a:xfrm>
          <a:prstGeom prst="triangl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103" name="Gleichschenkliges Dreieck 11"/>
          <p:cNvSpPr/>
          <p:nvPr/>
        </p:nvSpPr>
        <p:spPr bwMode="gray">
          <a:xfrm>
            <a:off x="1760883" y="1461195"/>
            <a:ext cx="118800" cy="104400"/>
          </a:xfrm>
          <a:prstGeom prst="triangl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56356" y="1396403"/>
            <a:ext cx="112723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i="1">
                <a:solidFill>
                  <a:srgbClr val="4D4F53"/>
                </a:solidFill>
              </a:rPr>
              <a:t>Steering Committee</a:t>
            </a:r>
          </a:p>
        </p:txBody>
      </p:sp>
      <p:sp>
        <p:nvSpPr>
          <p:cNvPr id="104" name="Textfeld 103"/>
          <p:cNvSpPr txBox="1"/>
          <p:nvPr/>
        </p:nvSpPr>
        <p:spPr>
          <a:xfrm>
            <a:off x="447303" y="1586526"/>
            <a:ext cx="9284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i="1">
                <a:solidFill>
                  <a:srgbClr val="4D4F53"/>
                </a:solidFill>
              </a:rPr>
              <a:t>Sounding Board</a:t>
            </a:r>
            <a:endParaRPr lang="en-US" sz="900" i="1">
              <a:solidFill>
                <a:srgbClr val="4D4F53"/>
              </a:solidFill>
            </a:endParaRPr>
          </a:p>
        </p:txBody>
      </p:sp>
      <p:sp>
        <p:nvSpPr>
          <p:cNvPr id="106" name="Textfeld 105"/>
          <p:cNvSpPr txBox="1"/>
          <p:nvPr/>
        </p:nvSpPr>
        <p:spPr>
          <a:xfrm>
            <a:off x="1882277" y="1396403"/>
            <a:ext cx="14895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i="1">
                <a:solidFill>
                  <a:srgbClr val="4D4F53"/>
                </a:solidFill>
              </a:rPr>
              <a:t>Weekly Core Team Meeting</a:t>
            </a:r>
          </a:p>
        </p:txBody>
      </p:sp>
      <p:sp>
        <p:nvSpPr>
          <p:cNvPr id="107" name="Flussdiagramm: Verzweigung 7"/>
          <p:cNvSpPr>
            <a:spLocks noChangeArrowheads="1"/>
          </p:cNvSpPr>
          <p:nvPr/>
        </p:nvSpPr>
        <p:spPr bwMode="auto">
          <a:xfrm>
            <a:off x="1740830" y="1611123"/>
            <a:ext cx="152327" cy="160812"/>
          </a:xfrm>
          <a:prstGeom prst="flowChartDecision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square" lIns="90000" tIns="46800" rIns="90000" bIns="46800" anchor="ctr"/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sz="700" b="0">
              <a:solidFill>
                <a:schemeClr val="bg1"/>
              </a:solidFill>
            </a:endParaRPr>
          </a:p>
        </p:txBody>
      </p:sp>
      <p:sp>
        <p:nvSpPr>
          <p:cNvPr id="110" name="Textfeld 109"/>
          <p:cNvSpPr txBox="1"/>
          <p:nvPr/>
        </p:nvSpPr>
        <p:spPr>
          <a:xfrm>
            <a:off x="1882277" y="1577473"/>
            <a:ext cx="101662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i="1">
                <a:solidFill>
                  <a:srgbClr val="4D4F53"/>
                </a:solidFill>
              </a:rPr>
              <a:t>Project Milestone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3619455" y="5390410"/>
            <a:ext cx="5886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>
                <a:solidFill>
                  <a:srgbClr val="4D4F53"/>
                </a:solidFill>
              </a:rPr>
              <a:t>06.06.16</a:t>
            </a:r>
          </a:p>
        </p:txBody>
      </p:sp>
      <p:sp>
        <p:nvSpPr>
          <p:cNvPr id="184" name="Textfeld 183"/>
          <p:cNvSpPr txBox="1"/>
          <p:nvPr/>
        </p:nvSpPr>
        <p:spPr>
          <a:xfrm>
            <a:off x="4636347" y="5543075"/>
            <a:ext cx="5886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>
                <a:solidFill>
                  <a:srgbClr val="4D4F53"/>
                </a:solidFill>
              </a:rPr>
              <a:t>04.07.16</a:t>
            </a:r>
          </a:p>
        </p:txBody>
      </p:sp>
      <p:sp>
        <p:nvSpPr>
          <p:cNvPr id="185" name="Textfeld 184"/>
          <p:cNvSpPr txBox="1"/>
          <p:nvPr/>
        </p:nvSpPr>
        <p:spPr>
          <a:xfrm>
            <a:off x="5929895" y="5368639"/>
            <a:ext cx="5886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>
                <a:solidFill>
                  <a:srgbClr val="4D4F53"/>
                </a:solidFill>
              </a:rPr>
              <a:t>16.08.16</a:t>
            </a:r>
          </a:p>
        </p:txBody>
      </p:sp>
      <p:sp>
        <p:nvSpPr>
          <p:cNvPr id="188" name="Textfeld 187"/>
          <p:cNvSpPr txBox="1"/>
          <p:nvPr/>
        </p:nvSpPr>
        <p:spPr>
          <a:xfrm>
            <a:off x="8004033" y="5526783"/>
            <a:ext cx="5886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>
                <a:solidFill>
                  <a:srgbClr val="4D4F53"/>
                </a:solidFill>
              </a:rPr>
              <a:t>13.10.16</a:t>
            </a:r>
          </a:p>
        </p:txBody>
      </p:sp>
      <p:sp>
        <p:nvSpPr>
          <p:cNvPr id="189" name="Textplatzhalter 1"/>
          <p:cNvSpPr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8835976" y="5376973"/>
            <a:ext cx="5886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>
                <a:solidFill>
                  <a:srgbClr val="4D4F53"/>
                </a:solidFill>
              </a:rPr>
              <a:t>13.12.16</a:t>
            </a:r>
            <a:endParaRPr lang="en-US" sz="900">
              <a:solidFill>
                <a:srgbClr val="4D4F53"/>
              </a:solidFill>
              <a:sym typeface="Calibri" pitchFamily="34" charset="0"/>
            </a:endParaRPr>
          </a:p>
        </p:txBody>
      </p:sp>
      <p:sp>
        <p:nvSpPr>
          <p:cNvPr id="190" name="Textplatzhalter 10"/>
          <p:cNvSpPr>
            <a:spLocks noGrp="1"/>
          </p:cNvSpPr>
          <p:nvPr>
            <p:custDataLst>
              <p:tags r:id="rId4"/>
            </p:custDataLst>
          </p:nvPr>
        </p:nvSpPr>
        <p:spPr bwMode="gray">
          <a:xfrm>
            <a:off x="9389551" y="5526763"/>
            <a:ext cx="37382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>
                <a:solidFill>
                  <a:srgbClr val="4D4F53"/>
                </a:solidFill>
              </a:rPr>
              <a:t>TBD</a:t>
            </a:r>
            <a:endParaRPr lang="en-US" sz="900">
              <a:solidFill>
                <a:srgbClr val="4D4F53"/>
              </a:solidFill>
              <a:sym typeface="Calibri" pitchFamily="34" charset="0"/>
            </a:endParaRPr>
          </a:p>
        </p:txBody>
      </p:sp>
      <p:sp>
        <p:nvSpPr>
          <p:cNvPr id="156" name="Ellipse 7"/>
          <p:cNvSpPr/>
          <p:nvPr/>
        </p:nvSpPr>
        <p:spPr>
          <a:xfrm>
            <a:off x="8905381" y="5728256"/>
            <a:ext cx="1079294" cy="436087"/>
          </a:xfrm>
          <a:prstGeom prst="ellipse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C00000"/>
                </a:solidFill>
              </a:rPr>
              <a:t>We are here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8511" y="1996908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rgbClr val="00B050"/>
                </a:solidFill>
              </a:rPr>
              <a:t>✔</a:t>
            </a:r>
            <a:endParaRPr lang="en-US" sz="1200" b="1">
              <a:solidFill>
                <a:srgbClr val="00B050"/>
              </a:solidFill>
            </a:endParaRPr>
          </a:p>
        </p:txBody>
      </p:sp>
      <p:sp>
        <p:nvSpPr>
          <p:cNvPr id="157" name="Textfeld 156"/>
          <p:cNvSpPr txBox="1"/>
          <p:nvPr/>
        </p:nvSpPr>
        <p:spPr>
          <a:xfrm>
            <a:off x="38511" y="2181325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rgbClr val="00B050"/>
                </a:solidFill>
              </a:rPr>
              <a:t>✔</a:t>
            </a:r>
            <a:endParaRPr lang="en-US" sz="1200" b="1">
              <a:solidFill>
                <a:srgbClr val="00B050"/>
              </a:solidFill>
            </a:endParaRPr>
          </a:p>
        </p:txBody>
      </p:sp>
      <p:sp>
        <p:nvSpPr>
          <p:cNvPr id="160" name="Textfeld 159"/>
          <p:cNvSpPr txBox="1"/>
          <p:nvPr/>
        </p:nvSpPr>
        <p:spPr>
          <a:xfrm>
            <a:off x="38511" y="2377268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rgbClr val="00B050"/>
                </a:solidFill>
              </a:rPr>
              <a:t>✔</a:t>
            </a:r>
            <a:endParaRPr lang="en-US" sz="1200" b="1">
              <a:solidFill>
                <a:srgbClr val="00B050"/>
              </a:solidFill>
            </a:endParaRPr>
          </a:p>
        </p:txBody>
      </p:sp>
      <p:sp>
        <p:nvSpPr>
          <p:cNvPr id="168" name="Textfeld 167"/>
          <p:cNvSpPr txBox="1"/>
          <p:nvPr/>
        </p:nvSpPr>
        <p:spPr>
          <a:xfrm>
            <a:off x="38511" y="2584737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rgbClr val="00B050"/>
                </a:solidFill>
              </a:rPr>
              <a:t>✔</a:t>
            </a:r>
          </a:p>
        </p:txBody>
      </p:sp>
      <p:sp>
        <p:nvSpPr>
          <p:cNvPr id="173" name="Gleichschenkliges Dreieck 11"/>
          <p:cNvSpPr/>
          <p:nvPr/>
        </p:nvSpPr>
        <p:spPr bwMode="gray">
          <a:xfrm>
            <a:off x="5592198" y="5619030"/>
            <a:ext cx="119063" cy="103187"/>
          </a:xfrm>
          <a:prstGeom prst="triangl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175" name="Textfeld 174"/>
          <p:cNvSpPr txBox="1"/>
          <p:nvPr/>
        </p:nvSpPr>
        <p:spPr>
          <a:xfrm>
            <a:off x="5706928" y="5543075"/>
            <a:ext cx="5886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>
                <a:solidFill>
                  <a:srgbClr val="4D4F53"/>
                </a:solidFill>
              </a:rPr>
              <a:t>11.08.16</a:t>
            </a:r>
          </a:p>
        </p:txBody>
      </p:sp>
      <p:sp>
        <p:nvSpPr>
          <p:cNvPr id="144" name="Gleichschenkliges Dreieck 11"/>
          <p:cNvSpPr/>
          <p:nvPr/>
        </p:nvSpPr>
        <p:spPr bwMode="gray">
          <a:xfrm>
            <a:off x="7330844" y="5439484"/>
            <a:ext cx="119063" cy="103187"/>
          </a:xfrm>
          <a:prstGeom prst="triangle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187" name="Textfeld 186"/>
          <p:cNvSpPr txBox="1"/>
          <p:nvPr/>
        </p:nvSpPr>
        <p:spPr>
          <a:xfrm>
            <a:off x="7391042" y="5366889"/>
            <a:ext cx="5886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>
                <a:solidFill>
                  <a:srgbClr val="4D4F53"/>
                </a:solidFill>
              </a:rPr>
              <a:t>30.09.16</a:t>
            </a:r>
            <a:endParaRPr lang="en-US" sz="900">
              <a:solidFill>
                <a:srgbClr val="4D4F53"/>
              </a:solidFill>
            </a:endParaRPr>
          </a:p>
        </p:txBody>
      </p:sp>
      <p:sp>
        <p:nvSpPr>
          <p:cNvPr id="270" name="Textfeld 259"/>
          <p:cNvSpPr txBox="1"/>
          <p:nvPr/>
        </p:nvSpPr>
        <p:spPr>
          <a:xfrm>
            <a:off x="8746885" y="3219525"/>
            <a:ext cx="8005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i="1">
                <a:solidFill>
                  <a:srgbClr val="4D4F53"/>
                </a:solidFill>
              </a:rPr>
              <a:t>Sales Strategy</a:t>
            </a:r>
            <a:endParaRPr lang="en-US" sz="800" i="1">
              <a:solidFill>
                <a:srgbClr val="4D4F53"/>
              </a:solidFill>
            </a:endParaRPr>
          </a:p>
        </p:txBody>
      </p:sp>
      <p:sp>
        <p:nvSpPr>
          <p:cNvPr id="271" name="Textfeld 260"/>
          <p:cNvSpPr txBox="1"/>
          <p:nvPr/>
        </p:nvSpPr>
        <p:spPr>
          <a:xfrm>
            <a:off x="8746884" y="3432754"/>
            <a:ext cx="10262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i="1">
                <a:solidFill>
                  <a:srgbClr val="4D4F53"/>
                </a:solidFill>
              </a:rPr>
              <a:t>Sales Process Map</a:t>
            </a:r>
            <a:endParaRPr lang="en-US" sz="800" i="1">
              <a:solidFill>
                <a:srgbClr val="4D4F53"/>
              </a:solidFill>
            </a:endParaRPr>
          </a:p>
        </p:txBody>
      </p:sp>
      <p:sp>
        <p:nvSpPr>
          <p:cNvPr id="176" name="Rechteck 175"/>
          <p:cNvSpPr/>
          <p:nvPr/>
        </p:nvSpPr>
        <p:spPr bwMode="gray">
          <a:xfrm>
            <a:off x="5029217" y="2211378"/>
            <a:ext cx="336427" cy="121561"/>
          </a:xfrm>
          <a:prstGeom prst="rect">
            <a:avLst/>
          </a:prstGeom>
          <a:pattFill prst="dkDnDiag">
            <a:fgClr>
              <a:schemeClr val="tx1"/>
            </a:fgClr>
            <a:bgClr>
              <a:schemeClr val="bg1"/>
            </a:bgClr>
          </a:pattFill>
          <a:ln w="127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177" name="Rechteck 176"/>
          <p:cNvSpPr/>
          <p:nvPr/>
        </p:nvSpPr>
        <p:spPr bwMode="gray">
          <a:xfrm>
            <a:off x="5032392" y="2408228"/>
            <a:ext cx="336427" cy="121561"/>
          </a:xfrm>
          <a:prstGeom prst="rect">
            <a:avLst/>
          </a:prstGeom>
          <a:pattFill prst="dkDnDiag">
            <a:fgClr>
              <a:schemeClr val="tx1"/>
            </a:fgClr>
            <a:bgClr>
              <a:schemeClr val="bg1"/>
            </a:bgClr>
          </a:pattFill>
          <a:ln w="127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127" name="Flussdiagramm: Verzweigung 7"/>
          <p:cNvSpPr>
            <a:spLocks noChangeArrowheads="1"/>
          </p:cNvSpPr>
          <p:nvPr/>
        </p:nvSpPr>
        <p:spPr bwMode="auto">
          <a:xfrm>
            <a:off x="5278387" y="2359522"/>
            <a:ext cx="189532" cy="215900"/>
          </a:xfrm>
          <a:prstGeom prst="flowChartDecision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square" lIns="90000" tIns="46800" rIns="90000" bIns="46800" anchor="ctr"/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70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28" name="Flussdiagramm: Verzweigung 7"/>
          <p:cNvSpPr>
            <a:spLocks noChangeArrowheads="1"/>
          </p:cNvSpPr>
          <p:nvPr/>
        </p:nvSpPr>
        <p:spPr bwMode="auto">
          <a:xfrm>
            <a:off x="5275992" y="2154899"/>
            <a:ext cx="189532" cy="215900"/>
          </a:xfrm>
          <a:prstGeom prst="flowChartDecision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square" lIns="90000" tIns="46800" rIns="90000" bIns="46800" anchor="ctr"/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7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78" name="Rechteck 177"/>
          <p:cNvSpPr/>
          <p:nvPr/>
        </p:nvSpPr>
        <p:spPr bwMode="gray">
          <a:xfrm>
            <a:off x="5349892" y="2624128"/>
            <a:ext cx="460930" cy="121561"/>
          </a:xfrm>
          <a:prstGeom prst="rect">
            <a:avLst/>
          </a:prstGeom>
          <a:pattFill prst="dkDnDiag">
            <a:fgClr>
              <a:schemeClr val="tx1"/>
            </a:fgClr>
            <a:bgClr>
              <a:schemeClr val="bg1"/>
            </a:bgClr>
          </a:pattFill>
          <a:ln w="127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122" name="Flussdiagramm: Verzweigung 7"/>
          <p:cNvSpPr>
            <a:spLocks noChangeArrowheads="1"/>
          </p:cNvSpPr>
          <p:nvPr/>
        </p:nvSpPr>
        <p:spPr bwMode="auto">
          <a:xfrm>
            <a:off x="5732621" y="2564483"/>
            <a:ext cx="189532" cy="215900"/>
          </a:xfrm>
          <a:prstGeom prst="flowChartDecision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square" lIns="90000" tIns="46800" rIns="90000" bIns="46800" anchor="ctr"/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70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79" name="Rechteck 174"/>
          <p:cNvSpPr/>
          <p:nvPr/>
        </p:nvSpPr>
        <p:spPr bwMode="gray">
          <a:xfrm>
            <a:off x="5808277" y="3058111"/>
            <a:ext cx="447452" cy="121561"/>
          </a:xfrm>
          <a:prstGeom prst="rect">
            <a:avLst/>
          </a:prstGeom>
          <a:solidFill>
            <a:schemeClr val="bg2">
              <a:alpha val="50000"/>
            </a:schemeClr>
          </a:solidFill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180" name="Rechteck 179"/>
          <p:cNvSpPr/>
          <p:nvPr/>
        </p:nvSpPr>
        <p:spPr bwMode="gray">
          <a:xfrm>
            <a:off x="5349892" y="3058111"/>
            <a:ext cx="460930" cy="121561"/>
          </a:xfrm>
          <a:prstGeom prst="rect">
            <a:avLst/>
          </a:prstGeom>
          <a:pattFill prst="dkDnDiag">
            <a:fgClr>
              <a:schemeClr val="tx1"/>
            </a:fgClr>
            <a:bgClr>
              <a:schemeClr val="bg1"/>
            </a:bgClr>
          </a:pattFill>
          <a:ln w="127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181" name="Rechteck 174"/>
          <p:cNvSpPr/>
          <p:nvPr/>
        </p:nvSpPr>
        <p:spPr bwMode="gray">
          <a:xfrm>
            <a:off x="6035256" y="3268761"/>
            <a:ext cx="2678367" cy="121561"/>
          </a:xfrm>
          <a:prstGeom prst="rect">
            <a:avLst/>
          </a:prstGeom>
          <a:solidFill>
            <a:schemeClr val="bg2">
              <a:alpha val="50000"/>
            </a:schemeClr>
          </a:solidFill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191" name="Rechteck 174"/>
          <p:cNvSpPr/>
          <p:nvPr/>
        </p:nvSpPr>
        <p:spPr bwMode="gray">
          <a:xfrm>
            <a:off x="6035256" y="3463797"/>
            <a:ext cx="2678367" cy="121561"/>
          </a:xfrm>
          <a:prstGeom prst="rect">
            <a:avLst/>
          </a:prstGeom>
          <a:solidFill>
            <a:schemeClr val="bg2">
              <a:alpha val="50000"/>
            </a:schemeClr>
          </a:solidFill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194" name="Textfeld 193"/>
          <p:cNvSpPr txBox="1"/>
          <p:nvPr/>
        </p:nvSpPr>
        <p:spPr>
          <a:xfrm>
            <a:off x="38511" y="2986982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rgbClr val="00B050"/>
                </a:solidFill>
              </a:rPr>
              <a:t>✔</a:t>
            </a:r>
          </a:p>
        </p:txBody>
      </p:sp>
      <p:sp>
        <p:nvSpPr>
          <p:cNvPr id="195" name="Textfeld 194"/>
          <p:cNvSpPr txBox="1"/>
          <p:nvPr/>
        </p:nvSpPr>
        <p:spPr>
          <a:xfrm>
            <a:off x="38511" y="318698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rgbClr val="00B050"/>
                </a:solidFill>
              </a:rPr>
              <a:t>✔</a:t>
            </a:r>
            <a:endParaRPr lang="en-US" sz="1200" b="1">
              <a:solidFill>
                <a:srgbClr val="00B050"/>
              </a:solidFill>
            </a:endParaRPr>
          </a:p>
        </p:txBody>
      </p:sp>
      <p:sp>
        <p:nvSpPr>
          <p:cNvPr id="196" name="Textfeld 195"/>
          <p:cNvSpPr txBox="1"/>
          <p:nvPr/>
        </p:nvSpPr>
        <p:spPr>
          <a:xfrm>
            <a:off x="38511" y="3386980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rgbClr val="00B050"/>
                </a:solidFill>
              </a:rPr>
              <a:t>✔</a:t>
            </a:r>
          </a:p>
        </p:txBody>
      </p:sp>
      <p:sp>
        <p:nvSpPr>
          <p:cNvPr id="126" name="Flussdiagramm: Verzweigung 7"/>
          <p:cNvSpPr>
            <a:spLocks noChangeArrowheads="1"/>
          </p:cNvSpPr>
          <p:nvPr/>
        </p:nvSpPr>
        <p:spPr bwMode="auto">
          <a:xfrm>
            <a:off x="8624002" y="3423195"/>
            <a:ext cx="189532" cy="215900"/>
          </a:xfrm>
          <a:prstGeom prst="flowChartDecision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square" lIns="90000" tIns="46800" rIns="90000" bIns="46800" anchor="ctr"/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70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197" name="Textfeld 196"/>
          <p:cNvSpPr txBox="1"/>
          <p:nvPr/>
        </p:nvSpPr>
        <p:spPr>
          <a:xfrm>
            <a:off x="33574" y="3586979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rgbClr val="00B050"/>
                </a:solidFill>
              </a:rPr>
              <a:t>✔</a:t>
            </a:r>
          </a:p>
        </p:txBody>
      </p:sp>
      <p:sp>
        <p:nvSpPr>
          <p:cNvPr id="199" name="Rechteck 174"/>
          <p:cNvSpPr/>
          <p:nvPr/>
        </p:nvSpPr>
        <p:spPr bwMode="gray">
          <a:xfrm>
            <a:off x="7145201" y="3675507"/>
            <a:ext cx="896296" cy="121561"/>
          </a:xfrm>
          <a:prstGeom prst="rect">
            <a:avLst/>
          </a:prstGeom>
          <a:solidFill>
            <a:schemeClr val="bg2">
              <a:alpha val="50000"/>
            </a:schemeClr>
          </a:solidFill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124" name="Flussdiagramm: Verzweigung 7"/>
          <p:cNvSpPr>
            <a:spLocks noChangeArrowheads="1"/>
          </p:cNvSpPr>
          <p:nvPr/>
        </p:nvSpPr>
        <p:spPr bwMode="auto">
          <a:xfrm>
            <a:off x="8621644" y="3218614"/>
            <a:ext cx="189532" cy="215900"/>
          </a:xfrm>
          <a:prstGeom prst="flowChartDecision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square" lIns="90000" tIns="46800" rIns="90000" bIns="46800" anchor="ctr"/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70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1" name="Raute 10"/>
          <p:cNvSpPr/>
          <p:nvPr/>
        </p:nvSpPr>
        <p:spPr>
          <a:xfrm>
            <a:off x="7154000" y="3262026"/>
            <a:ext cx="110283" cy="134304"/>
          </a:xfrm>
          <a:prstGeom prst="diamond">
            <a:avLst/>
          </a:prstGeom>
          <a:solidFill>
            <a:srgbClr val="00B0F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201" name="Raute 200"/>
          <p:cNvSpPr/>
          <p:nvPr/>
        </p:nvSpPr>
        <p:spPr>
          <a:xfrm>
            <a:off x="6928582" y="3462506"/>
            <a:ext cx="110283" cy="134304"/>
          </a:xfrm>
          <a:prstGeom prst="diamond">
            <a:avLst/>
          </a:prstGeom>
          <a:solidFill>
            <a:srgbClr val="00B0F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203" name="Raute 202"/>
          <p:cNvSpPr/>
          <p:nvPr/>
        </p:nvSpPr>
        <p:spPr>
          <a:xfrm>
            <a:off x="6573396" y="3262026"/>
            <a:ext cx="110283" cy="134304"/>
          </a:xfrm>
          <a:prstGeom prst="diamond">
            <a:avLst/>
          </a:prstGeom>
          <a:solidFill>
            <a:srgbClr val="00B0F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204" name="Raute 203"/>
          <p:cNvSpPr/>
          <p:nvPr/>
        </p:nvSpPr>
        <p:spPr>
          <a:xfrm>
            <a:off x="6573396" y="3462506"/>
            <a:ext cx="110283" cy="134304"/>
          </a:xfrm>
          <a:prstGeom prst="diamond">
            <a:avLst/>
          </a:prstGeom>
          <a:solidFill>
            <a:srgbClr val="00B0F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205" name="Raute 204"/>
          <p:cNvSpPr/>
          <p:nvPr/>
        </p:nvSpPr>
        <p:spPr>
          <a:xfrm>
            <a:off x="6356511" y="3262026"/>
            <a:ext cx="110283" cy="134304"/>
          </a:xfrm>
          <a:prstGeom prst="diamond">
            <a:avLst/>
          </a:prstGeom>
          <a:solidFill>
            <a:srgbClr val="00B0F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207" name="Raute 206"/>
          <p:cNvSpPr/>
          <p:nvPr/>
        </p:nvSpPr>
        <p:spPr>
          <a:xfrm>
            <a:off x="6351681" y="3462506"/>
            <a:ext cx="110283" cy="134304"/>
          </a:xfrm>
          <a:prstGeom prst="diamond">
            <a:avLst/>
          </a:prstGeom>
          <a:solidFill>
            <a:srgbClr val="00B0F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cxnSp>
        <p:nvCxnSpPr>
          <p:cNvPr id="192" name="Gerade Verbindung 25"/>
          <p:cNvCxnSpPr/>
          <p:nvPr/>
        </p:nvCxnSpPr>
        <p:spPr>
          <a:xfrm>
            <a:off x="947869" y="6168169"/>
            <a:ext cx="8835549" cy="0"/>
          </a:xfrm>
          <a:prstGeom prst="line">
            <a:avLst/>
          </a:prstGeom>
          <a:ln w="12700">
            <a:solidFill>
              <a:srgbClr val="B7B1A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5" name="Flussdiagramm: Verzweigung 7"/>
          <p:cNvSpPr>
            <a:spLocks noChangeArrowheads="1"/>
          </p:cNvSpPr>
          <p:nvPr/>
        </p:nvSpPr>
        <p:spPr bwMode="auto">
          <a:xfrm>
            <a:off x="7937818" y="3625795"/>
            <a:ext cx="222159" cy="239120"/>
          </a:xfrm>
          <a:prstGeom prst="flowChartDecision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square" lIns="90000" tIns="46800" rIns="90000" bIns="46800" anchor="ctr"/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70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209" name="Rechteck 178"/>
          <p:cNvSpPr/>
          <p:nvPr/>
        </p:nvSpPr>
        <p:spPr bwMode="gray">
          <a:xfrm>
            <a:off x="8266112" y="2866894"/>
            <a:ext cx="896254" cy="124646"/>
          </a:xfrm>
          <a:prstGeom prst="rect">
            <a:avLst/>
          </a:prstGeom>
          <a:pattFill prst="ltDnDiag">
            <a:fgClr>
              <a:schemeClr val="tx1"/>
            </a:fgClr>
            <a:bgClr>
              <a:schemeClr val="bg1"/>
            </a:bgClr>
          </a:patt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00">
              <a:solidFill>
                <a:schemeClr val="bg1"/>
              </a:solidFill>
            </a:endParaRPr>
          </a:p>
        </p:txBody>
      </p:sp>
      <p:sp>
        <p:nvSpPr>
          <p:cNvPr id="211" name="Rechteck 174"/>
          <p:cNvSpPr/>
          <p:nvPr/>
        </p:nvSpPr>
        <p:spPr bwMode="gray">
          <a:xfrm>
            <a:off x="7587125" y="3863879"/>
            <a:ext cx="883572" cy="121561"/>
          </a:xfrm>
          <a:prstGeom prst="rect">
            <a:avLst/>
          </a:prstGeom>
          <a:solidFill>
            <a:schemeClr val="bg2">
              <a:alpha val="50000"/>
            </a:schemeClr>
          </a:solidFill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213" name="Rechteck 174"/>
          <p:cNvSpPr/>
          <p:nvPr/>
        </p:nvSpPr>
        <p:spPr bwMode="gray">
          <a:xfrm>
            <a:off x="8203950" y="4060102"/>
            <a:ext cx="835635" cy="121561"/>
          </a:xfrm>
          <a:prstGeom prst="rect">
            <a:avLst/>
          </a:prstGeom>
          <a:solidFill>
            <a:schemeClr val="bg2">
              <a:alpha val="50000"/>
            </a:schemeClr>
          </a:solidFill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214" name="Rechteck 174"/>
          <p:cNvSpPr/>
          <p:nvPr/>
        </p:nvSpPr>
        <p:spPr bwMode="gray">
          <a:xfrm>
            <a:off x="8480966" y="4252401"/>
            <a:ext cx="566175" cy="115132"/>
          </a:xfrm>
          <a:prstGeom prst="rect">
            <a:avLst/>
          </a:prstGeom>
          <a:solidFill>
            <a:schemeClr val="bg2">
              <a:alpha val="50000"/>
            </a:schemeClr>
          </a:solidFill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215" name="Flussdiagramm: Verzweigung 7"/>
          <p:cNvSpPr>
            <a:spLocks noChangeArrowheads="1"/>
          </p:cNvSpPr>
          <p:nvPr/>
        </p:nvSpPr>
        <p:spPr bwMode="auto">
          <a:xfrm>
            <a:off x="8323968" y="3805695"/>
            <a:ext cx="222159" cy="239120"/>
          </a:xfrm>
          <a:prstGeom prst="flowChartDecision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square" lIns="90000" tIns="46800" rIns="90000" bIns="46800" anchor="ctr"/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70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217" name="Flussdiagramm: Verzweigung 7"/>
          <p:cNvSpPr>
            <a:spLocks noChangeArrowheads="1"/>
          </p:cNvSpPr>
          <p:nvPr/>
        </p:nvSpPr>
        <p:spPr bwMode="auto">
          <a:xfrm>
            <a:off x="8928582" y="3998962"/>
            <a:ext cx="222159" cy="239120"/>
          </a:xfrm>
          <a:prstGeom prst="flowChartDecision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square" lIns="90000" tIns="46800" rIns="90000" bIns="46800" anchor="ctr"/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70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219" name="Flussdiagramm: Verzweigung 7"/>
          <p:cNvSpPr>
            <a:spLocks noChangeArrowheads="1"/>
          </p:cNvSpPr>
          <p:nvPr/>
        </p:nvSpPr>
        <p:spPr bwMode="auto">
          <a:xfrm>
            <a:off x="8933634" y="4200035"/>
            <a:ext cx="222159" cy="239120"/>
          </a:xfrm>
          <a:prstGeom prst="flowChartDecision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square" lIns="0" tIns="0" rIns="0" bIns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70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221" name="Textfeld 260"/>
          <p:cNvSpPr txBox="1"/>
          <p:nvPr/>
        </p:nvSpPr>
        <p:spPr>
          <a:xfrm>
            <a:off x="8113564" y="3628443"/>
            <a:ext cx="10262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i="1">
                <a:solidFill>
                  <a:srgbClr val="4D4F53"/>
                </a:solidFill>
              </a:rPr>
              <a:t>Add. Ext. BM results</a:t>
            </a:r>
          </a:p>
        </p:txBody>
      </p:sp>
      <p:sp>
        <p:nvSpPr>
          <p:cNvPr id="222" name="Textfeld 260"/>
          <p:cNvSpPr txBox="1"/>
          <p:nvPr/>
        </p:nvSpPr>
        <p:spPr>
          <a:xfrm>
            <a:off x="8519174" y="3817016"/>
            <a:ext cx="13868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i="1">
                <a:solidFill>
                  <a:srgbClr val="4D4F53"/>
                </a:solidFill>
              </a:rPr>
              <a:t>Input for Sales Mgt. Model</a:t>
            </a:r>
          </a:p>
        </p:txBody>
      </p:sp>
      <p:sp>
        <p:nvSpPr>
          <p:cNvPr id="223" name="Textfeld 260"/>
          <p:cNvSpPr txBox="1"/>
          <p:nvPr/>
        </p:nvSpPr>
        <p:spPr>
          <a:xfrm>
            <a:off x="9073513" y="4019820"/>
            <a:ext cx="807581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800" i="1">
                <a:solidFill>
                  <a:srgbClr val="4D4F53"/>
                </a:solidFill>
              </a:rPr>
              <a:t>Sales Mgt. Model</a:t>
            </a:r>
          </a:p>
        </p:txBody>
      </p:sp>
      <p:sp>
        <p:nvSpPr>
          <p:cNvPr id="226" name="Textfeld 260"/>
          <p:cNvSpPr txBox="1"/>
          <p:nvPr/>
        </p:nvSpPr>
        <p:spPr>
          <a:xfrm>
            <a:off x="9167418" y="4197867"/>
            <a:ext cx="714050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i="1">
                <a:solidFill>
                  <a:srgbClr val="4D4F53"/>
                </a:solidFill>
              </a:rPr>
              <a:t>Other Results</a:t>
            </a:r>
            <a:endParaRPr lang="en-US" sz="800" i="1">
              <a:solidFill>
                <a:srgbClr val="4D4F53"/>
              </a:solidFill>
            </a:endParaRPr>
          </a:p>
        </p:txBody>
      </p:sp>
      <p:sp>
        <p:nvSpPr>
          <p:cNvPr id="12" name="Abgerundetes Rechteck 11"/>
          <p:cNvSpPr/>
          <p:nvPr/>
        </p:nvSpPr>
        <p:spPr>
          <a:xfrm>
            <a:off x="38511" y="2854967"/>
            <a:ext cx="9810034" cy="3373487"/>
          </a:xfrm>
          <a:prstGeom prst="roundRect">
            <a:avLst>
              <a:gd name="adj" fmla="val 6008"/>
            </a:avLst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227" name="Raute 226"/>
          <p:cNvSpPr/>
          <p:nvPr/>
        </p:nvSpPr>
        <p:spPr>
          <a:xfrm>
            <a:off x="8230888" y="3860322"/>
            <a:ext cx="110283" cy="134304"/>
          </a:xfrm>
          <a:prstGeom prst="diamond">
            <a:avLst/>
          </a:prstGeom>
          <a:solidFill>
            <a:srgbClr val="00B0F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228" name="Raute 227"/>
          <p:cNvSpPr/>
          <p:nvPr/>
        </p:nvSpPr>
        <p:spPr>
          <a:xfrm>
            <a:off x="7875702" y="3860322"/>
            <a:ext cx="110283" cy="134304"/>
          </a:xfrm>
          <a:prstGeom prst="diamond">
            <a:avLst/>
          </a:prstGeom>
          <a:solidFill>
            <a:srgbClr val="00B0F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229" name="Raute 228"/>
          <p:cNvSpPr/>
          <p:nvPr/>
        </p:nvSpPr>
        <p:spPr>
          <a:xfrm>
            <a:off x="7653987" y="3860322"/>
            <a:ext cx="110283" cy="134304"/>
          </a:xfrm>
          <a:prstGeom prst="diamond">
            <a:avLst/>
          </a:prstGeom>
          <a:solidFill>
            <a:srgbClr val="00B0F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230" name="Raute 229"/>
          <p:cNvSpPr/>
          <p:nvPr/>
        </p:nvSpPr>
        <p:spPr>
          <a:xfrm>
            <a:off x="8058183" y="3861029"/>
            <a:ext cx="110283" cy="134304"/>
          </a:xfrm>
          <a:prstGeom prst="diamond">
            <a:avLst/>
          </a:prstGeom>
          <a:solidFill>
            <a:srgbClr val="00B0F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231" name="Raute 230"/>
          <p:cNvSpPr/>
          <p:nvPr/>
        </p:nvSpPr>
        <p:spPr>
          <a:xfrm>
            <a:off x="8797370" y="4052123"/>
            <a:ext cx="110283" cy="134304"/>
          </a:xfrm>
          <a:prstGeom prst="diamond">
            <a:avLst/>
          </a:prstGeom>
          <a:solidFill>
            <a:srgbClr val="00B0F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232" name="Raute 231"/>
          <p:cNvSpPr/>
          <p:nvPr/>
        </p:nvSpPr>
        <p:spPr>
          <a:xfrm>
            <a:off x="8442184" y="4052123"/>
            <a:ext cx="110283" cy="134304"/>
          </a:xfrm>
          <a:prstGeom prst="diamond">
            <a:avLst/>
          </a:prstGeom>
          <a:solidFill>
            <a:srgbClr val="00B0F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233" name="Raute 232"/>
          <p:cNvSpPr/>
          <p:nvPr/>
        </p:nvSpPr>
        <p:spPr>
          <a:xfrm>
            <a:off x="8624665" y="4052830"/>
            <a:ext cx="110283" cy="134304"/>
          </a:xfrm>
          <a:prstGeom prst="diamond">
            <a:avLst/>
          </a:prstGeom>
          <a:solidFill>
            <a:srgbClr val="00B0F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234" name="Raute 233"/>
          <p:cNvSpPr/>
          <p:nvPr/>
        </p:nvSpPr>
        <p:spPr>
          <a:xfrm>
            <a:off x="8704083" y="4052830"/>
            <a:ext cx="110283" cy="134304"/>
          </a:xfrm>
          <a:prstGeom prst="diamond">
            <a:avLst/>
          </a:prstGeom>
          <a:solidFill>
            <a:srgbClr val="00B0F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235" name="Raute 234"/>
          <p:cNvSpPr/>
          <p:nvPr/>
        </p:nvSpPr>
        <p:spPr>
          <a:xfrm>
            <a:off x="8348897" y="4052830"/>
            <a:ext cx="110283" cy="134304"/>
          </a:xfrm>
          <a:prstGeom prst="diamond">
            <a:avLst/>
          </a:prstGeom>
          <a:solidFill>
            <a:srgbClr val="00B0F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236" name="Raute 235"/>
          <p:cNvSpPr/>
          <p:nvPr/>
        </p:nvSpPr>
        <p:spPr>
          <a:xfrm>
            <a:off x="8531378" y="4053537"/>
            <a:ext cx="110283" cy="134304"/>
          </a:xfrm>
          <a:prstGeom prst="diamond">
            <a:avLst/>
          </a:prstGeom>
          <a:solidFill>
            <a:srgbClr val="00B0F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238" name="Raute 237"/>
          <p:cNvSpPr/>
          <p:nvPr/>
        </p:nvSpPr>
        <p:spPr>
          <a:xfrm>
            <a:off x="8158240" y="3451994"/>
            <a:ext cx="110283" cy="134304"/>
          </a:xfrm>
          <a:prstGeom prst="diamond">
            <a:avLst/>
          </a:prstGeom>
          <a:solidFill>
            <a:srgbClr val="00B0F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239" name="Raute 238"/>
          <p:cNvSpPr/>
          <p:nvPr/>
        </p:nvSpPr>
        <p:spPr>
          <a:xfrm>
            <a:off x="8417197" y="3458708"/>
            <a:ext cx="110283" cy="134304"/>
          </a:xfrm>
          <a:prstGeom prst="diamond">
            <a:avLst/>
          </a:prstGeom>
          <a:solidFill>
            <a:srgbClr val="00B0F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240" name="Raute 239"/>
          <p:cNvSpPr/>
          <p:nvPr/>
        </p:nvSpPr>
        <p:spPr>
          <a:xfrm>
            <a:off x="8533557" y="3262869"/>
            <a:ext cx="110283" cy="134304"/>
          </a:xfrm>
          <a:prstGeom prst="diamond">
            <a:avLst/>
          </a:prstGeom>
          <a:solidFill>
            <a:srgbClr val="00B0F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241" name="Raute 240"/>
          <p:cNvSpPr/>
          <p:nvPr/>
        </p:nvSpPr>
        <p:spPr>
          <a:xfrm>
            <a:off x="8533556" y="4238860"/>
            <a:ext cx="110283" cy="134304"/>
          </a:xfrm>
          <a:prstGeom prst="diamond">
            <a:avLst/>
          </a:prstGeom>
          <a:solidFill>
            <a:srgbClr val="00B0F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242" name="Raute 241"/>
          <p:cNvSpPr/>
          <p:nvPr/>
        </p:nvSpPr>
        <p:spPr>
          <a:xfrm>
            <a:off x="8660516" y="4234844"/>
            <a:ext cx="110283" cy="134304"/>
          </a:xfrm>
          <a:prstGeom prst="diamond">
            <a:avLst/>
          </a:prstGeom>
          <a:solidFill>
            <a:srgbClr val="00B0F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245" name="Rechteck 190"/>
          <p:cNvSpPr/>
          <p:nvPr/>
        </p:nvSpPr>
        <p:spPr bwMode="gray">
          <a:xfrm>
            <a:off x="9162366" y="4466371"/>
            <a:ext cx="677761" cy="126000"/>
          </a:xfrm>
          <a:prstGeom prst="rect">
            <a:avLst/>
          </a:prstGeom>
          <a:pattFill prst="dkDnDiag">
            <a:fgClr>
              <a:schemeClr val="tx1"/>
            </a:fgClr>
            <a:bgClr>
              <a:schemeClr val="bg1"/>
            </a:bgClr>
          </a:pattFill>
          <a:ln w="6350" algn="ctr">
            <a:solidFill>
              <a:schemeClr val="bg2"/>
            </a:solidFill>
            <a:miter lim="800000"/>
          </a:ln>
          <a:effectLst/>
        </p:spPr>
        <p:txBody>
          <a:bodyPr wrap="square" lIns="0" tIns="0" rIns="0" bIns="0" anchor="ctr"/>
          <a:lstStyle>
            <a:defPPr>
              <a:defRPr lang="en-US"/>
            </a:defPPr>
            <a:lvl1pPr marL="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01688" eaLnBrk="0" hangingPunct="0"/>
            <a:endParaRPr lang="en-US" sz="900" b="1">
              <a:cs typeface="Arial"/>
            </a:endParaRPr>
          </a:p>
        </p:txBody>
      </p:sp>
      <p:sp>
        <p:nvSpPr>
          <p:cNvPr id="243" name="Raute 242"/>
          <p:cNvSpPr/>
          <p:nvPr/>
        </p:nvSpPr>
        <p:spPr>
          <a:xfrm>
            <a:off x="8785178" y="4235918"/>
            <a:ext cx="110283" cy="134304"/>
          </a:xfrm>
          <a:prstGeom prst="diamond">
            <a:avLst/>
          </a:prstGeom>
          <a:solidFill>
            <a:srgbClr val="00B0F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182" name="Textfeld 194"/>
          <p:cNvSpPr txBox="1"/>
          <p:nvPr/>
        </p:nvSpPr>
        <p:spPr>
          <a:xfrm>
            <a:off x="31433" y="3796586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rgbClr val="00B050"/>
                </a:solidFill>
              </a:rPr>
              <a:t>✔</a:t>
            </a:r>
            <a:endParaRPr lang="en-US" sz="1200" b="1">
              <a:solidFill>
                <a:srgbClr val="00B050"/>
              </a:solidFill>
            </a:endParaRPr>
          </a:p>
        </p:txBody>
      </p:sp>
      <p:sp>
        <p:nvSpPr>
          <p:cNvPr id="183" name="Textfeld 195"/>
          <p:cNvSpPr txBox="1"/>
          <p:nvPr/>
        </p:nvSpPr>
        <p:spPr>
          <a:xfrm>
            <a:off x="31433" y="3996585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rgbClr val="00B050"/>
                </a:solidFill>
              </a:rPr>
              <a:t>✔</a:t>
            </a:r>
          </a:p>
        </p:txBody>
      </p:sp>
      <p:sp>
        <p:nvSpPr>
          <p:cNvPr id="186" name="Textfeld 196"/>
          <p:cNvSpPr txBox="1"/>
          <p:nvPr/>
        </p:nvSpPr>
        <p:spPr>
          <a:xfrm>
            <a:off x="26496" y="4196584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rgbClr val="00B050"/>
                </a:solidFill>
              </a:rPr>
              <a:t>✔</a:t>
            </a:r>
          </a:p>
        </p:txBody>
      </p:sp>
      <p:cxnSp>
        <p:nvCxnSpPr>
          <p:cNvPr id="134" name="Gerade Verbindung 133"/>
          <p:cNvCxnSpPr/>
          <p:nvPr/>
        </p:nvCxnSpPr>
        <p:spPr>
          <a:xfrm flipH="1" flipV="1">
            <a:off x="9434589" y="1480264"/>
            <a:ext cx="0" cy="4258611"/>
          </a:xfrm>
          <a:prstGeom prst="line">
            <a:avLst/>
          </a:prstGeom>
          <a:ln w="28575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8" name="Textfeld 196"/>
          <p:cNvSpPr txBox="1"/>
          <p:nvPr/>
        </p:nvSpPr>
        <p:spPr>
          <a:xfrm>
            <a:off x="-30859" y="4596575"/>
            <a:ext cx="4347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rgbClr val="00B050"/>
                </a:solidFill>
              </a:rPr>
              <a:t>(✔)</a:t>
            </a:r>
            <a:endParaRPr lang="en-US" sz="1200" b="1">
              <a:solidFill>
                <a:srgbClr val="00B050"/>
              </a:solidFill>
            </a:endParaRPr>
          </a:p>
        </p:txBody>
      </p:sp>
      <p:sp>
        <p:nvSpPr>
          <p:cNvPr id="200" name="Textfeld 196"/>
          <p:cNvSpPr txBox="1"/>
          <p:nvPr/>
        </p:nvSpPr>
        <p:spPr>
          <a:xfrm>
            <a:off x="-30859" y="4810619"/>
            <a:ext cx="4347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rgbClr val="00B050"/>
                </a:solidFill>
              </a:rPr>
              <a:t>(✔)</a:t>
            </a:r>
          </a:p>
        </p:txBody>
      </p:sp>
      <p:sp>
        <p:nvSpPr>
          <p:cNvPr id="237" name="Textfeld 196"/>
          <p:cNvSpPr txBox="1"/>
          <p:nvPr/>
        </p:nvSpPr>
        <p:spPr>
          <a:xfrm>
            <a:off x="-41133" y="4982552"/>
            <a:ext cx="4347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rgbClr val="FFC000"/>
                </a:solidFill>
              </a:rPr>
              <a:t>(✔)</a:t>
            </a:r>
            <a:endParaRPr lang="en-US" sz="1200" b="1">
              <a:solidFill>
                <a:srgbClr val="FFC000"/>
              </a:solidFill>
            </a:endParaRPr>
          </a:p>
        </p:txBody>
      </p:sp>
      <p:sp>
        <p:nvSpPr>
          <p:cNvPr id="244" name="Textfeld 196"/>
          <p:cNvSpPr txBox="1"/>
          <p:nvPr/>
        </p:nvSpPr>
        <p:spPr>
          <a:xfrm>
            <a:off x="-20585" y="5197611"/>
            <a:ext cx="4347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rgbClr val="00B050"/>
                </a:solidFill>
              </a:rPr>
              <a:t>(✔)</a:t>
            </a:r>
            <a:endParaRPr lang="en-US" sz="1200" b="1">
              <a:solidFill>
                <a:srgbClr val="00B050"/>
              </a:solidFill>
            </a:endParaRPr>
          </a:p>
        </p:txBody>
      </p:sp>
      <p:sp>
        <p:nvSpPr>
          <p:cNvPr id="246" name="Textfeld 196"/>
          <p:cNvSpPr txBox="1"/>
          <p:nvPr/>
        </p:nvSpPr>
        <p:spPr>
          <a:xfrm>
            <a:off x="-22295" y="5390092"/>
            <a:ext cx="4347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rgbClr val="00B050"/>
                </a:solidFill>
              </a:rPr>
              <a:t>(✔)</a:t>
            </a:r>
          </a:p>
        </p:txBody>
      </p:sp>
      <p:sp>
        <p:nvSpPr>
          <p:cNvPr id="247" name="Textfeld 196"/>
          <p:cNvSpPr txBox="1"/>
          <p:nvPr/>
        </p:nvSpPr>
        <p:spPr>
          <a:xfrm>
            <a:off x="-13731" y="5583588"/>
            <a:ext cx="4347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rgbClr val="FFC000"/>
                </a:solidFill>
              </a:rPr>
              <a:t>(✔)</a:t>
            </a:r>
            <a:endParaRPr lang="en-US" sz="1200" b="1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353056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" name="Textplatzhalter 1"/>
          <p:cNvSpPr txBox="1"/>
          <p:nvPr/>
        </p:nvSpPr>
        <p:spPr>
          <a:xfrm>
            <a:off x="200025" y="928574"/>
            <a:ext cx="7850488" cy="339969"/>
          </a:xfrm>
          <a:prstGeom prst="rect">
            <a:avLst/>
          </a:prstGeom>
        </p:spPr>
        <p:txBody>
          <a:bodyPr vert="horz" lIns="0" tIns="0" rIns="36000" bIns="0" rtlCol="0" anchor="b" anchorCtr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>
                  <a:lumMod val="85000"/>
                </a:schemeClr>
              </a:buClr>
              <a:buSzPct val="25000"/>
              <a:buFont typeface="Arial" pitchFamily="34" charset="0"/>
              <a:buChar char="•"/>
              <a:defRPr lang="en-GB" sz="2400" b="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>
                  <a:lumMod val="85000"/>
                </a:schemeClr>
              </a:buClr>
              <a:buSzPct val="25000"/>
              <a:buFont typeface="Arial" pitchFamily="34" charset="0"/>
              <a:buChar char="•"/>
              <a:defRPr lang="en-GB" sz="18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Arial" pitchFamily="34" charset="0"/>
              <a:buChar char="•"/>
              <a:defRPr lang="en-GB" sz="18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3pPr>
            <a:lvl4pPr marL="536575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Arial" pitchFamily="34" charset="0"/>
              <a:buChar char="•"/>
              <a:defRPr lang="en-GB" sz="18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4pPr>
            <a:lvl5pPr marL="812800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Arial" pitchFamily="34" charset="0"/>
              <a:buChar char="•"/>
              <a:defRPr lang="en-GB" sz="18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/>
              </a:buClr>
              <a:buNone/>
            </a:pPr>
            <a:r>
              <a:rPr lang="en-US" sz="1800" b="1">
                <a:solidFill>
                  <a:schemeClr val="bg2"/>
                </a:solidFill>
              </a:rPr>
              <a:t>Project Status Report</a:t>
            </a:r>
          </a:p>
        </p:txBody>
      </p:sp>
      <p:sp>
        <p:nvSpPr>
          <p:cNvPr id="25" name="Titel 2"/>
          <p:cNvSpPr txBox="1"/>
          <p:nvPr/>
        </p:nvSpPr>
        <p:spPr>
          <a:xfrm>
            <a:off x="200025" y="138113"/>
            <a:ext cx="9432925" cy="70023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b="0" kern="1200" baseline="0">
                <a:solidFill>
                  <a:srgbClr val="4D4F53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We are confident that the SFE Project, Step 1 can be finished until Dec 16th as scheduled, if today’s Steering Committee confirms the results and decision proposals as presented  </a:t>
            </a:r>
          </a:p>
        </p:txBody>
      </p:sp>
      <p:sp>
        <p:nvSpPr>
          <p:cNvPr id="90" name="Rectangle 15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00024" y="1358774"/>
            <a:ext cx="1024470" cy="230927"/>
          </a:xfrm>
          <a:prstGeom prst="rect">
            <a:avLst/>
          </a:prstGeom>
          <a:solidFill>
            <a:srgbClr val="A71930"/>
          </a:solidFill>
          <a:ln w="9525">
            <a:solidFill>
              <a:srgbClr val="C00000"/>
            </a:solidFill>
            <a:miter lim="800000"/>
          </a:ln>
        </p:spPr>
        <p:txBody>
          <a:bodyPr lIns="36000" tIns="36000" rIns="36000" bIns="36000" anchor="ctr"/>
          <a:lstStyle>
            <a:defPPr>
              <a:defRPr lang="en-US"/>
            </a:defPPr>
            <a:lvl1pPr marL="0" algn="l" defTabSz="89535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89535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89535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89535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89535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89535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6pPr>
            <a:lvl7pPr marL="2971800" indent="-228600" algn="l" defTabSz="89535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7pPr>
            <a:lvl8pPr marL="3429000" indent="-228600" algn="l" defTabSz="89535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8pPr>
            <a:lvl9pPr marL="3886200" indent="-228600" algn="l" defTabSz="89535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9pPr>
          </a:lstStyle>
          <a:p>
            <a:pPr algn="ctr" eaLnBrk="1" hangingPunct="1">
              <a:buClr>
                <a:srgbClr val="063399"/>
              </a:buClr>
            </a:pPr>
            <a:r>
              <a:rPr lang="en-US" altLang="en-US" b="1">
                <a:solidFill>
                  <a:srgbClr val="FFFFFF"/>
                </a:solidFill>
                <a:latin typeface="+mn-lt"/>
              </a:rPr>
              <a:t>Scope</a:t>
            </a:r>
          </a:p>
        </p:txBody>
      </p:sp>
      <p:sp>
        <p:nvSpPr>
          <p:cNvPr id="96" name="Rectangle 20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00026" y="1618354"/>
            <a:ext cx="1004590" cy="13793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lIns="63500" tIns="63500" rIns="63500" bIns="0"/>
          <a:lstStyle>
            <a:defPPr>
              <a:defRPr lang="en-US"/>
            </a:defPPr>
            <a:lvl1pPr marL="342900" indent="-342900" algn="l" defTabSz="89535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171450" indent="-169863" algn="l" defTabSz="89535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89535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89535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89535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89535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6pPr>
            <a:lvl7pPr marL="2971800" indent="-228600" algn="l" defTabSz="89535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7pPr>
            <a:lvl8pPr marL="3429000" indent="-228600" algn="l" defTabSz="89535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8pPr>
            <a:lvl9pPr marL="3886200" indent="-228600" algn="l" defTabSz="89535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9pPr>
          </a:lstStyle>
          <a:p>
            <a:pPr lvl="1" eaLnBrk="1" hangingPunct="1">
              <a:buClr>
                <a:srgbClr val="7A3C71"/>
              </a:buClr>
              <a:buSzPct val="120000"/>
            </a:pPr>
            <a:endParaRPr lang="en-US" altLang="en-US" sz="140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97" name="Rectangle 20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327748" y="1618354"/>
            <a:ext cx="5772234" cy="1379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</a:ln>
        </p:spPr>
        <p:txBody>
          <a:bodyPr wrap="square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337" lvl="1" indent="-285750" defTabSz="895350">
              <a:spcBef>
                <a:spcPts val="600"/>
              </a:spcBef>
              <a:buClr>
                <a:srgbClr val="C00000"/>
              </a:buClr>
              <a:buSzPct val="120000"/>
              <a:buFont typeface="Wingdings" pitchFamily="2" charset="2"/>
              <a:buChar char="§"/>
            </a:pPr>
            <a:r>
              <a:rPr lang="en-US" altLang="en-US" sz="1200">
                <a:solidFill>
                  <a:srgbClr val="000000"/>
                </a:solidFill>
                <a:cs typeface="Arial"/>
              </a:rPr>
              <a:t>Phase 2 scope was covered as agreed in 2nd Steering Committee</a:t>
            </a:r>
          </a:p>
          <a:p>
            <a:pPr marL="287337" lvl="1" indent="-285750" defTabSz="895350">
              <a:spcBef>
                <a:spcPts val="600"/>
              </a:spcBef>
              <a:buClr>
                <a:srgbClr val="C00000"/>
              </a:buClr>
              <a:buSzPct val="120000"/>
              <a:buFont typeface="Wingdings" pitchFamily="2" charset="2"/>
              <a:buChar char="§"/>
            </a:pPr>
            <a:r>
              <a:rPr lang="en-US" altLang="en-US" sz="1200">
                <a:solidFill>
                  <a:srgbClr val="000000"/>
                </a:solidFill>
                <a:cs typeface="Arial"/>
              </a:rPr>
              <a:t>Key deliverable is the final report which includes </a:t>
            </a:r>
          </a:p>
          <a:p>
            <a:pPr marL="449263" lvl="2" indent="-173038" defTabSz="895350">
              <a:spcBef>
                <a:spcPts val="300"/>
              </a:spcBef>
              <a:buClr>
                <a:srgbClr val="C00000"/>
              </a:buClr>
              <a:buSzPct val="120000"/>
              <a:buFont typeface="Courier New" charset="0"/>
              <a:buChar char="o"/>
            </a:pPr>
            <a:r>
              <a:rPr lang="en-US" altLang="en-US" sz="1200">
                <a:solidFill>
                  <a:srgbClr val="000000"/>
                </a:solidFill>
                <a:cs typeface="Arial"/>
              </a:rPr>
              <a:t>Results of the Sales Strategy design</a:t>
            </a:r>
          </a:p>
          <a:p>
            <a:pPr marL="449263" lvl="2" indent="-173038" defTabSz="895350">
              <a:spcBef>
                <a:spcPts val="300"/>
              </a:spcBef>
              <a:buClr>
                <a:srgbClr val="C00000"/>
              </a:buClr>
              <a:buSzPct val="120000"/>
              <a:buFont typeface="Courier New" charset="0"/>
              <a:buChar char="o"/>
            </a:pPr>
            <a:r>
              <a:rPr lang="en-US" altLang="en-US" sz="1200">
                <a:solidFill>
                  <a:srgbClr val="000000"/>
                </a:solidFill>
                <a:cs typeface="Arial"/>
              </a:rPr>
              <a:t>Detailed solution proposals regarding eight design for performance topics, incl. benefits and impact on organization, processes and technology </a:t>
            </a:r>
          </a:p>
          <a:p>
            <a:pPr marL="449263" lvl="2" indent="-173038" defTabSz="895350">
              <a:spcBef>
                <a:spcPts val="300"/>
              </a:spcBef>
              <a:buClr>
                <a:srgbClr val="C00000"/>
              </a:buClr>
              <a:buSzPct val="120000"/>
              <a:buFont typeface="Courier New" charset="0"/>
              <a:buChar char="o"/>
            </a:pPr>
            <a:r>
              <a:rPr lang="en-US" altLang="en-US" sz="1200">
                <a:solidFill>
                  <a:srgbClr val="000000"/>
                </a:solidFill>
                <a:cs typeface="Arial"/>
              </a:rPr>
              <a:t>High-level implementation roadmap, change initiatives incl. key milestones</a:t>
            </a:r>
          </a:p>
        </p:txBody>
      </p:sp>
      <p:sp>
        <p:nvSpPr>
          <p:cNvPr id="98" name="Rectangle 20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327748" y="1618354"/>
            <a:ext cx="5772234" cy="13793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lIns="63500" tIns="63500" rIns="63500" bIns="0" anchor="ctr"/>
          <a:lstStyle>
            <a:defPPr>
              <a:defRPr lang="en-US"/>
            </a:defPPr>
            <a:lvl1pPr marL="342900" indent="-342900" algn="l" defTabSz="89535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171450" indent="-169863" algn="l" defTabSz="89535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89535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89535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89535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89535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6pPr>
            <a:lvl7pPr marL="2971800" indent="-228600" algn="l" defTabSz="89535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7pPr>
            <a:lvl8pPr marL="3429000" indent="-228600" algn="l" defTabSz="89535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8pPr>
            <a:lvl9pPr marL="3886200" indent="-228600" algn="l" defTabSz="89535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9pPr>
          </a:lstStyle>
          <a:p>
            <a:pPr marL="1587" lvl="1" indent="0" eaLnBrk="1" hangingPunct="1">
              <a:buClr>
                <a:srgbClr val="C00000"/>
              </a:buClr>
              <a:buSzPct val="120000"/>
            </a:pPr>
            <a:endParaRPr lang="en-US" altLang="en-US" sz="1400">
              <a:solidFill>
                <a:srgbClr val="000000"/>
              </a:solidFill>
              <a:latin typeface="+mn-lt"/>
            </a:endParaRPr>
          </a:p>
          <a:p>
            <a:pPr marL="1587" lvl="1" indent="0" eaLnBrk="1" hangingPunct="1">
              <a:buClr>
                <a:srgbClr val="C00000"/>
              </a:buClr>
              <a:buSzPct val="120000"/>
            </a:pPr>
            <a:endParaRPr lang="en-US" altLang="en-US" sz="140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99" name="Rectangle 199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327748" y="1358774"/>
            <a:ext cx="5772234" cy="230927"/>
          </a:xfrm>
          <a:prstGeom prst="rect">
            <a:avLst/>
          </a:prstGeom>
          <a:solidFill>
            <a:srgbClr val="A71930"/>
          </a:solidFill>
          <a:ln w="9525">
            <a:solidFill>
              <a:srgbClr val="C00000"/>
            </a:solidFill>
            <a:miter lim="800000"/>
          </a:ln>
        </p:spPr>
        <p:txBody>
          <a:bodyPr lIns="36000" tIns="36000" rIns="36000" bIns="3600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50" fontAlgn="auto">
              <a:spcBef>
                <a:spcPct val="0"/>
              </a:spcBef>
              <a:spcAft>
                <a:spcPct val="0"/>
              </a:spcAft>
              <a:buClr>
                <a:srgbClr val="063399"/>
              </a:buClr>
              <a:defRPr/>
            </a:pPr>
            <a:r>
              <a:rPr lang="en-US" sz="1600" b="1" kern="0">
                <a:solidFill>
                  <a:srgbClr val="FFFFFF"/>
                </a:solidFill>
                <a:cs typeface="Arial" pitchFamily="34" charset="0"/>
              </a:rPr>
              <a:t>Status</a:t>
            </a:r>
          </a:p>
        </p:txBody>
      </p:sp>
      <p:sp>
        <p:nvSpPr>
          <p:cNvPr id="105" name="Oval 61"/>
          <p:cNvSpPr>
            <a:spLocks noChangeArrowheads="1"/>
          </p:cNvSpPr>
          <p:nvPr/>
        </p:nvSpPr>
        <p:spPr bwMode="auto">
          <a:xfrm>
            <a:off x="483973" y="2131696"/>
            <a:ext cx="377521" cy="347948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rgbClr val="7A3C71"/>
            </a:solidFill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35995" tIns="46794" rIns="35995" bIns="46794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62000" eaLnBrk="0" hangingPunct="0">
              <a:lnSpc>
                <a:spcPct val="90000"/>
              </a:lnSpc>
            </a:pPr>
            <a:endParaRPr lang="en-US" altLang="en-US" sz="1400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109" name="Oval 61"/>
          <p:cNvSpPr>
            <a:spLocks noChangeArrowheads="1"/>
          </p:cNvSpPr>
          <p:nvPr/>
        </p:nvSpPr>
        <p:spPr bwMode="auto">
          <a:xfrm>
            <a:off x="483973" y="1705731"/>
            <a:ext cx="377521" cy="343268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rgbClr val="7A3C71"/>
            </a:solidFill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35995" tIns="46794" rIns="35995" bIns="46794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62000" eaLnBrk="0" hangingPunct="0">
              <a:lnSpc>
                <a:spcPct val="90000"/>
              </a:lnSpc>
            </a:pPr>
            <a:endParaRPr lang="en-US" altLang="en-US" sz="1400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110" name="Oval 61"/>
          <p:cNvSpPr>
            <a:spLocks noChangeArrowheads="1"/>
          </p:cNvSpPr>
          <p:nvPr/>
        </p:nvSpPr>
        <p:spPr bwMode="auto">
          <a:xfrm>
            <a:off x="483973" y="2560779"/>
            <a:ext cx="377521" cy="347950"/>
          </a:xfrm>
          <a:prstGeom prst="ellipse">
            <a:avLst/>
          </a:prstGeom>
          <a:solidFill>
            <a:srgbClr val="00B050"/>
          </a:solidFill>
          <a:ln w="9525">
            <a:solidFill>
              <a:srgbClr val="7A3C71"/>
            </a:solidFill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35995" tIns="46794" rIns="35995" bIns="46794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62000" eaLnBrk="0" hangingPunct="0">
              <a:lnSpc>
                <a:spcPct val="90000"/>
              </a:lnSpc>
            </a:pPr>
            <a:endParaRPr lang="en-US" altLang="en-US" sz="1400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111" name="Rectangle 20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217780" y="1618354"/>
            <a:ext cx="2413557" cy="1379315"/>
          </a:xfrm>
          <a:prstGeom prst="rect">
            <a:avLst/>
          </a:prstGeom>
          <a:solidFill>
            <a:schemeClr val="bg1"/>
          </a:solidFill>
          <a:ln w="9525">
            <a:solidFill>
              <a:srgbClr val="D6A5CE"/>
            </a:solidFill>
            <a:miter lim="800000"/>
          </a:ln>
        </p:spPr>
        <p:txBody>
          <a:bodyPr wrap="square" anchor="ctr"/>
          <a:lstStyle>
            <a:defPPr>
              <a:defRPr lang="en-US"/>
            </a:defPPr>
            <a:lvl1pPr marL="0" algn="l" defTabSz="45720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9pPr>
          </a:lstStyle>
          <a:p>
            <a:pPr marL="177800" lvl="1" indent="-177800" defTabSz="895350" eaLnBrk="1" hangingPunct="1">
              <a:buClr>
                <a:srgbClr val="C00000"/>
              </a:buClr>
              <a:buSzPct val="120000"/>
              <a:buFont typeface="Wingdings" pitchFamily="2" charset="2"/>
              <a:buChar char="§"/>
            </a:pPr>
            <a:r>
              <a:rPr lang="en-US" altLang="en-US" sz="1200" err="1">
                <a:solidFill>
                  <a:srgbClr val="000000"/>
                </a:solidFill>
                <a:latin typeface="+mn-lt"/>
              </a:rPr>
              <a:t>N.a.</a:t>
            </a:r>
            <a:endParaRPr lang="en-US" altLang="en-US" sz="1200" i="1">
              <a:solidFill>
                <a:srgbClr val="000000"/>
              </a:solidFill>
              <a:latin typeface="+mn-lt"/>
            </a:endParaRPr>
          </a:p>
          <a:p>
            <a:pPr marL="287337" lvl="1" defTabSz="895350" eaLnBrk="1" hangingPunct="1">
              <a:buClr>
                <a:srgbClr val="C00000"/>
              </a:buClr>
              <a:buSzPct val="120000"/>
              <a:buFont typeface="Wingdings" pitchFamily="2" charset="2"/>
              <a:buChar char="§"/>
            </a:pPr>
            <a:endParaRPr lang="en-US" altLang="en-US" sz="1200" i="1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12" name="Rectangle 205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217780" y="1618354"/>
            <a:ext cx="2413557" cy="13793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lIns="63500" tIns="63500" rIns="63500" bIns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1" indent="-169863" defTabSz="895350">
              <a:buClr>
                <a:srgbClr val="C00000"/>
              </a:buClr>
              <a:buSzPct val="120000"/>
              <a:buFont typeface="Wingdings" pitchFamily="2" charset="2"/>
              <a:buChar char="§"/>
            </a:pPr>
            <a:endParaRPr lang="en-US" altLang="en-US" sz="1400">
              <a:solidFill>
                <a:srgbClr val="000000"/>
              </a:solidFill>
              <a:cs typeface="Arial"/>
            </a:endParaRPr>
          </a:p>
        </p:txBody>
      </p:sp>
      <p:sp>
        <p:nvSpPr>
          <p:cNvPr id="113" name="Rectangle 199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217780" y="1358774"/>
            <a:ext cx="2413557" cy="230927"/>
          </a:xfrm>
          <a:prstGeom prst="rect">
            <a:avLst/>
          </a:prstGeom>
          <a:solidFill>
            <a:srgbClr val="A71930"/>
          </a:solidFill>
          <a:ln w="9525">
            <a:solidFill>
              <a:srgbClr val="C00000"/>
            </a:solidFill>
            <a:miter lim="800000"/>
          </a:ln>
        </p:spPr>
        <p:txBody>
          <a:bodyPr lIns="36000" tIns="36000" rIns="36000" bIns="3600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50" fontAlgn="auto">
              <a:spcBef>
                <a:spcPct val="0"/>
              </a:spcBef>
              <a:spcAft>
                <a:spcPct val="0"/>
              </a:spcAft>
              <a:buClr>
                <a:srgbClr val="063399"/>
              </a:buClr>
              <a:defRPr/>
            </a:pPr>
            <a:r>
              <a:rPr lang="en-US" sz="1600" b="1" kern="0">
                <a:solidFill>
                  <a:srgbClr val="FFFFFF"/>
                </a:solidFill>
                <a:cs typeface="Arial" pitchFamily="34" charset="0"/>
              </a:rPr>
              <a:t>Mitigation Measure </a:t>
            </a:r>
          </a:p>
        </p:txBody>
      </p:sp>
      <p:sp>
        <p:nvSpPr>
          <p:cNvPr id="122" name="Rectangle 154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00024" y="3087598"/>
            <a:ext cx="1024470" cy="229366"/>
          </a:xfrm>
          <a:prstGeom prst="rect">
            <a:avLst/>
          </a:prstGeom>
          <a:solidFill>
            <a:srgbClr val="A71930"/>
          </a:solidFill>
          <a:ln w="9525">
            <a:solidFill>
              <a:srgbClr val="C00000"/>
            </a:solidFill>
            <a:miter lim="800000"/>
          </a:ln>
        </p:spPr>
        <p:txBody>
          <a:bodyPr lIns="36000" tIns="36000" rIns="36000" bIns="3600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5350" fontAlgn="auto">
              <a:spcBef>
                <a:spcPct val="0"/>
              </a:spcBef>
              <a:spcAft>
                <a:spcPct val="0"/>
              </a:spcAft>
              <a:buClr>
                <a:srgbClr val="063399"/>
              </a:buClr>
              <a:defRPr/>
            </a:pPr>
            <a:r>
              <a:rPr lang="en-US" sz="1600" b="1" kern="0">
                <a:solidFill>
                  <a:srgbClr val="FFFFFF"/>
                </a:solidFill>
                <a:cs typeface="Arial" pitchFamily="34" charset="0"/>
              </a:rPr>
              <a:t>Time</a:t>
            </a:r>
          </a:p>
        </p:txBody>
      </p:sp>
      <p:sp>
        <p:nvSpPr>
          <p:cNvPr id="123" name="Rectangle 20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327748" y="3360230"/>
            <a:ext cx="5774020" cy="1380874"/>
          </a:xfrm>
          <a:prstGeom prst="rect">
            <a:avLst/>
          </a:prstGeom>
          <a:noFill/>
          <a:ln w="9525">
            <a:solidFill>
              <a:srgbClr val="D6A5CE"/>
            </a:solidFill>
            <a:miter lim="800000"/>
          </a:ln>
        </p:spPr>
        <p:txBody>
          <a:bodyPr lIns="63500" tIns="63500" rIns="63500" b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defTabSz="895350" eaLnBrk="0" hangingPunct="0"/>
            <a:endParaRPr lang="en-US" altLang="en-US" sz="2000">
              <a:cs typeface="Arial"/>
            </a:endParaRPr>
          </a:p>
        </p:txBody>
      </p:sp>
      <p:sp>
        <p:nvSpPr>
          <p:cNvPr id="124" name="Rectangle 205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1327748" y="3360230"/>
            <a:ext cx="5774020" cy="138087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</a:ln>
        </p:spPr>
        <p:txBody>
          <a:bodyPr wrap="square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lvl="1" indent="-177800" defTabSz="895350">
              <a:spcBef>
                <a:spcPts val="600"/>
              </a:spcBef>
              <a:buClr>
                <a:srgbClr val="C00000"/>
              </a:buClr>
              <a:buSzPct val="120000"/>
              <a:buFont typeface="Wingdings" pitchFamily="2" charset="2"/>
              <a:buChar char="§"/>
            </a:pPr>
            <a:r>
              <a:rPr lang="en-US" altLang="en-US" sz="1200">
                <a:solidFill>
                  <a:srgbClr val="000000"/>
                </a:solidFill>
                <a:cs typeface="Arial"/>
              </a:rPr>
              <a:t>Open tasks are (if today’s Steering Committee approves the presented results)</a:t>
            </a:r>
          </a:p>
          <a:p>
            <a:pPr marL="449263" lvl="2" indent="-173038" defTabSz="895350">
              <a:spcBef>
                <a:spcPts val="600"/>
              </a:spcBef>
              <a:buClr>
                <a:srgbClr val="C00000"/>
              </a:buClr>
              <a:buSzPct val="120000"/>
              <a:buFont typeface="Courier New" charset="0"/>
              <a:buChar char="o"/>
            </a:pPr>
            <a:r>
              <a:rPr lang="en-US" altLang="en-US" sz="1200">
                <a:solidFill>
                  <a:srgbClr val="000000"/>
                </a:solidFill>
                <a:cs typeface="Arial"/>
              </a:rPr>
              <a:t>Complete final report version, incl. implementation roadmap and appendix</a:t>
            </a:r>
          </a:p>
          <a:p>
            <a:pPr marL="449263" lvl="2" indent="-173038" defTabSz="895350">
              <a:spcBef>
                <a:spcPts val="600"/>
              </a:spcBef>
              <a:buClr>
                <a:srgbClr val="C00000"/>
              </a:buClr>
              <a:buSzPct val="120000"/>
              <a:buFont typeface="Courier New" charset="0"/>
              <a:buChar char="o"/>
            </a:pPr>
            <a:r>
              <a:rPr lang="en-US" altLang="en-US" sz="1200">
                <a:solidFill>
                  <a:srgbClr val="000000"/>
                </a:solidFill>
                <a:cs typeface="Arial"/>
              </a:rPr>
              <a:t>Complete communication package and prepare last Sounding Board Meeting </a:t>
            </a:r>
          </a:p>
          <a:p>
            <a:pPr marL="449263" lvl="2" indent="-173038" defTabSz="895350">
              <a:spcBef>
                <a:spcPts val="600"/>
              </a:spcBef>
              <a:buClr>
                <a:srgbClr val="C00000"/>
              </a:buClr>
              <a:buSzPct val="120000"/>
              <a:buFont typeface="Courier New" charset="0"/>
              <a:buChar char="o"/>
            </a:pPr>
            <a:r>
              <a:rPr lang="en-US" altLang="en-US" sz="1200">
                <a:solidFill>
                  <a:srgbClr val="000000"/>
                </a:solidFill>
                <a:cs typeface="Arial"/>
              </a:rPr>
              <a:t>Complete project documentation of SFE project, step 1 and hand-over</a:t>
            </a:r>
          </a:p>
        </p:txBody>
      </p:sp>
      <p:sp>
        <p:nvSpPr>
          <p:cNvPr id="125" name="Rectangle 199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327748" y="3087598"/>
            <a:ext cx="5774020" cy="229366"/>
          </a:xfrm>
          <a:prstGeom prst="rect">
            <a:avLst/>
          </a:prstGeom>
          <a:solidFill>
            <a:srgbClr val="A71930"/>
          </a:solidFill>
          <a:ln w="9525">
            <a:solidFill>
              <a:srgbClr val="C00000"/>
            </a:solidFill>
            <a:miter lim="800000"/>
          </a:ln>
        </p:spPr>
        <p:txBody>
          <a:bodyPr lIns="36000" tIns="36000" rIns="36000" bIns="3600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50" fontAlgn="auto">
              <a:spcBef>
                <a:spcPct val="0"/>
              </a:spcBef>
              <a:spcAft>
                <a:spcPct val="0"/>
              </a:spcAft>
              <a:buClr>
                <a:srgbClr val="063399"/>
              </a:buClr>
              <a:defRPr/>
            </a:pPr>
            <a:r>
              <a:rPr lang="en-US" sz="1600" b="1" kern="0">
                <a:solidFill>
                  <a:srgbClr val="FFFFFF"/>
                </a:solidFill>
                <a:cs typeface="Arial" pitchFamily="34" charset="0"/>
              </a:rPr>
              <a:t>Status</a:t>
            </a:r>
          </a:p>
        </p:txBody>
      </p:sp>
      <p:grpSp>
        <p:nvGrpSpPr>
          <p:cNvPr id="126" name="Group 206"/>
          <p:cNvGrpSpPr/>
          <p:nvPr>
            <p:custDataLst>
              <p:tags r:id="rId14"/>
            </p:custDataLst>
          </p:nvPr>
        </p:nvGrpSpPr>
        <p:grpSpPr>
          <a:xfrm>
            <a:off x="7217780" y="3360230"/>
            <a:ext cx="2415169" cy="1380874"/>
            <a:chOff x="1240" y="1966"/>
            <a:chExt cx="960" cy="1049"/>
          </a:xfrm>
          <a:solidFill>
            <a:schemeClr val="bg1"/>
          </a:solidFill>
        </p:grpSpPr>
        <p:sp>
          <p:nvSpPr>
            <p:cNvPr id="127" name="Rectangle 203"/>
            <p:cNvSpPr>
              <a:spLocks noChangeArrowheads="1"/>
            </p:cNvSpPr>
            <p:nvPr/>
          </p:nvSpPr>
          <p:spPr bwMode="auto">
            <a:xfrm>
              <a:off x="1240" y="1966"/>
              <a:ext cx="960" cy="104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</a:ln>
          </p:spPr>
          <p:txBody>
            <a:bodyPr lIns="63500" tIns="63500" rIns="63500" bIns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 defTabSz="895350" eaLnBrk="0" hangingPunct="0">
                <a:buFont typeface="Wingdings" pitchFamily="2" charset="2"/>
                <a:buChar char="§"/>
              </a:pPr>
              <a:endParaRPr lang="en-US">
                <a:cs typeface="Arial"/>
              </a:endParaRPr>
            </a:p>
          </p:txBody>
        </p:sp>
        <p:sp>
          <p:nvSpPr>
            <p:cNvPr id="128" name="Rectangle 205"/>
            <p:cNvSpPr>
              <a:spLocks noChangeArrowheads="1"/>
            </p:cNvSpPr>
            <p:nvPr/>
          </p:nvSpPr>
          <p:spPr bwMode="auto">
            <a:xfrm>
              <a:off x="1240" y="1966"/>
              <a:ext cx="960" cy="104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</a:ln>
          </p:spPr>
          <p:txBody>
            <a:bodyPr lIns="63500" tIns="63500" rIns="63500" bIns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7800" lvl="1" indent="-177800" defTabSz="895350">
                <a:spcBef>
                  <a:spcPts val="600"/>
                </a:spcBef>
                <a:buClr>
                  <a:srgbClr val="C00000"/>
                </a:buClr>
                <a:buSzPct val="120000"/>
                <a:buFont typeface="Wingdings" pitchFamily="2" charset="2"/>
                <a:buChar char="§"/>
              </a:pPr>
              <a:r>
                <a:rPr lang="en-US" altLang="en-US" sz="1200" err="1">
                  <a:solidFill>
                    <a:srgbClr val="000000"/>
                  </a:solidFill>
                  <a:cs typeface="Arial"/>
                </a:rPr>
                <a:t>N.a.</a:t>
              </a:r>
              <a:endParaRPr lang="en-US" altLang="en-US" sz="1200" i="1">
                <a:solidFill>
                  <a:srgbClr val="000000"/>
                </a:solidFill>
                <a:cs typeface="Arial"/>
              </a:endParaRPr>
            </a:p>
          </p:txBody>
        </p:sp>
      </p:grpSp>
      <p:sp>
        <p:nvSpPr>
          <p:cNvPr id="129" name="Rectangle 199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217780" y="3087598"/>
            <a:ext cx="2415169" cy="229366"/>
          </a:xfrm>
          <a:prstGeom prst="rect">
            <a:avLst/>
          </a:prstGeom>
          <a:solidFill>
            <a:srgbClr val="A71930"/>
          </a:solidFill>
          <a:ln w="9525">
            <a:solidFill>
              <a:srgbClr val="C00000"/>
            </a:solidFill>
            <a:miter lim="800000"/>
          </a:ln>
        </p:spPr>
        <p:txBody>
          <a:bodyPr lIns="36000" tIns="36000" rIns="36000" bIns="3600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50" fontAlgn="auto">
              <a:spcBef>
                <a:spcPct val="0"/>
              </a:spcBef>
              <a:spcAft>
                <a:spcPct val="0"/>
              </a:spcAft>
              <a:buClr>
                <a:srgbClr val="063399"/>
              </a:buClr>
              <a:defRPr/>
            </a:pPr>
            <a:r>
              <a:rPr lang="en-US" sz="1600" b="1" kern="0">
                <a:solidFill>
                  <a:srgbClr val="FFFFFF"/>
                </a:solidFill>
                <a:cs typeface="Arial" pitchFamily="34" charset="0"/>
              </a:rPr>
              <a:t>Mitigation Measure </a:t>
            </a:r>
          </a:p>
        </p:txBody>
      </p:sp>
      <p:sp>
        <p:nvSpPr>
          <p:cNvPr id="130" name="Rectangle 154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200024" y="4819544"/>
            <a:ext cx="1024470" cy="229366"/>
          </a:xfrm>
          <a:prstGeom prst="rect">
            <a:avLst/>
          </a:prstGeom>
          <a:solidFill>
            <a:srgbClr val="A71930"/>
          </a:solidFill>
          <a:ln w="9525">
            <a:solidFill>
              <a:schemeClr val="tx1"/>
            </a:solidFill>
            <a:miter lim="800000"/>
          </a:ln>
        </p:spPr>
        <p:txBody>
          <a:bodyPr lIns="36000" tIns="36000" rIns="36000" bIns="3600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5350" fontAlgn="auto">
              <a:spcBef>
                <a:spcPct val="0"/>
              </a:spcBef>
              <a:spcAft>
                <a:spcPct val="0"/>
              </a:spcAft>
              <a:buClr>
                <a:srgbClr val="063399"/>
              </a:buClr>
              <a:defRPr/>
            </a:pPr>
            <a:r>
              <a:rPr lang="en-US" sz="1600" b="1" kern="0">
                <a:solidFill>
                  <a:srgbClr val="FFFFFF"/>
                </a:solidFill>
                <a:cs typeface="Arial" pitchFamily="34" charset="0"/>
              </a:rPr>
              <a:t>Budget</a:t>
            </a:r>
          </a:p>
        </p:txBody>
      </p:sp>
      <p:sp>
        <p:nvSpPr>
          <p:cNvPr id="132" name="Rectangle 205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327748" y="5085025"/>
            <a:ext cx="5774020" cy="133165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lIns="63500" tIns="63500" rIns="63500" bIns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lvl="1" indent="-133350" defTabSz="895350">
              <a:buClr>
                <a:srgbClr val="C00000"/>
              </a:buClr>
              <a:buSzPct val="120000"/>
              <a:buFont typeface="Wingdings" pitchFamily="2" charset="2"/>
              <a:buChar char="§"/>
            </a:pPr>
            <a:r>
              <a:rPr lang="en-US" altLang="en-US" sz="1200">
                <a:solidFill>
                  <a:srgbClr val="000000"/>
                </a:solidFill>
                <a:cs typeface="Arial"/>
              </a:rPr>
              <a:t>Last external invoice (December) to be issued after completion of hand-over activities</a:t>
            </a:r>
          </a:p>
          <a:p>
            <a:pPr marL="177800" lvl="1" indent="-133350" defTabSz="895350">
              <a:buClr>
                <a:srgbClr val="C00000"/>
              </a:buClr>
              <a:buSzPct val="120000"/>
              <a:buFont typeface="Wingdings" pitchFamily="2" charset="2"/>
              <a:buChar char="§"/>
            </a:pPr>
            <a:endParaRPr lang="en-US" altLang="zh-CN" sz="1200" b="1" i="1" u="sng"/>
          </a:p>
        </p:txBody>
      </p:sp>
      <p:sp>
        <p:nvSpPr>
          <p:cNvPr id="133" name="Rectangle 199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1327748" y="4819544"/>
            <a:ext cx="5774020" cy="229366"/>
          </a:xfrm>
          <a:prstGeom prst="rect">
            <a:avLst/>
          </a:prstGeom>
          <a:solidFill>
            <a:srgbClr val="A71930"/>
          </a:solidFill>
          <a:ln w="9525">
            <a:solidFill>
              <a:srgbClr val="C00000"/>
            </a:solidFill>
            <a:miter lim="800000"/>
          </a:ln>
        </p:spPr>
        <p:txBody>
          <a:bodyPr lIns="36000" tIns="36000" rIns="36000" bIns="3600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50" fontAlgn="auto">
              <a:spcBef>
                <a:spcPct val="0"/>
              </a:spcBef>
              <a:spcAft>
                <a:spcPct val="0"/>
              </a:spcAft>
              <a:buClr>
                <a:srgbClr val="063399"/>
              </a:buClr>
              <a:defRPr/>
            </a:pPr>
            <a:r>
              <a:rPr lang="en-US" sz="1600" b="1" kern="0">
                <a:solidFill>
                  <a:srgbClr val="FFFFFF"/>
                </a:solidFill>
                <a:cs typeface="Arial" pitchFamily="34" charset="0"/>
              </a:rPr>
              <a:t>Status</a:t>
            </a:r>
          </a:p>
        </p:txBody>
      </p:sp>
      <p:grpSp>
        <p:nvGrpSpPr>
          <p:cNvPr id="134" name="Group 206"/>
          <p:cNvGrpSpPr/>
          <p:nvPr>
            <p:custDataLst>
              <p:tags r:id="rId19"/>
            </p:custDataLst>
          </p:nvPr>
        </p:nvGrpSpPr>
        <p:grpSpPr>
          <a:xfrm>
            <a:off x="7217780" y="5073873"/>
            <a:ext cx="2415169" cy="1342803"/>
            <a:chOff x="1240" y="1966"/>
            <a:chExt cx="960" cy="1049"/>
          </a:xfrm>
          <a:solidFill>
            <a:schemeClr val="bg1"/>
          </a:solidFill>
        </p:grpSpPr>
        <p:sp>
          <p:nvSpPr>
            <p:cNvPr id="135" name="Rectangle 203"/>
            <p:cNvSpPr>
              <a:spLocks noChangeArrowheads="1"/>
            </p:cNvSpPr>
            <p:nvPr/>
          </p:nvSpPr>
          <p:spPr bwMode="auto">
            <a:xfrm>
              <a:off x="1240" y="1966"/>
              <a:ext cx="960" cy="104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</a:ln>
          </p:spPr>
          <p:txBody>
            <a:bodyPr lIns="63500" tIns="63500" rIns="63500" bIns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 defTabSz="895350" eaLnBrk="0" hangingPunct="0">
                <a:buFont typeface="Wingdings" pitchFamily="2" charset="2"/>
                <a:buChar char="§"/>
              </a:pPr>
              <a:endParaRPr lang="en-US" sz="2000">
                <a:cs typeface="Arial"/>
              </a:endParaRPr>
            </a:p>
          </p:txBody>
        </p:sp>
        <p:sp>
          <p:nvSpPr>
            <p:cNvPr id="136" name="Rectangle 205"/>
            <p:cNvSpPr>
              <a:spLocks noChangeArrowheads="1"/>
            </p:cNvSpPr>
            <p:nvPr/>
          </p:nvSpPr>
          <p:spPr bwMode="auto">
            <a:xfrm>
              <a:off x="1240" y="1966"/>
              <a:ext cx="960" cy="104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</a:ln>
          </p:spPr>
          <p:txBody>
            <a:bodyPr lIns="63500" tIns="63500" rIns="63500" bIns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7800" lvl="1" indent="-177800" defTabSz="895350">
                <a:buClr>
                  <a:srgbClr val="C00000"/>
                </a:buClr>
                <a:buSzPct val="120000"/>
                <a:buFont typeface="Wingdings" pitchFamily="2" charset="2"/>
                <a:buChar char="§"/>
              </a:pPr>
              <a:r>
                <a:rPr lang="en-US" altLang="en-US" sz="1200" err="1">
                  <a:solidFill>
                    <a:srgbClr val="000000"/>
                  </a:solidFill>
                  <a:cs typeface="Arial"/>
                </a:rPr>
                <a:t>N.a.</a:t>
              </a:r>
            </a:p>
          </p:txBody>
        </p:sp>
      </p:grpSp>
      <p:sp>
        <p:nvSpPr>
          <p:cNvPr id="137" name="Rectangle 199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217780" y="4819544"/>
            <a:ext cx="2415169" cy="229366"/>
          </a:xfrm>
          <a:prstGeom prst="rect">
            <a:avLst/>
          </a:prstGeom>
          <a:solidFill>
            <a:srgbClr val="A71930"/>
          </a:solidFill>
          <a:ln w="9525">
            <a:solidFill>
              <a:srgbClr val="C00000"/>
            </a:solidFill>
            <a:miter lim="800000"/>
          </a:ln>
        </p:spPr>
        <p:txBody>
          <a:bodyPr lIns="36000" tIns="36000" rIns="36000" bIns="3600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50" fontAlgn="auto">
              <a:spcBef>
                <a:spcPct val="0"/>
              </a:spcBef>
              <a:spcAft>
                <a:spcPct val="0"/>
              </a:spcAft>
              <a:buClr>
                <a:srgbClr val="063399"/>
              </a:buClr>
              <a:defRPr/>
            </a:pPr>
            <a:r>
              <a:rPr lang="en-US" sz="1600" b="1" kern="0">
                <a:solidFill>
                  <a:srgbClr val="FFFFFF"/>
                </a:solidFill>
                <a:cs typeface="Arial" pitchFamily="34" charset="0"/>
              </a:rPr>
              <a:t>Mitigation Measure </a:t>
            </a:r>
          </a:p>
        </p:txBody>
      </p:sp>
      <p:sp>
        <p:nvSpPr>
          <p:cNvPr id="138" name="Rectangle 205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200024" y="3360230"/>
            <a:ext cx="1024470" cy="13808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lIns="63500" tIns="63500" rIns="63500" bIns="0"/>
          <a:lstStyle>
            <a:defPPr>
              <a:defRPr lang="en-US"/>
            </a:defPPr>
            <a:lvl1pPr marL="342900" indent="-342900" algn="l" defTabSz="89535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171450" indent="-169863" algn="l" defTabSz="89535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89535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89535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89535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89535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6pPr>
            <a:lvl7pPr marL="2971800" indent="-228600" algn="l" defTabSz="89535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7pPr>
            <a:lvl8pPr marL="3429000" indent="-228600" algn="l" defTabSz="89535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8pPr>
            <a:lvl9pPr marL="3886200" indent="-228600" algn="l" defTabSz="89535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9pPr>
          </a:lstStyle>
          <a:p>
            <a:pPr lvl="1" eaLnBrk="1" hangingPunct="1">
              <a:buClr>
                <a:srgbClr val="7A3C71"/>
              </a:buClr>
              <a:buSzPct val="120000"/>
            </a:pPr>
            <a:endParaRPr lang="en-US" altLang="en-US" sz="140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39" name="Rectangle 205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200024" y="5073874"/>
            <a:ext cx="1024470" cy="134280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lIns="63500" tIns="63500" rIns="63500" bIns="0"/>
          <a:lstStyle>
            <a:defPPr>
              <a:defRPr lang="en-US"/>
            </a:defPPr>
            <a:lvl1pPr marL="342900" indent="-342900" algn="l" defTabSz="89535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171450" indent="-169863" algn="l" defTabSz="89535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89535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89535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89535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89535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6pPr>
            <a:lvl7pPr marL="2971800" indent="-228600" algn="l" defTabSz="89535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7pPr>
            <a:lvl8pPr marL="3429000" indent="-228600" algn="l" defTabSz="89535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8pPr>
            <a:lvl9pPr marL="3886200" indent="-228600" algn="l" defTabSz="89535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9pPr>
          </a:lstStyle>
          <a:p>
            <a:pPr lvl="1" eaLnBrk="1" hangingPunct="1">
              <a:buClr>
                <a:srgbClr val="7A3C71"/>
              </a:buClr>
              <a:buSzPct val="120000"/>
            </a:pPr>
            <a:endParaRPr lang="en-US" altLang="en-US" sz="140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43" name="Oval 61"/>
          <p:cNvSpPr>
            <a:spLocks noChangeArrowheads="1"/>
          </p:cNvSpPr>
          <p:nvPr/>
        </p:nvSpPr>
        <p:spPr bwMode="auto">
          <a:xfrm>
            <a:off x="485583" y="3447611"/>
            <a:ext cx="375909" cy="34327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rgbClr val="7A3C71"/>
            </a:solidFill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35995" tIns="46794" rIns="35995" bIns="46794" anchor="ctr"/>
          <a:lstStyle>
            <a:defPPr>
              <a:defRPr lang="en-US"/>
            </a:defPPr>
            <a:lvl1pPr marL="0" algn="l" defTabSz="76200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76200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76200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76200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76200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7620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6pPr>
            <a:lvl7pPr marL="2971800" indent="-228600" algn="l" defTabSz="7620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7pPr>
            <a:lvl8pPr marL="3429000" indent="-228600" algn="l" defTabSz="7620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8pPr>
            <a:lvl9pPr marL="3886200" indent="-228600" algn="l" defTabSz="7620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9pPr>
          </a:lstStyle>
          <a:p>
            <a:pPr algn="ctr">
              <a:lnSpc>
                <a:spcPct val="90000"/>
              </a:lnSpc>
            </a:pPr>
            <a:endParaRPr lang="en-US" altLang="en-US" sz="1400" b="1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48" name="Oval 61"/>
          <p:cNvSpPr>
            <a:spLocks noChangeArrowheads="1"/>
          </p:cNvSpPr>
          <p:nvPr/>
        </p:nvSpPr>
        <p:spPr bwMode="auto">
          <a:xfrm>
            <a:off x="485583" y="5161251"/>
            <a:ext cx="375909" cy="343268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rgbClr val="7A3C71"/>
            </a:solidFill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35995" tIns="46794" rIns="35995" bIns="46794" anchor="ctr"/>
          <a:lstStyle>
            <a:defPPr>
              <a:defRPr lang="en-US"/>
            </a:defPPr>
            <a:lvl1pPr marL="0" algn="l" defTabSz="76200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76200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76200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76200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762000" rtl="0" eaLnBrk="0" latinLnBrk="0" hangingPunct="0"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7620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6pPr>
            <a:lvl7pPr marL="2971800" indent="-228600" algn="l" defTabSz="7620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7pPr>
            <a:lvl8pPr marL="3429000" indent="-228600" algn="l" defTabSz="7620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8pPr>
            <a:lvl9pPr marL="3886200" indent="-228600" algn="l" defTabSz="7620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9pPr>
          </a:lstStyle>
          <a:p>
            <a:pPr algn="ctr">
              <a:lnSpc>
                <a:spcPct val="90000"/>
              </a:lnSpc>
            </a:pPr>
            <a:endParaRPr lang="en-US" altLang="en-US" sz="1400" b="1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50" name="Oval 61"/>
          <p:cNvSpPr>
            <a:spLocks noChangeArrowheads="1"/>
          </p:cNvSpPr>
          <p:nvPr/>
        </p:nvSpPr>
        <p:spPr bwMode="auto">
          <a:xfrm>
            <a:off x="483972" y="5585018"/>
            <a:ext cx="377521" cy="347948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rgbClr val="7A3C71"/>
            </a:solidFill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35995" tIns="46794" rIns="35995" bIns="46794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62000" eaLnBrk="0" hangingPunct="0">
              <a:lnSpc>
                <a:spcPct val="90000"/>
              </a:lnSpc>
            </a:pPr>
            <a:endParaRPr lang="en-US" altLang="en-US" sz="1400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152" name="Oval 61"/>
          <p:cNvSpPr>
            <a:spLocks noChangeArrowheads="1"/>
          </p:cNvSpPr>
          <p:nvPr/>
        </p:nvSpPr>
        <p:spPr bwMode="auto">
          <a:xfrm>
            <a:off x="483972" y="6014101"/>
            <a:ext cx="377521" cy="347950"/>
          </a:xfrm>
          <a:prstGeom prst="ellipse">
            <a:avLst/>
          </a:prstGeom>
          <a:solidFill>
            <a:srgbClr val="00B050"/>
          </a:solidFill>
          <a:ln w="9525">
            <a:solidFill>
              <a:srgbClr val="7A3C71"/>
            </a:solidFill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35995" tIns="46794" rIns="35995" bIns="46794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62000" eaLnBrk="0" hangingPunct="0">
              <a:lnSpc>
                <a:spcPct val="90000"/>
              </a:lnSpc>
            </a:pPr>
            <a:endParaRPr lang="en-US" altLang="en-US" sz="1400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45" name="Oval 61"/>
          <p:cNvSpPr>
            <a:spLocks noChangeArrowheads="1"/>
          </p:cNvSpPr>
          <p:nvPr/>
        </p:nvSpPr>
        <p:spPr bwMode="auto">
          <a:xfrm>
            <a:off x="483973" y="4308353"/>
            <a:ext cx="377521" cy="347950"/>
          </a:xfrm>
          <a:prstGeom prst="ellipse">
            <a:avLst/>
          </a:prstGeom>
          <a:solidFill>
            <a:srgbClr val="00B050"/>
          </a:solidFill>
          <a:ln w="9525">
            <a:solidFill>
              <a:srgbClr val="7A3C71"/>
            </a:solidFill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35995" tIns="46794" rIns="35995" bIns="46794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62000" eaLnBrk="0" hangingPunct="0">
              <a:lnSpc>
                <a:spcPct val="90000"/>
              </a:lnSpc>
            </a:pPr>
            <a:endParaRPr lang="en-US" altLang="en-US" sz="1400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46" name="Oval 61"/>
          <p:cNvSpPr>
            <a:spLocks noChangeArrowheads="1"/>
          </p:cNvSpPr>
          <p:nvPr/>
        </p:nvSpPr>
        <p:spPr bwMode="auto">
          <a:xfrm>
            <a:off x="483971" y="3876693"/>
            <a:ext cx="377521" cy="347948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rgbClr val="7A3C71"/>
            </a:solidFill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35995" tIns="46794" rIns="35995" bIns="46794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62000" eaLnBrk="0" hangingPunct="0">
              <a:lnSpc>
                <a:spcPct val="90000"/>
              </a:lnSpc>
            </a:pPr>
            <a:endParaRPr lang="en-US" altLang="en-US" sz="1400" b="1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3283029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>
          <a:xfrm>
            <a:off x="2196174" y="1531220"/>
            <a:ext cx="7358989" cy="4436193"/>
          </a:xfrm>
        </p:spPr>
        <p:txBody>
          <a:bodyPr/>
          <a:lstStyle/>
          <a:p>
            <a:pPr marL="542925" lvl="1" indent="-357188" algn="just" defTabSz="762000" eaLnBrk="0" hangingPunct="0">
              <a:lnSpc>
                <a:spcPct val="200000"/>
              </a:lnSpc>
              <a:spcBef>
                <a:spcPts val="600"/>
              </a:spcBef>
              <a:buSzTx/>
              <a:buFont typeface="Arial" pitchFamily="34" charset="0"/>
              <a:buAutoNum type="arabicPeriod"/>
            </a:pPr>
            <a:r>
              <a:rPr lang="en-US" sz="1800">
                <a:cs typeface="Arial" pitchFamily="34" charset="0"/>
              </a:rPr>
              <a:t>Overview of Project Status </a:t>
            </a:r>
          </a:p>
          <a:p>
            <a:pPr marL="542925" lvl="1" indent="-357188" algn="just" defTabSz="762000" eaLnBrk="0" hangingPunct="0">
              <a:lnSpc>
                <a:spcPct val="200000"/>
              </a:lnSpc>
              <a:spcBef>
                <a:spcPts val="600"/>
              </a:spcBef>
              <a:buSzTx/>
              <a:buFont typeface="Arial" pitchFamily="34" charset="0"/>
              <a:buAutoNum type="arabicPeriod"/>
            </a:pPr>
            <a:r>
              <a:rPr lang="en-US" sz="1800" b="1">
                <a:cs typeface="Arial" pitchFamily="34" charset="0"/>
              </a:rPr>
              <a:t>Phase 2 (Design Solution): Summary of key final report results</a:t>
            </a:r>
          </a:p>
          <a:p>
            <a:pPr marL="542925" lvl="1" indent="-357188" algn="just" defTabSz="762000" eaLnBrk="0" hangingPunct="0">
              <a:lnSpc>
                <a:spcPct val="200000"/>
              </a:lnSpc>
              <a:spcBef>
                <a:spcPts val="600"/>
              </a:spcBef>
              <a:buSzTx/>
              <a:buFont typeface="Arial" pitchFamily="34" charset="0"/>
              <a:buAutoNum type="arabicPeriod"/>
            </a:pPr>
            <a:r>
              <a:rPr lang="en-US" sz="1800">
                <a:cs typeface="Arial" pitchFamily="34" charset="0"/>
              </a:rPr>
              <a:t>Phase 3 (Fine-Tuning): Review of implementation roadmap </a:t>
            </a:r>
          </a:p>
          <a:p>
            <a:pPr marL="542925" lvl="1" indent="-357188" algn="just" defTabSz="762000" eaLnBrk="0" hangingPunct="0">
              <a:lnSpc>
                <a:spcPct val="200000"/>
              </a:lnSpc>
              <a:spcBef>
                <a:spcPts val="600"/>
              </a:spcBef>
              <a:buSzTx/>
              <a:buFont typeface="Arial" pitchFamily="34" charset="0"/>
              <a:buAutoNum type="arabicPeriod"/>
            </a:pPr>
            <a:r>
              <a:rPr lang="en-US" sz="1800">
                <a:cs typeface="Arial" pitchFamily="34" charset="0"/>
              </a:rPr>
              <a:t>Decision Proposals and Next Steps</a:t>
            </a:r>
          </a:p>
        </p:txBody>
      </p:sp>
    </p:spTree>
    <p:extLst>
      <p:ext uri="{BB962C8B-B14F-4D97-AF65-F5344CB8AC3E}">
        <p14:creationId xmlns:p14="http://schemas.microsoft.com/office/powerpoint/2010/main" val="855510291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" name="Title 4"/>
          <p:cNvSpPr txBox="1"/>
          <p:nvPr/>
        </p:nvSpPr>
        <p:spPr>
          <a:xfrm>
            <a:off x="200025" y="138113"/>
            <a:ext cx="9432925" cy="70008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2200" b="0" kern="1200" baseline="0">
                <a:solidFill>
                  <a:srgbClr val="4D4F53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/>
              <a:t>GSAFC Sales Strategy is defined along six elements, which reflect the core of the strategy </a:t>
            </a:r>
            <a:br>
              <a:rPr lang="en-US" sz="2000"/>
            </a:br>
            <a:r>
              <a:rPr lang="en-US" sz="2000"/>
              <a:t>&amp; its operationalization – we recommend an annual review of the implementation status</a:t>
            </a:r>
          </a:p>
        </p:txBody>
      </p:sp>
      <p:sp>
        <p:nvSpPr>
          <p:cNvPr id="29" name="Text Placeholder 2"/>
          <p:cNvSpPr txBox="1"/>
          <p:nvPr/>
        </p:nvSpPr>
        <p:spPr>
          <a:xfrm>
            <a:off x="200025" y="1009266"/>
            <a:ext cx="9355140" cy="33996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tabLst>
                <a:tab pos="450850"/>
              </a:tabLst>
              <a:defRPr lang="en-GB" sz="1800" b="1" kern="1200" noProof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457200" rtl="0" eaLnBrk="1" latinLnBrk="0" hangingPunct="1">
              <a:spcBef>
                <a:spcPts val="1200"/>
              </a:spcBef>
              <a:spcAft>
                <a:spcPts val="300"/>
              </a:spcAft>
              <a:buClr>
                <a:schemeClr val="bg2"/>
              </a:buClr>
              <a:buFont typeface="Arial" pitchFamily="34" charset="0"/>
              <a:buChar char="•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3pPr>
            <a:lvl4pPr marL="536575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4pPr>
            <a:lvl5pPr marL="812800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lang="en-GB" sz="11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Sales Strategy Definition – Core Elements </a:t>
            </a:r>
          </a:p>
        </p:txBody>
      </p:sp>
      <p:grpSp>
        <p:nvGrpSpPr>
          <p:cNvPr id="3" name="Gruppierung 2"/>
          <p:cNvGrpSpPr/>
          <p:nvPr/>
        </p:nvGrpSpPr>
        <p:grpSpPr>
          <a:xfrm>
            <a:off x="200024" y="1304925"/>
            <a:ext cx="9432925" cy="5074999"/>
            <a:chOff x="308159" y="1867700"/>
            <a:chExt cx="8516778" cy="4615708"/>
          </a:xfrm>
        </p:grpSpPr>
        <p:sp>
          <p:nvSpPr>
            <p:cNvPr id="35" name="Rounded Rectangle 143"/>
            <p:cNvSpPr/>
            <p:nvPr/>
          </p:nvSpPr>
          <p:spPr>
            <a:xfrm>
              <a:off x="308159" y="1867700"/>
              <a:ext cx="1357373" cy="3573041"/>
            </a:xfrm>
            <a:prstGeom prst="roundRect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6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rPr>
                <a:t>1. Winning Aspiration</a:t>
              </a:r>
            </a:p>
          </p:txBody>
        </p:sp>
        <p:sp>
          <p:nvSpPr>
            <p:cNvPr id="36" name="Rounded Rectangle 143"/>
            <p:cNvSpPr/>
            <p:nvPr/>
          </p:nvSpPr>
          <p:spPr>
            <a:xfrm>
              <a:off x="1740040" y="1872183"/>
              <a:ext cx="1357373" cy="3573041"/>
            </a:xfrm>
            <a:prstGeom prst="roundRect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6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rPr>
                <a:t>2. Where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6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rPr>
                <a:t>to Play</a:t>
              </a:r>
            </a:p>
          </p:txBody>
        </p:sp>
        <p:sp>
          <p:nvSpPr>
            <p:cNvPr id="37" name="Rounded Rectangle 143"/>
            <p:cNvSpPr/>
            <p:nvPr/>
          </p:nvSpPr>
          <p:spPr>
            <a:xfrm>
              <a:off x="3171921" y="1872183"/>
              <a:ext cx="1357373" cy="3573041"/>
            </a:xfrm>
            <a:prstGeom prst="roundRect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6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rPr>
                <a:t>3. How </a:t>
              </a:r>
              <a:br>
                <a:rPr kumimoji="0" lang="en-US" sz="16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rPr>
              </a:br>
              <a:r>
                <a:rPr kumimoji="0" lang="en-US" sz="16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rPr>
                <a:t>to Win</a:t>
              </a:r>
            </a:p>
          </p:txBody>
        </p:sp>
        <p:sp>
          <p:nvSpPr>
            <p:cNvPr id="38" name="Rounded Rectangle 143"/>
            <p:cNvSpPr/>
            <p:nvPr/>
          </p:nvSpPr>
          <p:spPr>
            <a:xfrm>
              <a:off x="4603802" y="1867700"/>
              <a:ext cx="1357373" cy="3573041"/>
            </a:xfrm>
            <a:prstGeom prst="roundRect">
              <a:avLst/>
            </a:prstGeom>
            <a:gradFill flip="none" rotWithShape="1">
              <a:gsLst>
                <a:gs pos="0">
                  <a:srgbClr val="FFFF00"/>
                </a:gs>
                <a:gs pos="76000">
                  <a:srgbClr val="C00000"/>
                </a:gs>
              </a:gsLst>
              <a:path path="circle">
                <a:fillToRect l="50000" t="130000" r="50000" b="-30000"/>
              </a:path>
            </a:gra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6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rPr>
                <a:t>4. Design for Performance</a:t>
              </a:r>
            </a:p>
          </p:txBody>
        </p:sp>
        <p:sp>
          <p:nvSpPr>
            <p:cNvPr id="39" name="Rounded Rectangle 143"/>
            <p:cNvSpPr/>
            <p:nvPr/>
          </p:nvSpPr>
          <p:spPr>
            <a:xfrm>
              <a:off x="6035683" y="1867700"/>
              <a:ext cx="1357373" cy="3573041"/>
            </a:xfrm>
            <a:prstGeom prst="roundRect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600" b="1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Calibri"/>
                </a:rPr>
                <a:t>5. Change Initiatives</a:t>
              </a:r>
            </a:p>
          </p:txBody>
        </p:sp>
        <p:sp>
          <p:nvSpPr>
            <p:cNvPr id="40" name="Rounded Rectangle 143"/>
            <p:cNvSpPr/>
            <p:nvPr/>
          </p:nvSpPr>
          <p:spPr>
            <a:xfrm>
              <a:off x="7467564" y="1867700"/>
              <a:ext cx="1357373" cy="3573041"/>
            </a:xfrm>
            <a:prstGeom prst="roundRect">
              <a:avLst/>
            </a:prstGeom>
            <a:solidFill>
              <a:srgbClr val="FFC000">
                <a:alpha val="27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600" b="1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Calibri"/>
                </a:rPr>
                <a:t>6. Make the Change </a:t>
              </a:r>
            </a:p>
          </p:txBody>
        </p:sp>
        <p:sp>
          <p:nvSpPr>
            <p:cNvPr id="41" name="Right Brace 2"/>
            <p:cNvSpPr/>
            <p:nvPr/>
          </p:nvSpPr>
          <p:spPr bwMode="auto">
            <a:xfrm rot="5400000">
              <a:off x="2889693" y="2805790"/>
              <a:ext cx="504055" cy="5638907"/>
            </a:xfrm>
            <a:prstGeom prst="righ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Myriad Bold" pitchFamily="1" charset="0"/>
              </a:endParaRPr>
            </a:p>
          </p:txBody>
        </p:sp>
        <p:sp>
          <p:nvSpPr>
            <p:cNvPr id="42" name="Right Brace 14"/>
            <p:cNvSpPr/>
            <p:nvPr/>
          </p:nvSpPr>
          <p:spPr bwMode="auto">
            <a:xfrm rot="5400000">
              <a:off x="6424913" y="3809762"/>
              <a:ext cx="504055" cy="4207026"/>
            </a:xfrm>
            <a:prstGeom prst="righ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Myriad Bold" pitchFamily="1" charset="0"/>
              </a:endParaRPr>
            </a:p>
          </p:txBody>
        </p:sp>
        <p:sp>
          <p:nvSpPr>
            <p:cNvPr id="43" name="TextBox 3"/>
            <p:cNvSpPr txBox="1"/>
            <p:nvPr/>
          </p:nvSpPr>
          <p:spPr>
            <a:xfrm>
              <a:off x="2433264" y="5925259"/>
              <a:ext cx="1439906" cy="3359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i="1">
                  <a:latin typeface="+mn-lt"/>
                </a:rPr>
                <a:t>Strategic Level </a:t>
              </a:r>
            </a:p>
          </p:txBody>
        </p:sp>
        <p:sp>
          <p:nvSpPr>
            <p:cNvPr id="44" name="TextBox 16"/>
            <p:cNvSpPr txBox="1"/>
            <p:nvPr/>
          </p:nvSpPr>
          <p:spPr>
            <a:xfrm>
              <a:off x="5822708" y="6147501"/>
              <a:ext cx="1696717" cy="3359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i="1">
                  <a:latin typeface="+mn-lt"/>
                </a:rPr>
                <a:t>Operational Level </a:t>
              </a:r>
            </a:p>
          </p:txBody>
        </p:sp>
        <p:grpSp>
          <p:nvGrpSpPr>
            <p:cNvPr id="45" name="Group 29"/>
            <p:cNvGrpSpPr/>
            <p:nvPr/>
          </p:nvGrpSpPr>
          <p:grpSpPr>
            <a:xfrm>
              <a:off x="4752196" y="5625067"/>
              <a:ext cx="288032" cy="288032"/>
              <a:chOff x="3200253" y="2366124"/>
              <a:chExt cx="427228" cy="427261"/>
            </a:xfrm>
            <a:solidFill>
              <a:sysClr val="window" lastClr="FFFFFF">
                <a:lumMod val="50000"/>
              </a:sysClr>
            </a:solidFill>
          </p:grpSpPr>
          <p:sp>
            <p:nvSpPr>
              <p:cNvPr id="46" name="Circular Arrow 42"/>
              <p:cNvSpPr/>
              <p:nvPr/>
            </p:nvSpPr>
            <p:spPr>
              <a:xfrm flipV="1">
                <a:off x="3211263" y="2394806"/>
                <a:ext cx="416218" cy="398579"/>
              </a:xfrm>
              <a:prstGeom prst="circularArrow">
                <a:avLst>
                  <a:gd name="adj1" fmla="val 12500"/>
                  <a:gd name="adj2" fmla="val 1142319"/>
                  <a:gd name="adj3" fmla="val 20457681"/>
                  <a:gd name="adj4" fmla="val 10799997"/>
                  <a:gd name="adj5" fmla="val 17126"/>
                </a:avLst>
              </a:prstGeom>
              <a:grpFill/>
              <a:ln>
                <a:noFill/>
              </a:ln>
              <a:effectLst/>
            </p:spPr>
            <p:txBody>
              <a:bodyPr spcFirstLastPara="0" vert="horz" wrap="square" lIns="0" tIns="62591" rIns="80258" bIns="62591" numCol="1" spcCol="1270" anchor="ctr" anchorCtr="0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2230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defRPr/>
                </a:pPr>
                <a:endParaRPr kumimoji="0" lang="en-US" sz="1200" b="0" i="1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7" name="Circular Arrow 43"/>
              <p:cNvSpPr/>
              <p:nvPr/>
            </p:nvSpPr>
            <p:spPr>
              <a:xfrm rot="10572655" flipV="1">
                <a:off x="3200253" y="2366124"/>
                <a:ext cx="416218" cy="410575"/>
              </a:xfrm>
              <a:prstGeom prst="circularArrow">
                <a:avLst>
                  <a:gd name="adj1" fmla="val 12500"/>
                  <a:gd name="adj2" fmla="val 1142319"/>
                  <a:gd name="adj3" fmla="val 20457681"/>
                  <a:gd name="adj4" fmla="val 10799997"/>
                  <a:gd name="adj5" fmla="val 17719"/>
                </a:avLst>
              </a:prstGeom>
              <a:grpFill/>
              <a:ln>
                <a:noFill/>
              </a:ln>
              <a:effectLst/>
            </p:spPr>
            <p:txBody>
              <a:bodyPr spcFirstLastPara="0" vert="horz" wrap="square" lIns="0" tIns="62591" rIns="80258" bIns="62591" numCol="1" spcCol="1270" anchor="ctr" anchorCtr="0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2230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defRPr/>
                </a:pPr>
                <a:endParaRPr kumimoji="0" lang="en-US" sz="1200" b="0" i="1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48" name="TextBox 4"/>
            <p:cNvSpPr txBox="1"/>
            <p:nvPr/>
          </p:nvSpPr>
          <p:spPr>
            <a:xfrm>
              <a:off x="4989576" y="5638286"/>
              <a:ext cx="1537339" cy="2239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i="1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Transfer to GSAFC operations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6487167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aute 1"/>
          <p:cNvSpPr/>
          <p:nvPr/>
        </p:nvSpPr>
        <p:spPr>
          <a:xfrm>
            <a:off x="7299905" y="2921621"/>
            <a:ext cx="2333045" cy="2792199"/>
          </a:xfrm>
          <a:prstGeom prst="diamond">
            <a:avLst/>
          </a:prstGeom>
          <a:solidFill>
            <a:srgbClr val="00B050">
              <a:alpha val="30000"/>
            </a:srgb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21" name="Pfeil nach unten 20"/>
          <p:cNvSpPr/>
          <p:nvPr/>
        </p:nvSpPr>
        <p:spPr>
          <a:xfrm>
            <a:off x="2397515" y="1989665"/>
            <a:ext cx="2388034" cy="3440979"/>
          </a:xfrm>
          <a:prstGeom prst="downArrow">
            <a:avLst>
              <a:gd name="adj1" fmla="val 62237"/>
              <a:gd name="adj2" fmla="val 60335"/>
            </a:avLst>
          </a:prstGeom>
          <a:noFill/>
          <a:ln w="38100"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48" name="Dreieck 47"/>
          <p:cNvSpPr/>
          <p:nvPr/>
        </p:nvSpPr>
        <p:spPr>
          <a:xfrm>
            <a:off x="2288085" y="3060796"/>
            <a:ext cx="2484642" cy="2653023"/>
          </a:xfrm>
          <a:prstGeom prst="triangle">
            <a:avLst/>
          </a:prstGeom>
          <a:solidFill>
            <a:srgbClr val="C00000">
              <a:alpha val="62000"/>
            </a:srgb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28" name="Title 4"/>
          <p:cNvSpPr txBox="1"/>
          <p:nvPr/>
        </p:nvSpPr>
        <p:spPr>
          <a:xfrm>
            <a:off x="200025" y="138113"/>
            <a:ext cx="9705975" cy="70008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2200" b="0" kern="1200" baseline="0">
                <a:solidFill>
                  <a:srgbClr val="4D4F53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/>
              <a:t>Goal of the GSAFC Sales strategy is to reduce operational complexity, improve the alignment, and systematically strengthen the sales team at strategic and operational level</a:t>
            </a:r>
          </a:p>
        </p:txBody>
      </p:sp>
      <p:sp>
        <p:nvSpPr>
          <p:cNvPr id="29" name="Text Placeholder 2"/>
          <p:cNvSpPr txBox="1"/>
          <p:nvPr/>
        </p:nvSpPr>
        <p:spPr>
          <a:xfrm>
            <a:off x="200025" y="1009266"/>
            <a:ext cx="9355140" cy="33996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tabLst>
                <a:tab pos="450850"/>
              </a:tabLst>
              <a:defRPr lang="en-GB" sz="1800" b="1" kern="1200" noProof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457200" rtl="0" eaLnBrk="1" latinLnBrk="0" hangingPunct="1">
              <a:spcBef>
                <a:spcPts val="1200"/>
              </a:spcBef>
              <a:spcAft>
                <a:spcPts val="300"/>
              </a:spcAft>
              <a:buClr>
                <a:schemeClr val="bg2"/>
              </a:buClr>
              <a:buFont typeface="Arial" pitchFamily="34" charset="0"/>
              <a:buChar char="•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3pPr>
            <a:lvl4pPr marL="536575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4pPr>
            <a:lvl5pPr marL="812800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lang="en-GB" sz="11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Sales Strategy Definition – Purpose of GSAFC’s Sales Strategy</a:t>
            </a:r>
          </a:p>
        </p:txBody>
      </p:sp>
      <p:sp>
        <p:nvSpPr>
          <p:cNvPr id="38" name="Textfeld 57"/>
          <p:cNvSpPr txBox="1">
            <a:spLocks noChangeArrowheads="1"/>
          </p:cNvSpPr>
          <p:nvPr/>
        </p:nvSpPr>
        <p:spPr bwMode="auto">
          <a:xfrm>
            <a:off x="200025" y="1557954"/>
            <a:ext cx="4585524" cy="306706"/>
          </a:xfrm>
          <a:prstGeom prst="rect">
            <a:avLst/>
          </a:prstGeom>
          <a:solidFill>
            <a:schemeClr val="bg2"/>
          </a:solidFill>
          <a:ln w="9525">
            <a:solidFill>
              <a:srgbClr val="C00000"/>
            </a:solidFill>
            <a:miter lim="800000"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0" latinLnBrk="0" hangingPunct="0">
              <a:defRPr sz="1200" kern="1200">
                <a:solidFill>
                  <a:schemeClr val="tx1"/>
                </a:solidFill>
                <a:latin typeface="Arial"/>
                <a:ea typeface="ＭＳ Ｐゴシック" charset="0"/>
                <a:cs typeface="+mn-cs"/>
              </a:defRPr>
            </a:lvl1pPr>
            <a:lvl2pPr marL="742950" indent="-285750" algn="l" defTabSz="457200" rtl="0" eaLnBrk="0" latinLnBrk="0" hangingPunct="0">
              <a:defRPr sz="1200" kern="1200">
                <a:solidFill>
                  <a:schemeClr val="tx1"/>
                </a:solidFill>
                <a:latin typeface="Arial"/>
                <a:ea typeface="ＭＳ Ｐゴシック" charset="0"/>
                <a:cs typeface="+mn-cs"/>
              </a:defRPr>
            </a:lvl2pPr>
            <a:lvl3pPr marL="1143000" indent="-228600" algn="l" defTabSz="457200" rtl="0" eaLnBrk="0" latinLnBrk="0" hangingPunct="0">
              <a:defRPr sz="1200" kern="1200">
                <a:solidFill>
                  <a:schemeClr val="tx1"/>
                </a:solidFill>
                <a:latin typeface="Arial"/>
                <a:ea typeface="ＭＳ Ｐゴシック" charset="0"/>
                <a:cs typeface="+mn-cs"/>
              </a:defRPr>
            </a:lvl3pPr>
            <a:lvl4pPr marL="1600200" indent="-228600" algn="l" defTabSz="457200" rtl="0" eaLnBrk="0" latinLnBrk="0" hangingPunct="0">
              <a:defRPr sz="1200" kern="1200">
                <a:solidFill>
                  <a:schemeClr val="tx1"/>
                </a:solidFill>
                <a:latin typeface="Arial"/>
                <a:ea typeface="ＭＳ Ｐゴシック" charset="0"/>
                <a:cs typeface="+mn-cs"/>
              </a:defRPr>
            </a:lvl4pPr>
            <a:lvl5pPr marL="2057400" indent="-228600" algn="l" defTabSz="457200" rtl="0" eaLnBrk="0" latinLnBrk="0" hangingPunct="0">
              <a:defRPr sz="1200" kern="1200">
                <a:solidFill>
                  <a:schemeClr val="tx1"/>
                </a:solidFill>
                <a:latin typeface="Arial"/>
                <a:ea typeface="ＭＳ Ｐゴシック" charset="0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/>
                <a:ea typeface="ＭＳ Ｐゴシック" charset="0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/>
                <a:ea typeface="ＭＳ Ｐゴシック" charset="0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/>
                <a:ea typeface="ＭＳ Ｐゴシック" charset="0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/>
                <a:ea typeface="ＭＳ Ｐゴシック" charset="0"/>
                <a:cs typeface="+mn-cs"/>
              </a:defRPr>
            </a:lvl9pPr>
          </a:lstStyle>
          <a:p>
            <a:pPr algn="ctr" eaLnBrk="1" hangingPunct="1"/>
            <a:r>
              <a:rPr lang="en-US" sz="1400" b="1">
                <a:solidFill>
                  <a:srgbClr val="FFFFFF"/>
                </a:solidFill>
                <a:ea typeface="Arial"/>
                <a:cs typeface="Arial"/>
              </a:rPr>
              <a:t>GSAFC Sales Team –Today </a:t>
            </a:r>
          </a:p>
        </p:txBody>
      </p:sp>
      <p:sp>
        <p:nvSpPr>
          <p:cNvPr id="41" name="Textfeld 58"/>
          <p:cNvSpPr txBox="1">
            <a:spLocks noChangeArrowheads="1"/>
          </p:cNvSpPr>
          <p:nvPr/>
        </p:nvSpPr>
        <p:spPr bwMode="auto">
          <a:xfrm>
            <a:off x="5213200" y="1557954"/>
            <a:ext cx="4388200" cy="306706"/>
          </a:xfrm>
          <a:prstGeom prst="rect">
            <a:avLst/>
          </a:prstGeom>
          <a:solidFill>
            <a:schemeClr val="bg2"/>
          </a:solidFill>
          <a:ln w="9525">
            <a:solidFill>
              <a:srgbClr val="C00000"/>
            </a:solidFill>
            <a:miter lim="800000"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0" latinLnBrk="0" hangingPunct="0">
              <a:defRPr sz="1200" kern="1200">
                <a:solidFill>
                  <a:schemeClr val="tx1"/>
                </a:solidFill>
                <a:latin typeface="Arial"/>
                <a:ea typeface="ＭＳ Ｐゴシック" charset="0"/>
                <a:cs typeface="+mn-cs"/>
              </a:defRPr>
            </a:lvl1pPr>
            <a:lvl2pPr marL="742950" indent="-285750" algn="l" defTabSz="457200" rtl="0" eaLnBrk="0" latinLnBrk="0" hangingPunct="0">
              <a:defRPr sz="1200" kern="1200">
                <a:solidFill>
                  <a:schemeClr val="tx1"/>
                </a:solidFill>
                <a:latin typeface="Arial"/>
                <a:ea typeface="ＭＳ Ｐゴシック" charset="0"/>
                <a:cs typeface="+mn-cs"/>
              </a:defRPr>
            </a:lvl2pPr>
            <a:lvl3pPr marL="1143000" indent="-228600" algn="l" defTabSz="457200" rtl="0" eaLnBrk="0" latinLnBrk="0" hangingPunct="0">
              <a:defRPr sz="1200" kern="1200">
                <a:solidFill>
                  <a:schemeClr val="tx1"/>
                </a:solidFill>
                <a:latin typeface="Arial"/>
                <a:ea typeface="ＭＳ Ｐゴシック" charset="0"/>
                <a:cs typeface="+mn-cs"/>
              </a:defRPr>
            </a:lvl3pPr>
            <a:lvl4pPr marL="1600200" indent="-228600" algn="l" defTabSz="457200" rtl="0" eaLnBrk="0" latinLnBrk="0" hangingPunct="0">
              <a:defRPr sz="1200" kern="1200">
                <a:solidFill>
                  <a:schemeClr val="tx1"/>
                </a:solidFill>
                <a:latin typeface="Arial"/>
                <a:ea typeface="ＭＳ Ｐゴシック" charset="0"/>
                <a:cs typeface="+mn-cs"/>
              </a:defRPr>
            </a:lvl4pPr>
            <a:lvl5pPr marL="2057400" indent="-228600" algn="l" defTabSz="457200" rtl="0" eaLnBrk="0" latinLnBrk="0" hangingPunct="0">
              <a:defRPr sz="1200" kern="1200">
                <a:solidFill>
                  <a:schemeClr val="tx1"/>
                </a:solidFill>
                <a:latin typeface="Arial"/>
                <a:ea typeface="ＭＳ Ｐゴシック" charset="0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/>
                <a:ea typeface="ＭＳ Ｐゴシック" charset="0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/>
                <a:ea typeface="ＭＳ Ｐゴシック" charset="0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/>
                <a:ea typeface="ＭＳ Ｐゴシック" charset="0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/>
                <a:ea typeface="ＭＳ Ｐゴシック" charset="0"/>
                <a:cs typeface="+mn-cs"/>
              </a:defRPr>
            </a:lvl9pPr>
          </a:lstStyle>
          <a:p>
            <a:pPr algn="ctr" eaLnBrk="1" hangingPunct="1"/>
            <a:r>
              <a:rPr lang="en-US" sz="1400" b="1">
                <a:solidFill>
                  <a:srgbClr val="FFFFFF"/>
                </a:solidFill>
                <a:ea typeface="Arial"/>
                <a:cs typeface="Arial"/>
              </a:rPr>
              <a:t>GSAFC Sales Team – Tomorrow </a:t>
            </a:r>
          </a:p>
        </p:txBody>
      </p:sp>
      <p:sp>
        <p:nvSpPr>
          <p:cNvPr id="42" name="Rechteck 76"/>
          <p:cNvSpPr/>
          <p:nvPr/>
        </p:nvSpPr>
        <p:spPr bwMode="auto">
          <a:xfrm>
            <a:off x="200025" y="5821396"/>
            <a:ext cx="4585524" cy="3937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200" b="1">
                <a:latin typeface="Arial"/>
                <a:ea typeface="Arial"/>
                <a:cs typeface="Arial"/>
              </a:rPr>
              <a:t>       From: </a:t>
            </a:r>
            <a:r>
              <a:rPr lang="is-IS" sz="1200" b="1">
                <a:latin typeface="Arial"/>
                <a:ea typeface="Arial"/>
                <a:cs typeface="Arial"/>
              </a:rPr>
              <a:t>Marketing-driven, task-oriented</a:t>
            </a:r>
            <a:endParaRPr lang="en-US" sz="1200" b="1">
              <a:latin typeface="Arial"/>
              <a:ea typeface="Arial"/>
              <a:cs typeface="Arial"/>
            </a:endParaRPr>
          </a:p>
        </p:txBody>
      </p:sp>
      <p:sp>
        <p:nvSpPr>
          <p:cNvPr id="43" name="Pfeil nach rechts 77"/>
          <p:cNvSpPr>
            <a:spLocks noChangeArrowheads="1"/>
          </p:cNvSpPr>
          <p:nvPr/>
        </p:nvSpPr>
        <p:spPr bwMode="auto">
          <a:xfrm>
            <a:off x="210467" y="5821396"/>
            <a:ext cx="196837" cy="393700"/>
          </a:xfrm>
          <a:prstGeom prst="rightArrow">
            <a:avLst>
              <a:gd name="adj1" fmla="val 100000"/>
              <a:gd name="adj2" fmla="val 222722"/>
            </a:avLst>
          </a:prstGeom>
          <a:solidFill>
            <a:schemeClr val="bg2"/>
          </a:solidFill>
          <a:ln w="9525" algn="ctr">
            <a:noFill/>
            <a:rou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endParaRPr lang="en-US" sz="2400">
              <a:latin typeface="Arial"/>
              <a:ea typeface="Arial"/>
              <a:cs typeface="Arial"/>
            </a:endParaRPr>
          </a:p>
        </p:txBody>
      </p:sp>
      <p:sp>
        <p:nvSpPr>
          <p:cNvPr id="44" name="Rechteck 78"/>
          <p:cNvSpPr/>
          <p:nvPr/>
        </p:nvSpPr>
        <p:spPr bwMode="auto">
          <a:xfrm>
            <a:off x="5188236" y="5821396"/>
            <a:ext cx="4444714" cy="3937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200" b="1">
                <a:latin typeface="Arial"/>
                <a:ea typeface="Arial"/>
                <a:cs typeface="Arial"/>
              </a:rPr>
              <a:t>       To: S</a:t>
            </a:r>
            <a:r>
              <a:rPr lang="is-IS" sz="1200" b="1">
                <a:latin typeface="Arial"/>
                <a:ea typeface="Arial"/>
                <a:cs typeface="Arial"/>
              </a:rPr>
              <a:t>ales process-driven, empowered by analytics</a:t>
            </a:r>
            <a:endParaRPr lang="en-US" sz="1200" b="1">
              <a:latin typeface="Arial"/>
              <a:ea typeface="Arial"/>
              <a:cs typeface="Arial"/>
            </a:endParaRPr>
          </a:p>
        </p:txBody>
      </p:sp>
      <p:sp>
        <p:nvSpPr>
          <p:cNvPr id="45" name="Pfeil nach rechts 79"/>
          <p:cNvSpPr>
            <a:spLocks noChangeArrowheads="1"/>
          </p:cNvSpPr>
          <p:nvPr/>
        </p:nvSpPr>
        <p:spPr bwMode="auto">
          <a:xfrm>
            <a:off x="5197913" y="5821396"/>
            <a:ext cx="196837" cy="393700"/>
          </a:xfrm>
          <a:prstGeom prst="rightArrow">
            <a:avLst>
              <a:gd name="adj1" fmla="val 100000"/>
              <a:gd name="adj2" fmla="val 222722"/>
            </a:avLst>
          </a:prstGeom>
          <a:solidFill>
            <a:schemeClr val="bg2"/>
          </a:solidFill>
          <a:ln w="9525" algn="ctr">
            <a:noFill/>
            <a:rou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endParaRPr lang="en-US" sz="2400">
              <a:latin typeface="Arial"/>
              <a:ea typeface="Arial"/>
              <a:cs typeface="Arial"/>
            </a:endParaRPr>
          </a:p>
        </p:txBody>
      </p:sp>
      <p:sp>
        <p:nvSpPr>
          <p:cNvPr id="46" name="Pfeil nach unten 38"/>
          <p:cNvSpPr>
            <a:spLocks noChangeArrowheads="1"/>
          </p:cNvSpPr>
          <p:nvPr/>
        </p:nvSpPr>
        <p:spPr bwMode="auto">
          <a:xfrm rot="16200000">
            <a:off x="3253134" y="3753753"/>
            <a:ext cx="3617988" cy="302146"/>
          </a:xfrm>
          <a:prstGeom prst="downArrow">
            <a:avLst>
              <a:gd name="adj1" fmla="val 50000"/>
              <a:gd name="adj2" fmla="val 100000"/>
            </a:avLst>
          </a:prstGeom>
          <a:solidFill>
            <a:schemeClr val="bg1">
              <a:lumMod val="50000"/>
            </a:schemeClr>
          </a:solidFill>
          <a:ln w="9525" algn="ctr">
            <a:noFill/>
            <a:rou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endParaRPr lang="en-US" sz="2400">
              <a:latin typeface="Arial"/>
              <a:ea typeface="Arial"/>
              <a:cs typeface="Arial"/>
            </a:endParaRPr>
          </a:p>
        </p:txBody>
      </p:sp>
      <p:sp>
        <p:nvSpPr>
          <p:cNvPr id="4" name="Abgerundetes Rechteck 3"/>
          <p:cNvSpPr/>
          <p:nvPr/>
        </p:nvSpPr>
        <p:spPr>
          <a:xfrm>
            <a:off x="165100" y="1984321"/>
            <a:ext cx="2122985" cy="889320"/>
          </a:xfrm>
          <a:prstGeom prst="roundRect">
            <a:avLst/>
          </a:prstGeom>
          <a:solidFill>
            <a:srgbClr val="FFFF0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4D4F53"/>
                </a:solidFill>
              </a:rPr>
              <a:t>Marketing-driven</a:t>
            </a:r>
          </a:p>
          <a:p>
            <a:pPr marL="266700" indent="-177800">
              <a:buClr>
                <a:srgbClr val="C00000"/>
              </a:buClr>
              <a:buFont typeface="Wingdings"/>
              <a:buChar char="§"/>
            </a:pPr>
            <a:r>
              <a:rPr lang="en-US" sz="1200">
                <a:solidFill>
                  <a:srgbClr val="4D4F53"/>
                </a:solidFill>
              </a:rPr>
              <a:t>Sales analytics</a:t>
            </a:r>
          </a:p>
          <a:p>
            <a:pPr marL="266700" indent="-177800">
              <a:buClr>
                <a:srgbClr val="C00000"/>
              </a:buClr>
              <a:buFont typeface="Wingdings"/>
              <a:buChar char="§"/>
            </a:pPr>
            <a:r>
              <a:rPr lang="en-US" sz="1200">
                <a:solidFill>
                  <a:srgbClr val="4D4F53"/>
                </a:solidFill>
              </a:rPr>
              <a:t>Sales trainings</a:t>
            </a:r>
          </a:p>
          <a:p>
            <a:pPr marL="266700" indent="-177800">
              <a:buClr>
                <a:srgbClr val="C00000"/>
              </a:buClr>
              <a:buFont typeface="Wingdings"/>
              <a:buChar char="§"/>
            </a:pPr>
            <a:r>
              <a:rPr lang="en-US" sz="1200">
                <a:solidFill>
                  <a:srgbClr val="4D4F53"/>
                </a:solidFill>
              </a:rPr>
              <a:t>Sales support</a:t>
            </a:r>
          </a:p>
        </p:txBody>
      </p:sp>
      <p:sp>
        <p:nvSpPr>
          <p:cNvPr id="5" name="Pfeil nach unten 4"/>
          <p:cNvSpPr/>
          <p:nvPr/>
        </p:nvSpPr>
        <p:spPr>
          <a:xfrm>
            <a:off x="738127" y="2921621"/>
            <a:ext cx="956859" cy="255267"/>
          </a:xfrm>
          <a:prstGeom prst="downArrow">
            <a:avLst/>
          </a:prstGeom>
          <a:solidFill>
            <a:schemeClr val="tx1">
              <a:lumMod val="60000"/>
              <a:lumOff val="40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15" name="Abgerundetes Rechteck 14"/>
          <p:cNvSpPr/>
          <p:nvPr/>
        </p:nvSpPr>
        <p:spPr>
          <a:xfrm>
            <a:off x="165101" y="3228106"/>
            <a:ext cx="2122985" cy="248571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4D4F53"/>
                </a:solidFill>
              </a:rPr>
              <a:t>Sales Operations</a:t>
            </a:r>
          </a:p>
          <a:p>
            <a:pPr marL="222250" indent="-166688">
              <a:buClr>
                <a:srgbClr val="C00000"/>
              </a:buClr>
              <a:buFont typeface="Wingdings"/>
              <a:buChar char="§"/>
            </a:pPr>
            <a:r>
              <a:rPr lang="en-US" sz="1100">
                <a:solidFill>
                  <a:srgbClr val="4D4F53"/>
                </a:solidFill>
              </a:rPr>
              <a:t>Low governance</a:t>
            </a:r>
          </a:p>
          <a:p>
            <a:pPr marL="222250" indent="-166688">
              <a:buClr>
                <a:srgbClr val="C00000"/>
              </a:buClr>
              <a:buFont typeface="Wingdings"/>
              <a:buChar char="§"/>
            </a:pPr>
            <a:r>
              <a:rPr lang="en-US" sz="1100">
                <a:solidFill>
                  <a:srgbClr val="4D4F53"/>
                </a:solidFill>
              </a:rPr>
              <a:t>Informal Communication</a:t>
            </a:r>
          </a:p>
          <a:p>
            <a:pPr marL="222250" indent="-166688">
              <a:buClr>
                <a:srgbClr val="C00000"/>
              </a:buClr>
              <a:buFont typeface="Wingdings"/>
              <a:buChar char="§"/>
            </a:pPr>
            <a:r>
              <a:rPr lang="en-US" sz="1100">
                <a:solidFill>
                  <a:srgbClr val="4D4F53"/>
                </a:solidFill>
              </a:rPr>
              <a:t>Hero-driven culture </a:t>
            </a:r>
          </a:p>
          <a:p>
            <a:pPr marL="222250" indent="-166688">
              <a:buClr>
                <a:srgbClr val="C00000"/>
              </a:buClr>
              <a:buFont typeface="Wingdings"/>
              <a:buChar char="§"/>
            </a:pPr>
            <a:r>
              <a:rPr lang="en-US" sz="1100">
                <a:solidFill>
                  <a:srgbClr val="4D4F53"/>
                </a:solidFill>
              </a:rPr>
              <a:t>Overlapping roles</a:t>
            </a:r>
          </a:p>
          <a:p>
            <a:pPr marL="222250" indent="-166688">
              <a:buClr>
                <a:srgbClr val="C00000"/>
              </a:buClr>
              <a:buFont typeface="Wingdings"/>
              <a:buChar char="§"/>
            </a:pPr>
            <a:r>
              <a:rPr lang="en-US" sz="1100">
                <a:solidFill>
                  <a:srgbClr val="4D4F53"/>
                </a:solidFill>
              </a:rPr>
              <a:t>Easy-to-achieve bonus</a:t>
            </a:r>
          </a:p>
          <a:p>
            <a:pPr marL="222250" indent="-166688">
              <a:buClr>
                <a:srgbClr val="C00000"/>
              </a:buClr>
              <a:buFont typeface="Wingdings"/>
              <a:buChar char="§"/>
            </a:pPr>
            <a:r>
              <a:rPr lang="en-US" sz="1100">
                <a:solidFill>
                  <a:srgbClr val="4D4F53"/>
                </a:solidFill>
              </a:rPr>
              <a:t>Lack of career options</a:t>
            </a:r>
          </a:p>
        </p:txBody>
      </p:sp>
      <p:sp>
        <p:nvSpPr>
          <p:cNvPr id="8" name="Oval 7"/>
          <p:cNvSpPr/>
          <p:nvPr/>
        </p:nvSpPr>
        <p:spPr>
          <a:xfrm>
            <a:off x="3204100" y="3238048"/>
            <a:ext cx="707030" cy="32052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4D4F53"/>
                </a:solidFill>
              </a:rPr>
              <a:t>NSM</a:t>
            </a:r>
          </a:p>
        </p:txBody>
      </p:sp>
      <p:sp>
        <p:nvSpPr>
          <p:cNvPr id="20" name="Oval 19"/>
          <p:cNvSpPr/>
          <p:nvPr/>
        </p:nvSpPr>
        <p:spPr>
          <a:xfrm>
            <a:off x="2885074" y="3621540"/>
            <a:ext cx="1334765" cy="41113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4D4F53"/>
                </a:solidFill>
              </a:rPr>
              <a:t>RMs</a:t>
            </a:r>
          </a:p>
        </p:txBody>
      </p:sp>
      <p:sp>
        <p:nvSpPr>
          <p:cNvPr id="37" name="Oval 36"/>
          <p:cNvSpPr/>
          <p:nvPr/>
        </p:nvSpPr>
        <p:spPr>
          <a:xfrm>
            <a:off x="2587083" y="4258480"/>
            <a:ext cx="1882471" cy="43211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4D4F53"/>
                </a:solidFill>
              </a:rPr>
              <a:t>DMs</a:t>
            </a:r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2762742" y="4604169"/>
            <a:ext cx="1500538" cy="25851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4D4F53"/>
                </a:solidFill>
              </a:rPr>
              <a:t>CMs</a:t>
            </a:r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2342503" y="4914506"/>
            <a:ext cx="2430224" cy="47907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4D4F53"/>
                </a:solidFill>
              </a:rPr>
              <a:t>FAs</a:t>
            </a:r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47" name="Oval 46"/>
          <p:cNvSpPr/>
          <p:nvPr/>
        </p:nvSpPr>
        <p:spPr>
          <a:xfrm>
            <a:off x="2342503" y="5300436"/>
            <a:ext cx="2430224" cy="402234"/>
          </a:xfrm>
          <a:prstGeom prst="ellipse">
            <a:avLst/>
          </a:prstGeom>
          <a:solidFill>
            <a:schemeClr val="bg1"/>
          </a:solidFill>
          <a:ln>
            <a:solidFill>
              <a:srgbClr val="4D4F53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chemeClr val="tx1"/>
                </a:solidFill>
              </a:rPr>
              <a:t>FCs</a:t>
            </a:r>
            <a:endParaRPr lang="en-US" sz="1200" b="1">
              <a:solidFill>
                <a:schemeClr val="tx1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7249039" y="5300435"/>
            <a:ext cx="2430224" cy="402234"/>
          </a:xfrm>
          <a:prstGeom prst="ellipse">
            <a:avLst/>
          </a:prstGeom>
          <a:solidFill>
            <a:schemeClr val="bg1"/>
          </a:solidFill>
          <a:ln>
            <a:solidFill>
              <a:srgbClr val="4D4F53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chemeClr val="tx1"/>
                </a:solidFill>
              </a:rPr>
              <a:t>FCs</a:t>
            </a:r>
            <a:endParaRPr lang="en-US" sz="1200" b="1">
              <a:solidFill>
                <a:schemeClr val="tx1"/>
              </a:solidFill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1643672" y="2907886"/>
            <a:ext cx="11776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i="1">
                <a:solidFill>
                  <a:srgbClr val="4D4F53"/>
                </a:solidFill>
              </a:rPr>
              <a:t>Top-Down Push</a:t>
            </a:r>
          </a:p>
        </p:txBody>
      </p:sp>
      <p:sp>
        <p:nvSpPr>
          <p:cNvPr id="14" name="Eine Ecke des Rechtecks schneiden 13"/>
          <p:cNvSpPr/>
          <p:nvPr/>
        </p:nvSpPr>
        <p:spPr>
          <a:xfrm>
            <a:off x="2751204" y="2502569"/>
            <a:ext cx="775292" cy="367692"/>
          </a:xfrm>
          <a:prstGeom prst="snip1Rect">
            <a:avLst/>
          </a:prstGeom>
          <a:solidFill>
            <a:srgbClr val="FFFF0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sz="1000" b="1" i="1">
                <a:solidFill>
                  <a:srgbClr val="4D4F53"/>
                </a:solidFill>
              </a:rPr>
              <a:t>targets</a:t>
            </a:r>
          </a:p>
        </p:txBody>
      </p:sp>
      <p:sp>
        <p:nvSpPr>
          <p:cNvPr id="27" name="Eine Ecke des Rechtecks schneiden 26"/>
          <p:cNvSpPr/>
          <p:nvPr/>
        </p:nvSpPr>
        <p:spPr>
          <a:xfrm>
            <a:off x="3169969" y="2048601"/>
            <a:ext cx="775292" cy="367692"/>
          </a:xfrm>
          <a:prstGeom prst="snip1Rect">
            <a:avLst/>
          </a:prstGeom>
          <a:solidFill>
            <a:srgbClr val="FFFF0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sz="1000" b="1" i="1">
                <a:solidFill>
                  <a:srgbClr val="4D4F53"/>
                </a:solidFill>
              </a:rPr>
              <a:t>products</a:t>
            </a:r>
          </a:p>
        </p:txBody>
      </p:sp>
      <p:sp>
        <p:nvSpPr>
          <p:cNvPr id="30" name="Eine Ecke des Rechtecks schneiden 29"/>
          <p:cNvSpPr/>
          <p:nvPr/>
        </p:nvSpPr>
        <p:spPr>
          <a:xfrm>
            <a:off x="3648937" y="2506400"/>
            <a:ext cx="775292" cy="367692"/>
          </a:xfrm>
          <a:prstGeom prst="snip1Rect">
            <a:avLst/>
          </a:prstGeom>
          <a:solidFill>
            <a:srgbClr val="FFFF0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sz="1000" b="1" i="1">
                <a:solidFill>
                  <a:srgbClr val="4D4F53"/>
                </a:solidFill>
              </a:rPr>
              <a:t>methods</a:t>
            </a:r>
          </a:p>
        </p:txBody>
      </p:sp>
      <p:sp>
        <p:nvSpPr>
          <p:cNvPr id="49" name="Abgerundetes Rechteck 48"/>
          <p:cNvSpPr/>
          <p:nvPr/>
        </p:nvSpPr>
        <p:spPr>
          <a:xfrm>
            <a:off x="5233072" y="1975258"/>
            <a:ext cx="1891764" cy="889320"/>
          </a:xfrm>
          <a:prstGeom prst="roundRect">
            <a:avLst/>
          </a:prstGeom>
          <a:solidFill>
            <a:srgbClr val="FFFF0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4D4F53"/>
                </a:solidFill>
              </a:rPr>
              <a:t>Marketing</a:t>
            </a:r>
          </a:p>
          <a:p>
            <a:pPr marL="177800" indent="-177800">
              <a:buClr>
                <a:srgbClr val="C00000"/>
              </a:buClr>
              <a:buFont typeface="Wingdings"/>
              <a:buChar char="§"/>
            </a:pPr>
            <a:r>
              <a:rPr lang="en-US" sz="1200">
                <a:solidFill>
                  <a:srgbClr val="4D4F53"/>
                </a:solidFill>
              </a:rPr>
              <a:t>(Digital) Products</a:t>
            </a:r>
          </a:p>
          <a:p>
            <a:pPr marL="177800" indent="-177800">
              <a:buClr>
                <a:srgbClr val="C00000"/>
              </a:buClr>
              <a:buFont typeface="Wingdings"/>
              <a:buChar char="§"/>
            </a:pPr>
            <a:r>
              <a:rPr lang="en-US" sz="1200">
                <a:solidFill>
                  <a:srgbClr val="4D4F53"/>
                </a:solidFill>
              </a:rPr>
              <a:t>Promotions</a:t>
            </a:r>
          </a:p>
          <a:p>
            <a:pPr marL="177800" indent="-177800">
              <a:buClr>
                <a:srgbClr val="C00000"/>
              </a:buClr>
              <a:buFont typeface="Wingdings"/>
              <a:buChar char="§"/>
            </a:pPr>
            <a:r>
              <a:rPr lang="en-US" sz="1200" err="1">
                <a:solidFill>
                  <a:srgbClr val="4D4F53"/>
                </a:solidFill>
              </a:rPr>
              <a:t>eCommerce</a:t>
            </a:r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51" name="Eine Ecke des Rechtecks schneiden 50"/>
          <p:cNvSpPr/>
          <p:nvPr/>
        </p:nvSpPr>
        <p:spPr>
          <a:xfrm>
            <a:off x="7804502" y="2048823"/>
            <a:ext cx="1321968" cy="367692"/>
          </a:xfrm>
          <a:prstGeom prst="snip1Rect">
            <a:avLst/>
          </a:prstGeom>
          <a:solidFill>
            <a:srgbClr val="FFFF0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sz="1600" b="1" i="1">
                <a:solidFill>
                  <a:srgbClr val="4D4F53"/>
                </a:solidFill>
              </a:rPr>
              <a:t>products</a:t>
            </a:r>
          </a:p>
        </p:txBody>
      </p:sp>
      <p:sp>
        <p:nvSpPr>
          <p:cNvPr id="52" name="Eine Ecke des Rechtecks schneiden 51"/>
          <p:cNvSpPr/>
          <p:nvPr/>
        </p:nvSpPr>
        <p:spPr>
          <a:xfrm>
            <a:off x="7277601" y="3238048"/>
            <a:ext cx="743751" cy="282234"/>
          </a:xfrm>
          <a:prstGeom prst="snip1Rect">
            <a:avLst/>
          </a:prstGeom>
          <a:solidFill>
            <a:srgbClr val="00B05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sz="1000" b="1" i="1">
                <a:solidFill>
                  <a:schemeClr val="bg1"/>
                </a:solidFill>
              </a:rPr>
              <a:t>targets</a:t>
            </a:r>
          </a:p>
        </p:txBody>
      </p:sp>
      <p:sp>
        <p:nvSpPr>
          <p:cNvPr id="53" name="Eine Ecke des Rechtecks schneiden 52"/>
          <p:cNvSpPr/>
          <p:nvPr/>
        </p:nvSpPr>
        <p:spPr>
          <a:xfrm>
            <a:off x="8846197" y="3238048"/>
            <a:ext cx="775292" cy="282234"/>
          </a:xfrm>
          <a:prstGeom prst="snip1Rect">
            <a:avLst/>
          </a:prstGeom>
          <a:solidFill>
            <a:srgbClr val="00B05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sz="1000" b="1" i="1">
                <a:solidFill>
                  <a:schemeClr val="bg1"/>
                </a:solidFill>
              </a:rPr>
              <a:t>methods</a:t>
            </a:r>
          </a:p>
        </p:txBody>
      </p:sp>
      <p:sp>
        <p:nvSpPr>
          <p:cNvPr id="64" name="Abgerundetes Rechteck 63"/>
          <p:cNvSpPr/>
          <p:nvPr/>
        </p:nvSpPr>
        <p:spPr>
          <a:xfrm>
            <a:off x="5233071" y="4251889"/>
            <a:ext cx="1914068" cy="146193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marL="55562" algn="ctr">
              <a:buClr>
                <a:srgbClr val="C00000"/>
              </a:buClr>
            </a:pPr>
            <a:r>
              <a:rPr lang="en-US" sz="1200" b="1">
                <a:solidFill>
                  <a:srgbClr val="4D4F53"/>
                </a:solidFill>
              </a:rPr>
              <a:t>Sales Operations</a:t>
            </a:r>
          </a:p>
          <a:p>
            <a:pPr marL="227012" indent="-171450">
              <a:buClr>
                <a:srgbClr val="C00000"/>
              </a:buClr>
              <a:buFont typeface="Wingdings"/>
              <a:buChar char="§"/>
            </a:pPr>
            <a:r>
              <a:rPr lang="en-US" sz="1100">
                <a:solidFill>
                  <a:srgbClr val="4D4F53"/>
                </a:solidFill>
              </a:rPr>
              <a:t>Aligned communication</a:t>
            </a:r>
          </a:p>
          <a:p>
            <a:pPr marL="227012" indent="-171450">
              <a:buClr>
                <a:srgbClr val="C00000"/>
              </a:buClr>
              <a:buFont typeface="Wingdings"/>
              <a:buChar char="§"/>
            </a:pPr>
            <a:r>
              <a:rPr lang="en-US" sz="1100">
                <a:solidFill>
                  <a:srgbClr val="4D4F53"/>
                </a:solidFill>
              </a:rPr>
              <a:t>Transparent targets</a:t>
            </a:r>
            <a:endParaRPr lang="en-US" sz="1100">
              <a:solidFill>
                <a:schemeClr val="tx1"/>
              </a:solidFill>
            </a:endParaRPr>
          </a:p>
          <a:p>
            <a:pPr marL="227012" indent="-171450">
              <a:buClr>
                <a:srgbClr val="C00000"/>
              </a:buClr>
              <a:buFont typeface="Wingdings"/>
              <a:buChar char="§"/>
            </a:pPr>
            <a:r>
              <a:rPr lang="en-US" sz="1100">
                <a:solidFill>
                  <a:srgbClr val="4D4F53"/>
                </a:solidFill>
              </a:rPr>
              <a:t>Available reports</a:t>
            </a:r>
            <a:endParaRPr lang="en-US" sz="1100">
              <a:solidFill>
                <a:schemeClr val="tx1"/>
              </a:solidFill>
            </a:endParaRPr>
          </a:p>
          <a:p>
            <a:pPr marL="227012" indent="-171450">
              <a:buClr>
                <a:srgbClr val="C00000"/>
              </a:buClr>
              <a:buFont typeface="Wingdings"/>
              <a:buChar char="§"/>
            </a:pPr>
            <a:r>
              <a:rPr lang="en-US" sz="1100">
                <a:solidFill>
                  <a:schemeClr val="tx1"/>
                </a:solidFill>
              </a:rPr>
              <a:t>Clear responsibilities</a:t>
            </a:r>
            <a:endParaRPr lang="en-US" sz="1100" b="1">
              <a:solidFill>
                <a:schemeClr val="tx1"/>
              </a:solidFill>
            </a:endParaRPr>
          </a:p>
          <a:p>
            <a:pPr marL="227012" indent="-171450">
              <a:buClr>
                <a:srgbClr val="C00000"/>
              </a:buClr>
              <a:buFont typeface="Wingdings"/>
              <a:buChar char="§"/>
            </a:pPr>
            <a:r>
              <a:rPr lang="en-US" sz="1100">
                <a:solidFill>
                  <a:srgbClr val="4D4F53"/>
                </a:solidFill>
              </a:rPr>
              <a:t>Fair performance KPIs</a:t>
            </a:r>
          </a:p>
          <a:p>
            <a:pPr marL="227012" indent="-171450">
              <a:buClr>
                <a:srgbClr val="C00000"/>
              </a:buClr>
              <a:buFont typeface="Wingdings"/>
              <a:buChar char="§"/>
            </a:pPr>
            <a:r>
              <a:rPr lang="en-US" sz="1100">
                <a:solidFill>
                  <a:srgbClr val="4D4F53"/>
                </a:solidFill>
              </a:rPr>
              <a:t>Performance-oriented career &amp; bonus model</a:t>
            </a:r>
          </a:p>
          <a:p>
            <a:pPr marL="227012" indent="-171450">
              <a:buClr>
                <a:srgbClr val="C00000"/>
              </a:buClr>
              <a:buFont typeface="Wingdings"/>
              <a:buChar char="§"/>
            </a:pPr>
            <a:endParaRPr lang="en-US" sz="1100">
              <a:solidFill>
                <a:srgbClr val="4D4F53"/>
              </a:solidFill>
            </a:endParaRPr>
          </a:p>
        </p:txBody>
      </p:sp>
      <p:sp>
        <p:nvSpPr>
          <p:cNvPr id="65" name="Abgerundetes Rechteck 64"/>
          <p:cNvSpPr/>
          <p:nvPr/>
        </p:nvSpPr>
        <p:spPr>
          <a:xfrm>
            <a:off x="5240123" y="3238048"/>
            <a:ext cx="1907016" cy="794625"/>
          </a:xfrm>
          <a:prstGeom prst="roundRect">
            <a:avLst/>
          </a:prstGeom>
          <a:solidFill>
            <a:srgbClr val="00B050"/>
          </a:solidFill>
          <a:ln w="31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marL="55562" algn="ctr">
              <a:buClr>
                <a:srgbClr val="C00000"/>
              </a:buClr>
            </a:pPr>
            <a:r>
              <a:rPr lang="en-US" sz="1200" b="1">
                <a:solidFill>
                  <a:schemeClr val="bg1"/>
                </a:solidFill>
              </a:rPr>
              <a:t>Sales Governance</a:t>
            </a:r>
          </a:p>
          <a:p>
            <a:pPr marL="227012" indent="-171450">
              <a:buClr>
                <a:srgbClr val="C00000"/>
              </a:buClr>
              <a:buFont typeface="Wingdings"/>
              <a:buChar char="§"/>
            </a:pPr>
            <a:r>
              <a:rPr lang="en-US" sz="1100">
                <a:solidFill>
                  <a:schemeClr val="bg1"/>
                </a:solidFill>
              </a:rPr>
              <a:t>Strong sales analytics</a:t>
            </a:r>
          </a:p>
          <a:p>
            <a:pPr marL="227012" indent="-171450">
              <a:buClr>
                <a:srgbClr val="C00000"/>
              </a:buClr>
              <a:buFont typeface="Wingdings"/>
              <a:buChar char="§"/>
            </a:pPr>
            <a:r>
              <a:rPr lang="en-US" sz="1100">
                <a:solidFill>
                  <a:schemeClr val="bg1"/>
                </a:solidFill>
              </a:rPr>
              <a:t>Standardized trainings</a:t>
            </a:r>
          </a:p>
          <a:p>
            <a:pPr marL="227012" indent="-171450">
              <a:buClr>
                <a:srgbClr val="C00000"/>
              </a:buClr>
              <a:buFont typeface="Wingdings"/>
              <a:buChar char="§"/>
            </a:pPr>
            <a:r>
              <a:rPr lang="en-US" sz="1100">
                <a:solidFill>
                  <a:schemeClr val="bg1"/>
                </a:solidFill>
              </a:rPr>
              <a:t>Standardized processes</a:t>
            </a:r>
          </a:p>
        </p:txBody>
      </p:sp>
      <p:sp>
        <p:nvSpPr>
          <p:cNvPr id="66" name="Textfeld 65"/>
          <p:cNvSpPr txBox="1"/>
          <p:nvPr/>
        </p:nvSpPr>
        <p:spPr>
          <a:xfrm>
            <a:off x="6732115" y="2897979"/>
            <a:ext cx="6751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i="1">
                <a:solidFill>
                  <a:srgbClr val="4D4F53"/>
                </a:solidFill>
              </a:rPr>
              <a:t>Aligned</a:t>
            </a:r>
          </a:p>
        </p:txBody>
      </p:sp>
      <p:sp>
        <p:nvSpPr>
          <p:cNvPr id="67" name="Eine Ecke des Rechtecks schneiden 66"/>
          <p:cNvSpPr/>
          <p:nvPr/>
        </p:nvSpPr>
        <p:spPr>
          <a:xfrm>
            <a:off x="7804503" y="2450267"/>
            <a:ext cx="1321968" cy="367692"/>
          </a:xfrm>
          <a:prstGeom prst="snip1Rect">
            <a:avLst/>
          </a:prstGeom>
          <a:solidFill>
            <a:srgbClr val="FFFF0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sz="1600" b="1" i="1">
                <a:solidFill>
                  <a:srgbClr val="4D4F53"/>
                </a:solidFill>
              </a:rPr>
              <a:t>campaigns</a:t>
            </a:r>
          </a:p>
        </p:txBody>
      </p:sp>
      <p:sp>
        <p:nvSpPr>
          <p:cNvPr id="68" name="Oval 67"/>
          <p:cNvSpPr/>
          <p:nvPr/>
        </p:nvSpPr>
        <p:spPr>
          <a:xfrm>
            <a:off x="7277601" y="4068912"/>
            <a:ext cx="2343888" cy="43211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chemeClr val="tx1"/>
                </a:solidFill>
              </a:rPr>
              <a:t>DMs</a:t>
            </a:r>
            <a:endParaRPr lang="en-US" sz="1200" err="1">
              <a:solidFill>
                <a:schemeClr val="tx1"/>
              </a:solidFill>
            </a:endParaRPr>
          </a:p>
        </p:txBody>
      </p:sp>
      <p:sp>
        <p:nvSpPr>
          <p:cNvPr id="70" name="Oval 69"/>
          <p:cNvSpPr/>
          <p:nvPr/>
        </p:nvSpPr>
        <p:spPr>
          <a:xfrm>
            <a:off x="8108345" y="3016149"/>
            <a:ext cx="707030" cy="32052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4D4F53"/>
                </a:solidFill>
              </a:rPr>
              <a:t>NSM</a:t>
            </a:r>
          </a:p>
        </p:txBody>
      </p:sp>
      <p:sp>
        <p:nvSpPr>
          <p:cNvPr id="71" name="Oval 70"/>
          <p:cNvSpPr/>
          <p:nvPr/>
        </p:nvSpPr>
        <p:spPr>
          <a:xfrm>
            <a:off x="7451904" y="3508851"/>
            <a:ext cx="1993178" cy="39863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4D4F53"/>
                </a:solidFill>
              </a:rPr>
              <a:t>RMs</a:t>
            </a:r>
          </a:p>
        </p:txBody>
      </p:sp>
      <p:sp>
        <p:nvSpPr>
          <p:cNvPr id="73" name="Oval 72"/>
          <p:cNvSpPr/>
          <p:nvPr/>
        </p:nvSpPr>
        <p:spPr>
          <a:xfrm>
            <a:off x="7465271" y="4716876"/>
            <a:ext cx="1993178" cy="39863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is-IS" sz="1200">
                <a:solidFill>
                  <a:srgbClr val="4D4F53"/>
                </a:solidFill>
              </a:rPr>
              <a:t>…</a:t>
            </a:r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26" name="Pfeil nach oben und unten 25"/>
          <p:cNvSpPr/>
          <p:nvPr/>
        </p:nvSpPr>
        <p:spPr>
          <a:xfrm>
            <a:off x="5654702" y="2818128"/>
            <a:ext cx="1059366" cy="431071"/>
          </a:xfrm>
          <a:prstGeom prst="upDownArrow">
            <a:avLst>
              <a:gd name="adj1" fmla="val 54211"/>
              <a:gd name="adj2" fmla="val 44826"/>
            </a:avLst>
          </a:prstGeom>
          <a:solidFill>
            <a:schemeClr val="bg1">
              <a:lumMod val="50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74" name="Pfeil nach oben und unten 73"/>
          <p:cNvSpPr/>
          <p:nvPr/>
        </p:nvSpPr>
        <p:spPr>
          <a:xfrm>
            <a:off x="5665853" y="3922099"/>
            <a:ext cx="1059366" cy="431071"/>
          </a:xfrm>
          <a:prstGeom prst="upDownArrow">
            <a:avLst>
              <a:gd name="adj1" fmla="val 54211"/>
              <a:gd name="adj2" fmla="val 44826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75" name="Textfeld 74"/>
          <p:cNvSpPr txBox="1"/>
          <p:nvPr/>
        </p:nvSpPr>
        <p:spPr>
          <a:xfrm>
            <a:off x="6732115" y="4012900"/>
            <a:ext cx="6751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i="1">
                <a:solidFill>
                  <a:schemeClr val="bg1">
                    <a:lumMod val="65000"/>
                  </a:schemeClr>
                </a:solidFill>
              </a:rPr>
              <a:t>Aligned</a:t>
            </a:r>
          </a:p>
        </p:txBody>
      </p:sp>
    </p:spTree>
    <p:extLst>
      <p:ext uri="{BB962C8B-B14F-4D97-AF65-F5344CB8AC3E}">
        <p14:creationId xmlns:p14="http://schemas.microsoft.com/office/powerpoint/2010/main" val="991248147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03278" y="1009256"/>
            <a:ext cx="9351885" cy="339969"/>
          </a:xfrm>
        </p:spPr>
        <p:txBody>
          <a:bodyPr/>
          <a:lstStyle/>
          <a:p>
            <a:r>
              <a:rPr lang="en-US"/>
              <a:t>Sales Strategy Definition – 8 “Design for Performance” topics improve GSAFC‘s Sales Operations</a:t>
            </a:r>
            <a:endParaRPr lang="ru-RU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00026" y="188079"/>
            <a:ext cx="9560424" cy="650264"/>
          </a:xfrm>
        </p:spPr>
        <p:txBody>
          <a:bodyPr/>
          <a:lstStyle/>
          <a:p>
            <a:r>
              <a:rPr lang="en-US" sz="2000"/>
              <a:t>Eight operational topics were addressed by the project team with a clear structure that describe the detailed solution design – focus is on improving the sales force effectiveness</a:t>
            </a:r>
            <a:endParaRPr lang="ru-RU" sz="2000"/>
          </a:p>
        </p:txBody>
      </p:sp>
      <p:sp>
        <p:nvSpPr>
          <p:cNvPr id="4" name="Richtungspfeil 3"/>
          <p:cNvSpPr/>
          <p:nvPr/>
        </p:nvSpPr>
        <p:spPr>
          <a:xfrm>
            <a:off x="349120" y="1487923"/>
            <a:ext cx="3946433" cy="419102"/>
          </a:xfrm>
          <a:prstGeom prst="homePlate">
            <a:avLst/>
          </a:prstGeom>
          <a:solidFill>
            <a:srgbClr val="A71930"/>
          </a:solidFill>
          <a:ln>
            <a:solidFill>
              <a:srgbClr val="A719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bg1"/>
                </a:solidFill>
              </a:rPr>
              <a:t>1. Sales Organization </a:t>
            </a:r>
            <a:endParaRPr lang="en-US" altLang="zh-CN" sz="1200" b="1">
              <a:solidFill>
                <a:schemeClr val="bg1"/>
              </a:solidFill>
            </a:endParaRPr>
          </a:p>
        </p:txBody>
      </p:sp>
      <p:sp>
        <p:nvSpPr>
          <p:cNvPr id="5" name="Richtungspfeil 3"/>
          <p:cNvSpPr/>
          <p:nvPr/>
        </p:nvSpPr>
        <p:spPr>
          <a:xfrm>
            <a:off x="349120" y="2067084"/>
            <a:ext cx="3946433" cy="419102"/>
          </a:xfrm>
          <a:prstGeom prst="homePlate">
            <a:avLst/>
          </a:prstGeom>
          <a:solidFill>
            <a:srgbClr val="A71930"/>
          </a:solidFill>
          <a:ln>
            <a:solidFill>
              <a:srgbClr val="A719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bg1"/>
                </a:solidFill>
              </a:rPr>
              <a:t>2. Sales Governance </a:t>
            </a:r>
            <a:endParaRPr lang="en-US" altLang="zh-CN" sz="1200" b="1">
              <a:solidFill>
                <a:schemeClr val="bg1"/>
              </a:solidFill>
            </a:endParaRPr>
          </a:p>
        </p:txBody>
      </p:sp>
      <p:sp>
        <p:nvSpPr>
          <p:cNvPr id="6" name="Richtungspfeil 3"/>
          <p:cNvSpPr/>
          <p:nvPr/>
        </p:nvSpPr>
        <p:spPr>
          <a:xfrm>
            <a:off x="349120" y="2646245"/>
            <a:ext cx="3946433" cy="419102"/>
          </a:xfrm>
          <a:prstGeom prst="homePlate">
            <a:avLst/>
          </a:prstGeom>
          <a:solidFill>
            <a:srgbClr val="A71930"/>
          </a:solidFill>
          <a:ln>
            <a:solidFill>
              <a:srgbClr val="A719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bg1"/>
                </a:solidFill>
              </a:rPr>
              <a:t>3. Sales Process Map (incl. 3 specific process examples)</a:t>
            </a:r>
            <a:endParaRPr lang="en-US" altLang="zh-CN" sz="1200" b="1">
              <a:solidFill>
                <a:schemeClr val="bg1"/>
              </a:solidFill>
            </a:endParaRPr>
          </a:p>
        </p:txBody>
      </p:sp>
      <p:sp>
        <p:nvSpPr>
          <p:cNvPr id="7" name="Richtungspfeil 3"/>
          <p:cNvSpPr/>
          <p:nvPr/>
        </p:nvSpPr>
        <p:spPr>
          <a:xfrm>
            <a:off x="349120" y="3225406"/>
            <a:ext cx="3946433" cy="419102"/>
          </a:xfrm>
          <a:prstGeom prst="homePlate">
            <a:avLst/>
          </a:prstGeom>
          <a:solidFill>
            <a:srgbClr val="A71930"/>
          </a:solidFill>
          <a:ln>
            <a:solidFill>
              <a:srgbClr val="A719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bg1"/>
                </a:solidFill>
              </a:rPr>
              <a:t>4. </a:t>
            </a:r>
            <a:r>
              <a:rPr lang="en-US" altLang="zh-CN" sz="1200" b="1">
                <a:solidFill>
                  <a:schemeClr val="bg1"/>
                </a:solidFill>
              </a:rPr>
              <a:t>Sales Channel Management </a:t>
            </a:r>
          </a:p>
        </p:txBody>
      </p:sp>
      <p:sp>
        <p:nvSpPr>
          <p:cNvPr id="8" name="Richtungspfeil 3"/>
          <p:cNvSpPr/>
          <p:nvPr/>
        </p:nvSpPr>
        <p:spPr>
          <a:xfrm>
            <a:off x="349120" y="3804567"/>
            <a:ext cx="3946433" cy="419102"/>
          </a:xfrm>
          <a:prstGeom prst="homePlate">
            <a:avLst/>
          </a:prstGeom>
          <a:solidFill>
            <a:srgbClr val="A71930"/>
          </a:solidFill>
          <a:ln>
            <a:solidFill>
              <a:srgbClr val="A719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altLang="zh-CN" sz="1200" b="1">
                <a:solidFill>
                  <a:schemeClr val="bg1"/>
                </a:solidFill>
              </a:rPr>
              <a:t>5. Sales Communication &amp; Reporting</a:t>
            </a:r>
          </a:p>
        </p:txBody>
      </p:sp>
      <p:sp>
        <p:nvSpPr>
          <p:cNvPr id="9" name="Richtungspfeil 3"/>
          <p:cNvSpPr/>
          <p:nvPr/>
        </p:nvSpPr>
        <p:spPr>
          <a:xfrm>
            <a:off x="349120" y="4383728"/>
            <a:ext cx="3946433" cy="419102"/>
          </a:xfrm>
          <a:prstGeom prst="homePlate">
            <a:avLst/>
          </a:prstGeom>
          <a:solidFill>
            <a:srgbClr val="A71930"/>
          </a:solidFill>
          <a:ln>
            <a:solidFill>
              <a:srgbClr val="A719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bg1"/>
                </a:solidFill>
              </a:rPr>
              <a:t>6. Sales Performance Measurement</a:t>
            </a:r>
            <a:endParaRPr lang="en-US" altLang="zh-CN" sz="1200" b="1">
              <a:solidFill>
                <a:schemeClr val="bg1"/>
              </a:solidFill>
            </a:endParaRPr>
          </a:p>
        </p:txBody>
      </p:sp>
      <p:sp>
        <p:nvSpPr>
          <p:cNvPr id="10" name="Richtungspfeil 3"/>
          <p:cNvSpPr/>
          <p:nvPr/>
        </p:nvSpPr>
        <p:spPr>
          <a:xfrm>
            <a:off x="349120" y="4962889"/>
            <a:ext cx="3946433" cy="419102"/>
          </a:xfrm>
          <a:prstGeom prst="homePlate">
            <a:avLst/>
          </a:prstGeom>
          <a:solidFill>
            <a:srgbClr val="A71930"/>
          </a:solidFill>
          <a:ln>
            <a:solidFill>
              <a:srgbClr val="A719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bg1"/>
                </a:solidFill>
              </a:rPr>
              <a:t>7. Sales Training Model</a:t>
            </a:r>
            <a:endParaRPr lang="en-US" altLang="zh-CN" sz="1200" b="1">
              <a:solidFill>
                <a:schemeClr val="bg1"/>
              </a:solidFill>
            </a:endParaRPr>
          </a:p>
        </p:txBody>
      </p:sp>
      <p:sp>
        <p:nvSpPr>
          <p:cNvPr id="11" name="Richtungspfeil 3"/>
          <p:cNvSpPr/>
          <p:nvPr/>
        </p:nvSpPr>
        <p:spPr>
          <a:xfrm>
            <a:off x="349120" y="5542050"/>
            <a:ext cx="3946433" cy="419102"/>
          </a:xfrm>
          <a:prstGeom prst="homePlate">
            <a:avLst/>
          </a:prstGeom>
          <a:solidFill>
            <a:srgbClr val="A71930"/>
          </a:solidFill>
          <a:ln>
            <a:solidFill>
              <a:srgbClr val="A719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bg1"/>
                </a:solidFill>
              </a:rPr>
              <a:t>8. Sales Compensation Model</a:t>
            </a:r>
            <a:endParaRPr lang="en-US" altLang="zh-CN" sz="1200" b="1">
              <a:solidFill>
                <a:schemeClr val="bg1"/>
              </a:solidFill>
            </a:endParaRPr>
          </a:p>
        </p:txBody>
      </p:sp>
      <p:sp>
        <p:nvSpPr>
          <p:cNvPr id="12" name="Rounded Rectangle 1"/>
          <p:cNvSpPr/>
          <p:nvPr/>
        </p:nvSpPr>
        <p:spPr bwMode="auto">
          <a:xfrm>
            <a:off x="6477676" y="1614352"/>
            <a:ext cx="2914905" cy="498658"/>
          </a:xfrm>
          <a:prstGeom prst="roundRect">
            <a:avLst/>
          </a:prstGeom>
          <a:solidFill>
            <a:srgbClr val="D9D9D9">
              <a:alpha val="9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28800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4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1. Facts &amp; Figures (AS-IS</a:t>
            </a:r>
            <a:r>
              <a:rPr kumimoji="0" lang="en-US" sz="1400" i="0" u="none" strike="noStrike" cap="none" normalizeH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)</a:t>
            </a:r>
            <a:endParaRPr kumimoji="0" lang="en-US" sz="140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3" name="Rounded Rectangle 20"/>
          <p:cNvSpPr/>
          <p:nvPr/>
        </p:nvSpPr>
        <p:spPr bwMode="auto">
          <a:xfrm>
            <a:off x="6477678" y="2550147"/>
            <a:ext cx="2914905" cy="498658"/>
          </a:xfrm>
          <a:prstGeom prst="roundRect">
            <a:avLst/>
          </a:prstGeom>
          <a:solidFill>
            <a:srgbClr val="D9D9D9">
              <a:alpha val="9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28800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4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2. Guiding Principles (TO-BE)</a:t>
            </a:r>
          </a:p>
        </p:txBody>
      </p:sp>
      <p:sp>
        <p:nvSpPr>
          <p:cNvPr id="14" name="Rounded Rectangle 22"/>
          <p:cNvSpPr/>
          <p:nvPr/>
        </p:nvSpPr>
        <p:spPr bwMode="auto">
          <a:xfrm>
            <a:off x="6477678" y="3485130"/>
            <a:ext cx="2914905" cy="498658"/>
          </a:xfrm>
          <a:prstGeom prst="roundRect">
            <a:avLst/>
          </a:prstGeom>
          <a:solidFill>
            <a:srgbClr val="D9D9D9">
              <a:alpha val="9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28800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4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3. Guidelines (AS-IS vs.</a:t>
            </a:r>
            <a:r>
              <a:rPr kumimoji="0" lang="en-US" sz="1400" i="0" u="none" strike="noStrike" cap="none" normalizeH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kumimoji="0" lang="en-US" sz="14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TO-BE)</a:t>
            </a:r>
          </a:p>
        </p:txBody>
      </p:sp>
      <p:sp>
        <p:nvSpPr>
          <p:cNvPr id="15" name="Rounded Rectangle 23"/>
          <p:cNvSpPr/>
          <p:nvPr/>
        </p:nvSpPr>
        <p:spPr bwMode="auto">
          <a:xfrm>
            <a:off x="6477678" y="5352581"/>
            <a:ext cx="2914905" cy="498658"/>
          </a:xfrm>
          <a:prstGeom prst="roundRect">
            <a:avLst/>
          </a:prstGeom>
          <a:solidFill>
            <a:srgbClr val="D9D9D9">
              <a:alpha val="9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28800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1400">
                <a:latin typeface="+mn-lt"/>
              </a:rPr>
              <a:t>5</a:t>
            </a:r>
            <a:r>
              <a:rPr kumimoji="0" lang="en-US" sz="14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. Change Initiatives (TO-BE)</a:t>
            </a:r>
          </a:p>
        </p:txBody>
      </p:sp>
      <p:sp>
        <p:nvSpPr>
          <p:cNvPr id="16" name="Oval 15"/>
          <p:cNvSpPr/>
          <p:nvPr/>
        </p:nvSpPr>
        <p:spPr bwMode="auto">
          <a:xfrm>
            <a:off x="4932323" y="3195689"/>
            <a:ext cx="1080000" cy="1080000"/>
          </a:xfrm>
          <a:prstGeom prst="ellipse">
            <a:avLst/>
          </a:prstGeom>
          <a:solidFill>
            <a:schemeClr val="accent1">
              <a:alpha val="9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2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  <a:t>Structure per </a:t>
            </a:r>
            <a:r>
              <a:rPr kumimoji="0" lang="en-US" altLang="zh-CN" sz="12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  <a:t>Topic</a:t>
            </a:r>
            <a:endParaRPr kumimoji="0" lang="en-US" sz="12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20" name="Rounded Rectangle 16"/>
          <p:cNvSpPr/>
          <p:nvPr/>
        </p:nvSpPr>
        <p:spPr bwMode="auto">
          <a:xfrm>
            <a:off x="6477677" y="4422155"/>
            <a:ext cx="2914905" cy="498658"/>
          </a:xfrm>
          <a:prstGeom prst="roundRect">
            <a:avLst/>
          </a:prstGeom>
          <a:solidFill>
            <a:srgbClr val="D9D9D9">
              <a:alpha val="9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28800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4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4. Benefits/ impact</a:t>
            </a:r>
            <a:r>
              <a:rPr kumimoji="0" lang="en-US" sz="1400" i="0" u="none" strike="noStrike" cap="none" normalizeH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(</a:t>
            </a:r>
            <a:r>
              <a:rPr kumimoji="0" lang="en-US" sz="14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of TO-BE)</a:t>
            </a:r>
          </a:p>
        </p:txBody>
      </p:sp>
      <p:cxnSp>
        <p:nvCxnSpPr>
          <p:cNvPr id="23" name="Elbow Connector 22"/>
          <p:cNvCxnSpPr>
            <a:stCxn id="4" idx="3"/>
            <a:endCxn id="16" idx="2"/>
          </p:cNvCxnSpPr>
          <p:nvPr/>
        </p:nvCxnSpPr>
        <p:spPr>
          <a:xfrm>
            <a:off x="4295553" y="1697474"/>
            <a:ext cx="636770" cy="2038215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5" idx="3"/>
            <a:endCxn id="16" idx="2"/>
          </p:cNvCxnSpPr>
          <p:nvPr/>
        </p:nvCxnSpPr>
        <p:spPr>
          <a:xfrm>
            <a:off x="4295553" y="2276635"/>
            <a:ext cx="636770" cy="145905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Elbow Connector 26"/>
          <p:cNvCxnSpPr>
            <a:stCxn id="6" idx="3"/>
            <a:endCxn id="16" idx="2"/>
          </p:cNvCxnSpPr>
          <p:nvPr/>
        </p:nvCxnSpPr>
        <p:spPr>
          <a:xfrm>
            <a:off x="4295553" y="2855796"/>
            <a:ext cx="636770" cy="87989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Elbow Connector 29"/>
          <p:cNvCxnSpPr>
            <a:stCxn id="7" idx="3"/>
            <a:endCxn id="16" idx="2"/>
          </p:cNvCxnSpPr>
          <p:nvPr/>
        </p:nvCxnSpPr>
        <p:spPr>
          <a:xfrm>
            <a:off x="4295553" y="3434957"/>
            <a:ext cx="636770" cy="300732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stCxn id="8" idx="3"/>
            <a:endCxn id="16" idx="2"/>
          </p:cNvCxnSpPr>
          <p:nvPr/>
        </p:nvCxnSpPr>
        <p:spPr>
          <a:xfrm flipV="1">
            <a:off x="4295553" y="3735689"/>
            <a:ext cx="636770" cy="278429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Elbow Connector 40"/>
          <p:cNvCxnSpPr>
            <a:stCxn id="9" idx="3"/>
            <a:endCxn id="16" idx="2"/>
          </p:cNvCxnSpPr>
          <p:nvPr/>
        </p:nvCxnSpPr>
        <p:spPr>
          <a:xfrm flipV="1">
            <a:off x="4295553" y="3735689"/>
            <a:ext cx="636770" cy="85759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Elbow Connector 43"/>
          <p:cNvCxnSpPr>
            <a:stCxn id="10" idx="3"/>
            <a:endCxn id="16" idx="2"/>
          </p:cNvCxnSpPr>
          <p:nvPr/>
        </p:nvCxnSpPr>
        <p:spPr>
          <a:xfrm flipV="1">
            <a:off x="4295553" y="3735689"/>
            <a:ext cx="636770" cy="143675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Elbow Connector 46"/>
          <p:cNvCxnSpPr>
            <a:stCxn id="11" idx="3"/>
            <a:endCxn id="16" idx="2"/>
          </p:cNvCxnSpPr>
          <p:nvPr/>
        </p:nvCxnSpPr>
        <p:spPr>
          <a:xfrm flipV="1">
            <a:off x="4295553" y="3735689"/>
            <a:ext cx="636770" cy="2015912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Elbow Connector 49"/>
          <p:cNvCxnSpPr>
            <a:stCxn id="16" idx="6"/>
            <a:endCxn id="14" idx="1"/>
          </p:cNvCxnSpPr>
          <p:nvPr/>
        </p:nvCxnSpPr>
        <p:spPr>
          <a:xfrm flipV="1">
            <a:off x="6012323" y="3734459"/>
            <a:ext cx="465355" cy="123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Elbow Connector 52"/>
          <p:cNvCxnSpPr>
            <a:stCxn id="16" idx="6"/>
            <a:endCxn id="13" idx="1"/>
          </p:cNvCxnSpPr>
          <p:nvPr/>
        </p:nvCxnSpPr>
        <p:spPr>
          <a:xfrm flipV="1">
            <a:off x="6012323" y="2799476"/>
            <a:ext cx="465355" cy="93621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Elbow Connector 55"/>
          <p:cNvCxnSpPr>
            <a:stCxn id="16" idx="6"/>
            <a:endCxn id="12" idx="1"/>
          </p:cNvCxnSpPr>
          <p:nvPr/>
        </p:nvCxnSpPr>
        <p:spPr>
          <a:xfrm flipV="1">
            <a:off x="6012323" y="1863681"/>
            <a:ext cx="465353" cy="187200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Elbow Connector 58"/>
          <p:cNvCxnSpPr>
            <a:stCxn id="16" idx="6"/>
            <a:endCxn id="15" idx="1"/>
          </p:cNvCxnSpPr>
          <p:nvPr/>
        </p:nvCxnSpPr>
        <p:spPr>
          <a:xfrm>
            <a:off x="6012323" y="3735689"/>
            <a:ext cx="465355" cy="186622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Elbow Connector 61"/>
          <p:cNvCxnSpPr>
            <a:stCxn id="16" idx="6"/>
            <a:endCxn id="20" idx="1"/>
          </p:cNvCxnSpPr>
          <p:nvPr/>
        </p:nvCxnSpPr>
        <p:spPr>
          <a:xfrm>
            <a:off x="6012323" y="3735689"/>
            <a:ext cx="465354" cy="935795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Abgerundetes Rechteck 16"/>
          <p:cNvSpPr/>
          <p:nvPr/>
        </p:nvSpPr>
        <p:spPr>
          <a:xfrm>
            <a:off x="6092575" y="2404153"/>
            <a:ext cx="3540375" cy="82125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729511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03000" y="1009256"/>
            <a:ext cx="9352163" cy="339969"/>
          </a:xfrm>
        </p:spPr>
        <p:txBody>
          <a:bodyPr/>
          <a:lstStyle/>
          <a:p>
            <a:r>
              <a:rPr lang="en-US"/>
              <a:t>Sales Strategy Definition – Top 11 Guiding Principles</a:t>
            </a:r>
            <a:endParaRPr lang="ru-RU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00026" y="188079"/>
            <a:ext cx="9542490" cy="650264"/>
          </a:xfrm>
        </p:spPr>
        <p:txBody>
          <a:bodyPr/>
          <a:lstStyle/>
          <a:p>
            <a:r>
              <a:rPr lang="en-US" sz="2000"/>
              <a:t>Top 11 guiding principles serve as overall strategic guideline for GSAFC stakeholders to ensure alignment regarding the strategic direction of the GSFAC sales team development</a:t>
            </a:r>
            <a:endParaRPr lang="ru-RU" sz="2000"/>
          </a:p>
        </p:txBody>
      </p:sp>
      <p:grpSp>
        <p:nvGrpSpPr>
          <p:cNvPr id="31" name="Gruppierung 30"/>
          <p:cNvGrpSpPr/>
          <p:nvPr/>
        </p:nvGrpSpPr>
        <p:grpSpPr>
          <a:xfrm>
            <a:off x="7237660" y="3318552"/>
            <a:ext cx="2395290" cy="3098123"/>
            <a:chOff x="200022" y="1304925"/>
            <a:chExt cx="4789492" cy="5393725"/>
          </a:xfrm>
        </p:grpSpPr>
        <p:pic>
          <p:nvPicPr>
            <p:cNvPr id="18" name="Bild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2498" r="2990" b="6880"/>
            <a:stretch>
              <a:fillRect/>
            </a:stretch>
          </p:blipFill>
          <p:spPr>
            <a:xfrm>
              <a:off x="200025" y="1304925"/>
              <a:ext cx="4789488" cy="274826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9" name="Bild 1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086" t="14717" r="4374" b="24195"/>
            <a:stretch>
              <a:fillRect/>
            </a:stretch>
          </p:blipFill>
          <p:spPr>
            <a:xfrm>
              <a:off x="200026" y="2073629"/>
              <a:ext cx="4789488" cy="21819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1" name="Bild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086" t="14717" r="2757" b="6436"/>
            <a:stretch>
              <a:fillRect/>
            </a:stretch>
          </p:blipFill>
          <p:spPr>
            <a:xfrm>
              <a:off x="200024" y="2950983"/>
              <a:ext cx="4789489" cy="274201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2" name="Bild 2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086" t="14717" r="2757" b="6436"/>
            <a:stretch>
              <a:fillRect/>
            </a:stretch>
          </p:blipFill>
          <p:spPr>
            <a:xfrm>
              <a:off x="200024" y="3582498"/>
              <a:ext cx="4789490" cy="274201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5" name="Bild 2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086" t="14717" r="2757" b="28723"/>
            <a:stretch>
              <a:fillRect/>
            </a:stretch>
          </p:blipFill>
          <p:spPr>
            <a:xfrm>
              <a:off x="200022" y="4129342"/>
              <a:ext cx="4789492" cy="197643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6" name="Bild 2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019" t="14717" r="2756" b="56949"/>
            <a:stretch>
              <a:fillRect/>
            </a:stretch>
          </p:blipFill>
          <p:spPr>
            <a:xfrm>
              <a:off x="200025" y="4769909"/>
              <a:ext cx="4789488" cy="99455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8" name="Bild 27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086" t="14717" r="2757" b="61565"/>
            <a:stretch>
              <a:fillRect/>
            </a:stretch>
          </p:blipFill>
          <p:spPr>
            <a:xfrm>
              <a:off x="200023" y="5484993"/>
              <a:ext cx="4789490" cy="82878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2" name="Bild 41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890" t="14717" r="3541" b="67276"/>
            <a:stretch>
              <a:fillRect/>
            </a:stretch>
          </p:blipFill>
          <p:spPr>
            <a:xfrm>
              <a:off x="200024" y="6062212"/>
              <a:ext cx="4789489" cy="63643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32" name="Eingebuchteter Richtungspfeil 31"/>
          <p:cNvSpPr/>
          <p:nvPr/>
        </p:nvSpPr>
        <p:spPr>
          <a:xfrm>
            <a:off x="6953256" y="1314272"/>
            <a:ext cx="277403" cy="5111750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34" name="Textfeld 33"/>
          <p:cNvSpPr txBox="1"/>
          <p:nvPr/>
        </p:nvSpPr>
        <p:spPr>
          <a:xfrm>
            <a:off x="200025" y="1316931"/>
            <a:ext cx="6878869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defTabSz="914400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folHlink"/>
              </a:buClr>
              <a:buSzTx/>
              <a:buFont typeface="+mj-lt"/>
              <a:buAutoNum type="arabicPeriod"/>
              <a:defRPr/>
            </a:pPr>
            <a:r>
              <a:rPr lang="en-US" sz="1200"/>
              <a:t>Clear separation between Sales and Marketing tasks allows a transparent split of roles &amp; responsibilities between both departments which increases the empowerment of both teams and allows a stronger focus on internal efficiencies and external effectiveness </a:t>
            </a:r>
          </a:p>
          <a:p>
            <a:pPr marL="228600" lvl="0" indent="-228600" defTabSz="914400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folHlink"/>
              </a:buClr>
              <a:buSzTx/>
              <a:buFont typeface="+mj-lt"/>
              <a:buAutoNum type="arabicPeriod"/>
              <a:defRPr/>
            </a:pPr>
            <a:r>
              <a:rPr lang="en-US" sz="1200"/>
              <a:t>Sales function is empowered by ensuring that important sales-related tasks and roles &amp; responsibilities are defined within the sales function</a:t>
            </a:r>
          </a:p>
          <a:p>
            <a:pPr marL="228600" indent="-228600" defTabSz="914400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folHlink"/>
              </a:buClr>
              <a:buSzTx/>
              <a:buFont typeface="+mj-lt"/>
              <a:buAutoNum type="arabicPeriod"/>
              <a:defRPr/>
            </a:pPr>
            <a:r>
              <a:rPr lang="en-US" sz="1200"/>
              <a:t>Sales &amp; Marketing Division has a transparent, goal-oriented, standardized annual sales budget and sales target planning process</a:t>
            </a:r>
          </a:p>
          <a:p>
            <a:pPr marL="228600" lvl="0" indent="-228600" defTabSz="914400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folHlink"/>
              </a:buClr>
              <a:buSzTx/>
              <a:buFont typeface="+mj-lt"/>
              <a:buAutoNum type="arabicPeriod"/>
              <a:defRPr/>
            </a:pPr>
            <a:r>
              <a:rPr lang="en-US" sz="1200"/>
              <a:t>The National Sales Manager (NSM) is the process sponsor of the sales process map and responsible for the overall performance efficiency and effectiveness of the sales processes </a:t>
            </a:r>
          </a:p>
          <a:p>
            <a:pPr marL="228600" lvl="0" indent="-228600" defTabSz="914400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folHlink"/>
              </a:buClr>
              <a:buSzTx/>
              <a:buFont typeface="+mj-lt"/>
              <a:buAutoNum type="arabicPeriod"/>
              <a:defRPr/>
            </a:pPr>
            <a:r>
              <a:rPr lang="en-US" sz="1200"/>
              <a:t>The GSAFC Sales Process Map is defined and characterized by Sales Management, Sales Execution and  Sales Support processes</a:t>
            </a:r>
          </a:p>
          <a:p>
            <a:pPr marL="228600" lvl="0" indent="-228600" defTabSz="914400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folHlink"/>
              </a:buClr>
              <a:buSzTx/>
              <a:buFont typeface="+mj-lt"/>
              <a:buAutoNum type="arabicPeriod"/>
              <a:defRPr/>
            </a:pPr>
            <a:r>
              <a:rPr lang="en-US" sz="1200"/>
              <a:t>Regional Manager (RM)/ National Sales Manager (NSM) headcount is calculated by the task require-ments and governance ratio guideline on each hierarchy level</a:t>
            </a:r>
          </a:p>
          <a:p>
            <a:pPr marL="228600" lvl="0" indent="-228600" defTabSz="914400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folHlink"/>
              </a:buClr>
              <a:buSzTx/>
              <a:buFont typeface="+mj-lt"/>
              <a:buAutoNum type="arabicPeriod"/>
              <a:defRPr/>
            </a:pPr>
            <a:r>
              <a:rPr lang="en-US" sz="1200"/>
              <a:t>Dealer (DLR) coverage at District Manager (DM) level (= no. of dealer shops) is the baseline for head-count calculation; it is calculated by the task &amp; time requirements specified for the position (e.g. DLR visit frequency)</a:t>
            </a:r>
          </a:p>
          <a:p>
            <a:pPr marL="228600" lvl="0" indent="-228600" defTabSz="914400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folHlink"/>
              </a:buClr>
              <a:buSzTx/>
              <a:buFont typeface="+mj-lt"/>
              <a:buAutoNum type="arabicPeriod"/>
              <a:defRPr/>
            </a:pPr>
            <a:r>
              <a:rPr lang="en-US" sz="1200"/>
              <a:t>Sales team internal communication is established in a transparent manner and established across all sales hierarchy levels on a regular basis – it covers both, top-down and bottom-up, communication channels</a:t>
            </a:r>
          </a:p>
          <a:p>
            <a:pPr marL="228600" lvl="0" indent="-228600" defTabSz="914400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folHlink"/>
              </a:buClr>
              <a:buSzTx/>
              <a:buFont typeface="+mj-lt"/>
              <a:buAutoNum type="arabicPeriod"/>
              <a:defRPr/>
            </a:pPr>
            <a:r>
              <a:rPr lang="en-US" sz="1200"/>
              <a:t>KPIs must be measured regularly and are sales-oriented in a way that they promote the sales orientation of the sales team - KPI reports are accessible for the affected employees</a:t>
            </a:r>
          </a:p>
          <a:p>
            <a:pPr marL="228600" lvl="0" indent="-228600" defTabSz="914400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folHlink"/>
              </a:buClr>
              <a:buSzTx/>
              <a:buFont typeface="+mj-lt"/>
              <a:buAutoNum type="arabicPeriod"/>
              <a:defRPr/>
            </a:pPr>
            <a:r>
              <a:rPr lang="en-US" sz="1200"/>
              <a:t>Sales training courses and curriculum are designed by the sales training team and regularly updated </a:t>
            </a:r>
          </a:p>
          <a:p>
            <a:pPr marL="228600" lvl="0" indent="-228600" defTabSz="914400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folHlink"/>
              </a:buClr>
              <a:buSzTx/>
              <a:buFont typeface="+mj-lt"/>
              <a:buAutoNum type="arabicPeriod"/>
              <a:defRPr/>
            </a:pPr>
            <a:r>
              <a:rPr lang="en-US" sz="1200">
                <a:cs typeface="Arial" pitchFamily="34" charset="0"/>
              </a:rPr>
              <a:t>Sales Team’s total compensation is competitive compared with the industry average standard</a:t>
            </a:r>
          </a:p>
        </p:txBody>
      </p:sp>
      <p:sp>
        <p:nvSpPr>
          <p:cNvPr id="35" name="Textfeld 34"/>
          <p:cNvSpPr txBox="1"/>
          <p:nvPr/>
        </p:nvSpPr>
        <p:spPr>
          <a:xfrm>
            <a:off x="7237660" y="1331800"/>
            <a:ext cx="2395289" cy="15696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i="1">
                <a:solidFill>
                  <a:srgbClr val="4D4F53"/>
                </a:solidFill>
              </a:rPr>
              <a:t>In total, </a:t>
            </a:r>
            <a:r>
              <a:rPr lang="en-US" sz="1200" b="1" i="1">
                <a:solidFill>
                  <a:srgbClr val="4D4F53"/>
                </a:solidFill>
              </a:rPr>
              <a:t>approx. 70 guiding principles </a:t>
            </a:r>
            <a:r>
              <a:rPr lang="en-US" sz="1200" i="1">
                <a:solidFill>
                  <a:srgbClr val="4D4F53"/>
                </a:solidFill>
              </a:rPr>
              <a:t>were identified and discussed during the SFE project</a:t>
            </a:r>
          </a:p>
          <a:p>
            <a:pPr algn="ctr"/>
            <a:endParaRPr lang="en-US" sz="1200" i="1">
              <a:solidFill>
                <a:srgbClr val="4D4F53"/>
              </a:solidFill>
            </a:endParaRPr>
          </a:p>
          <a:p>
            <a:pPr algn="ctr"/>
            <a:r>
              <a:rPr lang="en-US" sz="1200" i="1">
                <a:solidFill>
                  <a:srgbClr val="4D4F53"/>
                </a:solidFill>
              </a:rPr>
              <a:t>They served as input for the </a:t>
            </a:r>
            <a:br>
              <a:rPr lang="en-US" sz="1200" i="1">
                <a:solidFill>
                  <a:srgbClr val="4D4F53"/>
                </a:solidFill>
              </a:rPr>
            </a:br>
            <a:r>
              <a:rPr lang="en-US" sz="1200" i="1">
                <a:solidFill>
                  <a:srgbClr val="4D4F53"/>
                </a:solidFill>
              </a:rPr>
              <a:t>TO BE solution design discussions and to create an overall alignment regarding the strategic direction</a:t>
            </a:r>
          </a:p>
        </p:txBody>
      </p:sp>
    </p:spTree>
    <p:extLst>
      <p:ext uri="{BB962C8B-B14F-4D97-AF65-F5344CB8AC3E}">
        <p14:creationId xmlns:p14="http://schemas.microsoft.com/office/powerpoint/2010/main" val="883470610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0" name="Title 4"/>
          <p:cNvSpPr txBox="1"/>
          <p:nvPr/>
        </p:nvSpPr>
        <p:spPr>
          <a:xfrm>
            <a:off x="200025" y="115889"/>
            <a:ext cx="9432925" cy="72231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2200" b="0" kern="1200" baseline="0">
                <a:solidFill>
                  <a:srgbClr val="4D4F53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i="1">
                <a:latin typeface="+mn-lt"/>
              </a:rPr>
              <a:t>Design for Performance </a:t>
            </a:r>
            <a:r>
              <a:rPr lang="en-US" altLang="zh-CN" sz="2000">
                <a:latin typeface="+mn-lt"/>
              </a:rPr>
              <a:t>topics</a:t>
            </a:r>
            <a:r>
              <a:rPr lang="en-US" altLang="zh-CN" sz="2000" i="1">
                <a:latin typeface="+mn-lt"/>
              </a:rPr>
              <a:t> </a:t>
            </a:r>
            <a:r>
              <a:rPr lang="en-US" altLang="zh-CN" sz="2000">
                <a:latin typeface="+mn-lt"/>
              </a:rPr>
              <a:t>reflect the sales management model and how it can be operationalized based on </a:t>
            </a:r>
            <a:r>
              <a:rPr lang="en-US" altLang="zh-CN" sz="2000" i="1">
                <a:latin typeface="+mn-lt"/>
              </a:rPr>
              <a:t>Guiding Principles</a:t>
            </a:r>
            <a:r>
              <a:rPr lang="en-US" altLang="zh-CN" sz="2000">
                <a:latin typeface="+mn-lt"/>
              </a:rPr>
              <a:t>, </a:t>
            </a:r>
            <a:r>
              <a:rPr lang="en-US" altLang="zh-CN" sz="2000" i="1">
                <a:latin typeface="+mn-lt"/>
              </a:rPr>
              <a:t>TO BE Solutions</a:t>
            </a:r>
            <a:r>
              <a:rPr lang="en-US" altLang="zh-CN" sz="2000">
                <a:latin typeface="+mn-lt"/>
              </a:rPr>
              <a:t> and </a:t>
            </a:r>
            <a:r>
              <a:rPr lang="en-US" altLang="zh-CN" sz="2000" i="1">
                <a:latin typeface="+mn-lt"/>
              </a:rPr>
              <a:t>Change Initiatives</a:t>
            </a:r>
          </a:p>
        </p:txBody>
      </p:sp>
      <p:sp>
        <p:nvSpPr>
          <p:cNvPr id="91" name="Text Placeholder 2"/>
          <p:cNvSpPr txBox="1"/>
          <p:nvPr/>
        </p:nvSpPr>
        <p:spPr>
          <a:xfrm>
            <a:off x="200025" y="1009266"/>
            <a:ext cx="9355140" cy="33996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tabLst>
                <a:tab pos="450850"/>
              </a:tabLst>
              <a:defRPr lang="en-GB" sz="1800" b="1" kern="1200" noProof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457200" rtl="0" eaLnBrk="1" latinLnBrk="0" hangingPunct="1">
              <a:spcBef>
                <a:spcPts val="1200"/>
              </a:spcBef>
              <a:spcAft>
                <a:spcPts val="300"/>
              </a:spcAft>
              <a:buClr>
                <a:schemeClr val="bg2"/>
              </a:buClr>
              <a:buFont typeface="Arial" pitchFamily="34" charset="0"/>
              <a:buChar char="•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3pPr>
            <a:lvl4pPr marL="536575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4pPr>
            <a:lvl5pPr marL="812800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lang="en-GB" sz="11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Design for Performance Topics</a:t>
            </a:r>
          </a:p>
        </p:txBody>
      </p:sp>
      <p:sp>
        <p:nvSpPr>
          <p:cNvPr id="81" name="Rounded Rectangle 143"/>
          <p:cNvSpPr/>
          <p:nvPr/>
        </p:nvSpPr>
        <p:spPr>
          <a:xfrm>
            <a:off x="200025" y="1520825"/>
            <a:ext cx="1213379" cy="4895850"/>
          </a:xfrm>
          <a:prstGeom prst="roundRect">
            <a:avLst/>
          </a:prstGeom>
          <a:solidFill>
            <a:srgbClr val="A71930"/>
          </a:solidFill>
          <a:ln w="9525" cap="flat" cmpd="sng" algn="ctr">
            <a:solidFill>
              <a:schemeClr val="accent1"/>
            </a:solidFill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r>
              <a:rPr lang="en-US" sz="1600" b="1" kern="0">
                <a:solidFill>
                  <a:schemeClr val="bg1"/>
                </a:solidFill>
                <a:ea typeface="+mj-ea"/>
              </a:rPr>
              <a:t>Design for Performance</a:t>
            </a:r>
          </a:p>
        </p:txBody>
      </p:sp>
      <p:sp>
        <p:nvSpPr>
          <p:cNvPr id="87" name="Rounded Rectangle 12"/>
          <p:cNvSpPr/>
          <p:nvPr/>
        </p:nvSpPr>
        <p:spPr bwMode="auto">
          <a:xfrm>
            <a:off x="1546405" y="1512337"/>
            <a:ext cx="8086545" cy="4904338"/>
          </a:xfrm>
          <a:prstGeom prst="roundRect">
            <a:avLst>
              <a:gd name="adj" fmla="val 3259"/>
            </a:avLst>
          </a:prstGeom>
          <a:solidFill>
            <a:schemeClr val="accent2">
              <a:lumMod val="20000"/>
              <a:lumOff val="80000"/>
              <a:alpha val="50000"/>
            </a:schemeClr>
          </a:solidFill>
          <a:ln w="9525" cap="flat" cmpd="sng" algn="ctr">
            <a:solidFill>
              <a:srgbClr val="00408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0" rIns="72000" bIns="0" anchor="t" anchorCtr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200" b="0" ker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88" name="Rechteck 2"/>
          <p:cNvSpPr/>
          <p:nvPr/>
        </p:nvSpPr>
        <p:spPr>
          <a:xfrm>
            <a:off x="4930781" y="3450203"/>
            <a:ext cx="3801782" cy="2695446"/>
          </a:xfrm>
          <a:prstGeom prst="rect">
            <a:avLst/>
          </a:prstGeom>
        </p:spPr>
        <p:txBody>
          <a:bodyPr wrap="square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defTabSz="914400" fontAlgn="auto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sz="1200" b="0" kern="0">
              <a:solidFill>
                <a:srgbClr val="4D4F53"/>
              </a:solidFill>
              <a:cs typeface="Arial" pitchFamily="34" charset="0"/>
            </a:endParaRPr>
          </a:p>
        </p:txBody>
      </p:sp>
      <p:sp>
        <p:nvSpPr>
          <p:cNvPr id="89" name="Right Brace 6"/>
          <p:cNvSpPr/>
          <p:nvPr/>
        </p:nvSpPr>
        <p:spPr bwMode="auto">
          <a:xfrm>
            <a:off x="6835943" y="1598882"/>
            <a:ext cx="576064" cy="4743991"/>
          </a:xfrm>
          <a:prstGeom prst="rightBrac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92" name="Pentagon 16"/>
          <p:cNvSpPr/>
          <p:nvPr/>
        </p:nvSpPr>
        <p:spPr>
          <a:xfrm>
            <a:off x="1684267" y="2783674"/>
            <a:ext cx="5018675" cy="576000"/>
          </a:xfrm>
          <a:prstGeom prst="homePlate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002060"/>
                </a:solidFill>
              </a:rPr>
              <a:t>3. Sales Process Map</a:t>
            </a:r>
          </a:p>
        </p:txBody>
      </p:sp>
      <p:sp>
        <p:nvSpPr>
          <p:cNvPr id="93" name="Pentagon 17"/>
          <p:cNvSpPr/>
          <p:nvPr/>
        </p:nvSpPr>
        <p:spPr>
          <a:xfrm>
            <a:off x="1684267" y="3380314"/>
            <a:ext cx="5018675" cy="576000"/>
          </a:xfrm>
          <a:prstGeom prst="homePlate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002060"/>
                </a:solidFill>
              </a:rPr>
              <a:t>4. Sales Channel Management</a:t>
            </a:r>
          </a:p>
        </p:txBody>
      </p:sp>
      <p:sp>
        <p:nvSpPr>
          <p:cNvPr id="94" name="Pentagon 19"/>
          <p:cNvSpPr/>
          <p:nvPr/>
        </p:nvSpPr>
        <p:spPr>
          <a:xfrm>
            <a:off x="1684267" y="5170234"/>
            <a:ext cx="5018675" cy="576000"/>
          </a:xfrm>
          <a:prstGeom prst="homePlate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002060"/>
                </a:solidFill>
              </a:rPr>
              <a:t>7. Sales Training Model</a:t>
            </a:r>
          </a:p>
        </p:txBody>
      </p:sp>
      <p:sp>
        <p:nvSpPr>
          <p:cNvPr id="97" name="Pentagon 28"/>
          <p:cNvSpPr/>
          <p:nvPr/>
        </p:nvSpPr>
        <p:spPr>
          <a:xfrm>
            <a:off x="1684267" y="4573594"/>
            <a:ext cx="5018675" cy="576000"/>
          </a:xfrm>
          <a:prstGeom prst="homePlate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002060"/>
                </a:solidFill>
              </a:rPr>
              <a:t>6. Sales Performance Measurement</a:t>
            </a:r>
            <a:endParaRPr lang="en-US" sz="1000">
              <a:solidFill>
                <a:srgbClr val="002060"/>
              </a:solidFill>
            </a:endParaRPr>
          </a:p>
        </p:txBody>
      </p:sp>
      <p:sp>
        <p:nvSpPr>
          <p:cNvPr id="98" name="Pentagon 22"/>
          <p:cNvSpPr/>
          <p:nvPr/>
        </p:nvSpPr>
        <p:spPr>
          <a:xfrm>
            <a:off x="1684267" y="1590394"/>
            <a:ext cx="5018675" cy="576000"/>
          </a:xfrm>
          <a:prstGeom prst="homePlate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002060"/>
                </a:solidFill>
              </a:rPr>
              <a:t>1. Sales Organization</a:t>
            </a:r>
          </a:p>
        </p:txBody>
      </p:sp>
      <p:sp>
        <p:nvSpPr>
          <p:cNvPr id="99" name="Pentagon 25"/>
          <p:cNvSpPr/>
          <p:nvPr/>
        </p:nvSpPr>
        <p:spPr>
          <a:xfrm>
            <a:off x="1684267" y="2187034"/>
            <a:ext cx="5018675" cy="576000"/>
          </a:xfrm>
          <a:prstGeom prst="homePlate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002060"/>
                </a:solidFill>
              </a:rPr>
              <a:t>2. Sales Governance</a:t>
            </a:r>
          </a:p>
        </p:txBody>
      </p:sp>
      <p:sp>
        <p:nvSpPr>
          <p:cNvPr id="100" name="Vertical Scroll 1"/>
          <p:cNvSpPr/>
          <p:nvPr/>
        </p:nvSpPr>
        <p:spPr bwMode="auto">
          <a:xfrm>
            <a:off x="7396103" y="4949863"/>
            <a:ext cx="2125609" cy="1393009"/>
          </a:xfrm>
          <a:prstGeom prst="verticalScroll">
            <a:avLst/>
          </a:prstGeom>
          <a:solidFill>
            <a:schemeClr val="bg1">
              <a:alpha val="9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0" i="1">
                <a:latin typeface="+mn-lt"/>
              </a:rPr>
              <a:t>For this purpose </a:t>
            </a:r>
            <a:endParaRPr lang="en-US" sz="1200" i="1"/>
          </a:p>
          <a:p>
            <a:pPr marL="171450" indent="-171450">
              <a:buFont typeface="Symbol" charset="2"/>
              <a:buChar char="-"/>
            </a:pPr>
            <a:r>
              <a:rPr lang="en-US" sz="1200" b="0" i="1">
                <a:latin typeface="+mn-lt"/>
              </a:rPr>
              <a:t>Guiding Principles, </a:t>
            </a:r>
          </a:p>
          <a:p>
            <a:pPr marL="171450" indent="-171450">
              <a:buFont typeface="Symbol" charset="2"/>
              <a:buChar char="-"/>
            </a:pPr>
            <a:r>
              <a:rPr lang="en-US" sz="1200" b="0" i="1">
                <a:latin typeface="+mn-lt"/>
              </a:rPr>
              <a:t>TO BE Solutions </a:t>
            </a:r>
            <a:r>
              <a:rPr lang="en-US" sz="1200" i="1"/>
              <a:t>a</a:t>
            </a:r>
            <a:r>
              <a:rPr lang="en-US" sz="1200" b="0" i="1">
                <a:latin typeface="+mn-lt"/>
              </a:rPr>
              <a:t>nd</a:t>
            </a:r>
          </a:p>
          <a:p>
            <a:pPr marL="171450" indent="-171450">
              <a:buFont typeface="Symbol" charset="2"/>
              <a:buChar char="-"/>
            </a:pPr>
            <a:r>
              <a:rPr lang="en-US" sz="1200" b="0" i="1">
                <a:latin typeface="+mn-lt"/>
              </a:rPr>
              <a:t>Change Initiatives </a:t>
            </a:r>
          </a:p>
          <a:p>
            <a:pPr algn="ctr"/>
            <a:r>
              <a:rPr lang="en-US" sz="1200" b="0" i="1">
                <a:latin typeface="+mn-lt"/>
              </a:rPr>
              <a:t>were specified</a:t>
            </a:r>
          </a:p>
        </p:txBody>
      </p:sp>
      <p:sp>
        <p:nvSpPr>
          <p:cNvPr id="101" name="Oval 100"/>
          <p:cNvSpPr/>
          <p:nvPr/>
        </p:nvSpPr>
        <p:spPr bwMode="auto">
          <a:xfrm>
            <a:off x="7508231" y="3070773"/>
            <a:ext cx="1935962" cy="180265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bg1"/>
                </a:solidFill>
                <a:latin typeface="+mn-lt"/>
              </a:rPr>
              <a:t>Transfer to operational</a:t>
            </a:r>
          </a:p>
          <a:p>
            <a:pPr algn="ctr"/>
            <a:r>
              <a:rPr lang="en-US">
                <a:solidFill>
                  <a:schemeClr val="bg1"/>
                </a:solidFill>
                <a:latin typeface="+mn-lt"/>
              </a:rPr>
              <a:t>level</a:t>
            </a:r>
          </a:p>
          <a:p>
            <a:pPr algn="ctr"/>
            <a:r>
              <a:rPr lang="en-US">
                <a:solidFill>
                  <a:schemeClr val="bg1"/>
                </a:solidFill>
                <a:latin typeface="+mn-lt"/>
              </a:rPr>
              <a:t>(Part C)</a:t>
            </a:r>
          </a:p>
        </p:txBody>
      </p:sp>
      <p:sp>
        <p:nvSpPr>
          <p:cNvPr id="16" name="Pentagon 19"/>
          <p:cNvSpPr/>
          <p:nvPr/>
        </p:nvSpPr>
        <p:spPr>
          <a:xfrm>
            <a:off x="1684267" y="5766874"/>
            <a:ext cx="5018675" cy="576000"/>
          </a:xfrm>
          <a:prstGeom prst="homePlate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002060"/>
                </a:solidFill>
              </a:rPr>
              <a:t>8. Sales Compensation Model </a:t>
            </a:r>
          </a:p>
        </p:txBody>
      </p:sp>
      <p:sp>
        <p:nvSpPr>
          <p:cNvPr id="17" name="Pentagon 28"/>
          <p:cNvSpPr/>
          <p:nvPr/>
        </p:nvSpPr>
        <p:spPr>
          <a:xfrm>
            <a:off x="1684267" y="3976954"/>
            <a:ext cx="5018675" cy="576000"/>
          </a:xfrm>
          <a:prstGeom prst="homePlate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002060"/>
                </a:solidFill>
              </a:rPr>
              <a:t>5. Sales Communication &amp; Reporting</a:t>
            </a:r>
            <a:endParaRPr lang="en-US" sz="1000">
              <a:solidFill>
                <a:srgbClr val="002060"/>
              </a:solidFill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102742" y="1512336"/>
            <a:ext cx="9452423" cy="119489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473106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Text Placeholder 2"/>
          <p:cNvSpPr txBox="1"/>
          <p:nvPr/>
        </p:nvSpPr>
        <p:spPr>
          <a:xfrm>
            <a:off x="200025" y="1009266"/>
            <a:ext cx="9355140" cy="33996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tabLst>
                <a:tab pos="450850"/>
              </a:tabLst>
              <a:defRPr lang="en-GB" sz="1800" b="1" kern="1200" noProof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457200" rtl="0" eaLnBrk="1" latinLnBrk="0" hangingPunct="1">
              <a:spcBef>
                <a:spcPts val="1200"/>
              </a:spcBef>
              <a:spcAft>
                <a:spcPts val="300"/>
              </a:spcAft>
              <a:buClr>
                <a:schemeClr val="bg2"/>
              </a:buClr>
              <a:buFont typeface="Arial" pitchFamily="34" charset="0"/>
              <a:buChar char="•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3pPr>
            <a:lvl4pPr marL="536575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4pPr>
            <a:lvl5pPr marL="812800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lang="en-GB" sz="11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1. Sales Organization – TO BE Solution (Sales &amp; Marketing function – Optimization plan)</a:t>
            </a:r>
          </a:p>
        </p:txBody>
      </p:sp>
      <p:sp>
        <p:nvSpPr>
          <p:cNvPr id="13" name="Title 4"/>
          <p:cNvSpPr txBox="1"/>
          <p:nvPr/>
        </p:nvSpPr>
        <p:spPr>
          <a:xfrm>
            <a:off x="200026" y="115888"/>
            <a:ext cx="9432924" cy="79423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2200" b="0" kern="1200" baseline="0">
                <a:solidFill>
                  <a:srgbClr val="4D4F53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i="1">
                <a:latin typeface="+mn-lt"/>
              </a:rPr>
              <a:t>DECISION PROPOSAL 1</a:t>
            </a:r>
            <a:br>
              <a:rPr lang="en-US" altLang="zh-CN" sz="1400" b="1" i="1">
                <a:latin typeface="+mn-lt"/>
              </a:rPr>
            </a:br>
            <a:r>
              <a:rPr lang="en-US" altLang="zh-CN" sz="2000">
                <a:latin typeface="+mn-lt"/>
              </a:rPr>
              <a:t>Future sales organization shall cover a broader functional scope which is reflected by a central </a:t>
            </a:r>
            <a:r>
              <a:rPr lang="en-US" altLang="zh-CN" sz="2000" i="1">
                <a:latin typeface="+mn-lt"/>
              </a:rPr>
              <a:t>Sales Operation &amp; Planning </a:t>
            </a:r>
            <a:r>
              <a:rPr lang="en-US" altLang="zh-CN" sz="2000">
                <a:latin typeface="+mn-lt"/>
              </a:rPr>
              <a:t>function, and the regional</a:t>
            </a:r>
            <a:r>
              <a:rPr lang="en-US" altLang="zh-CN" sz="2000" i="1">
                <a:latin typeface="+mn-lt"/>
              </a:rPr>
              <a:t> Channel Sales </a:t>
            </a:r>
            <a:r>
              <a:rPr lang="en-US" altLang="zh-CN" sz="2000">
                <a:latin typeface="+mn-lt"/>
              </a:rPr>
              <a:t>function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165101" y="1613043"/>
            <a:ext cx="4229358" cy="4584655"/>
          </a:xfrm>
          <a:prstGeom prst="rect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b="1" i="1">
                <a:solidFill>
                  <a:srgbClr val="C00000"/>
                </a:solidFill>
              </a:rPr>
              <a:t>As Is – Sales &amp; Marketing Function</a:t>
            </a:r>
            <a:endParaRPr lang="zh-CN" altLang="en-US" sz="1400" b="1" i="1">
              <a:solidFill>
                <a:srgbClr val="C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40678" y="1613043"/>
            <a:ext cx="4892272" cy="4584655"/>
          </a:xfrm>
          <a:prstGeom prst="rect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b="1" i="1">
                <a:solidFill>
                  <a:srgbClr val="C00000"/>
                </a:solidFill>
              </a:rPr>
              <a:t>To Be – Sales &amp; Marketing Function</a:t>
            </a:r>
          </a:p>
        </p:txBody>
      </p:sp>
      <p:sp>
        <p:nvSpPr>
          <p:cNvPr id="8" name="Rectangle 20"/>
          <p:cNvSpPr/>
          <p:nvPr/>
        </p:nvSpPr>
        <p:spPr bwMode="auto">
          <a:xfrm>
            <a:off x="595901" y="2575035"/>
            <a:ext cx="1512000" cy="533564"/>
          </a:xfrm>
          <a:prstGeom prst="rect">
            <a:avLst/>
          </a:prstGeom>
          <a:solidFill>
            <a:srgbClr val="92D050"/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 b="1"/>
              <a:t>Sales</a:t>
            </a:r>
          </a:p>
          <a:p>
            <a:pPr lvl="0" algn="ctr"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800">
                <a:solidFill>
                  <a:srgbClr val="4D4F53"/>
                </a:solidFill>
              </a:rPr>
              <a:t>(1 National Sales Manager, 2 Assistant, </a:t>
            </a:r>
            <a:br>
              <a:rPr lang="en-US" altLang="zh-CN" sz="800">
                <a:solidFill>
                  <a:srgbClr val="4D4F53"/>
                </a:solidFill>
              </a:rPr>
            </a:br>
            <a:r>
              <a:rPr lang="en-US" altLang="zh-CN" sz="800">
                <a:solidFill>
                  <a:srgbClr val="4D4F53"/>
                </a:solidFill>
              </a:rPr>
              <a:t>1 Wholesales Coordinator) </a:t>
            </a:r>
          </a:p>
        </p:txBody>
      </p:sp>
      <p:sp>
        <p:nvSpPr>
          <p:cNvPr id="10" name="Rectangle 20"/>
          <p:cNvSpPr/>
          <p:nvPr/>
        </p:nvSpPr>
        <p:spPr bwMode="auto">
          <a:xfrm>
            <a:off x="2559356" y="2575035"/>
            <a:ext cx="1512000" cy="533564"/>
          </a:xfrm>
          <a:prstGeom prst="rect">
            <a:avLst/>
          </a:prstGeom>
          <a:solidFill>
            <a:srgbClr val="FFC000"/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 b="1"/>
              <a:t>Marketing </a:t>
            </a:r>
            <a:br>
              <a:rPr lang="en-US" altLang="zh-CN" sz="1200" b="1"/>
            </a:br>
            <a:r>
              <a:rPr lang="en-US" altLang="zh-CN" sz="1200" b="1"/>
              <a:t>&amp; Sales Support </a:t>
            </a:r>
            <a:endParaRPr kumimoji="0" lang="zh-CN" altLang="en-US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4" name="Rectangle 20"/>
          <p:cNvSpPr/>
          <p:nvPr/>
        </p:nvSpPr>
        <p:spPr bwMode="auto">
          <a:xfrm>
            <a:off x="595901" y="1981756"/>
            <a:ext cx="3475456" cy="439281"/>
          </a:xfrm>
          <a:prstGeom prst="rect">
            <a:avLst/>
          </a:prstGeom>
          <a:solidFill>
            <a:schemeClr val="bg1">
              <a:lumMod val="50000"/>
            </a:schemeClr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 b="1">
                <a:solidFill>
                  <a:schemeClr val="bg1"/>
                </a:solidFill>
              </a:rPr>
              <a:t>Sales &amp; Marketing Function</a:t>
            </a:r>
            <a:endParaRPr kumimoji="0" lang="zh-CN" altLang="en-US" sz="10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9" name="Rechteck 55"/>
          <p:cNvSpPr/>
          <p:nvPr/>
        </p:nvSpPr>
        <p:spPr>
          <a:xfrm>
            <a:off x="1673735" y="2576136"/>
            <a:ext cx="437580" cy="149127"/>
          </a:xfrm>
          <a:prstGeom prst="rect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sz="800">
                <a:solidFill>
                  <a:srgbClr val="4D4F53"/>
                </a:solidFill>
              </a:rPr>
              <a:t>4+237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592702" y="3261192"/>
            <a:ext cx="1521810" cy="312048"/>
            <a:chOff x="420835" y="2966131"/>
            <a:chExt cx="1332000" cy="216000"/>
          </a:xfrm>
        </p:grpSpPr>
        <p:sp>
          <p:nvSpPr>
            <p:cNvPr id="21" name="Rectangle 22"/>
            <p:cNvSpPr/>
            <p:nvPr/>
          </p:nvSpPr>
          <p:spPr bwMode="auto">
            <a:xfrm>
              <a:off x="420835" y="2966131"/>
              <a:ext cx="1332000" cy="216000"/>
            </a:xfrm>
            <a:prstGeom prst="rect">
              <a:avLst/>
            </a:prstGeom>
            <a:solidFill>
              <a:schemeClr val="bg1"/>
            </a:solidFill>
            <a:ln w="12699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zh-CN" sz="1050" b="1"/>
                <a:t>G 1</a:t>
              </a:r>
            </a:p>
          </p:txBody>
        </p:sp>
        <p:sp>
          <p:nvSpPr>
            <p:cNvPr id="22" name="Rechteck 56"/>
            <p:cNvSpPr/>
            <p:nvPr/>
          </p:nvSpPr>
          <p:spPr>
            <a:xfrm>
              <a:off x="1542688" y="2966131"/>
              <a:ext cx="210147" cy="14912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D4F5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">
                  <a:solidFill>
                    <a:srgbClr val="4D4F53"/>
                  </a:solidFill>
                </a:rPr>
                <a:t>55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92702" y="3642239"/>
            <a:ext cx="1521810" cy="312048"/>
            <a:chOff x="420835" y="3264425"/>
            <a:chExt cx="1332000" cy="216000"/>
          </a:xfrm>
        </p:grpSpPr>
        <p:sp>
          <p:nvSpPr>
            <p:cNvPr id="24" name="Rectangle 37"/>
            <p:cNvSpPr/>
            <p:nvPr/>
          </p:nvSpPr>
          <p:spPr bwMode="auto">
            <a:xfrm>
              <a:off x="420835" y="3264425"/>
              <a:ext cx="1332000" cy="216000"/>
            </a:xfrm>
            <a:prstGeom prst="rect">
              <a:avLst/>
            </a:prstGeom>
            <a:solidFill>
              <a:schemeClr val="bg1"/>
            </a:solidFill>
            <a:ln w="12699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zh-CN" sz="1050" b="1"/>
                <a:t>G 2</a:t>
              </a:r>
            </a:p>
          </p:txBody>
        </p:sp>
        <p:sp>
          <p:nvSpPr>
            <p:cNvPr id="25" name="Rechteck 57"/>
            <p:cNvSpPr/>
            <p:nvPr/>
          </p:nvSpPr>
          <p:spPr>
            <a:xfrm>
              <a:off x="1542688" y="3264425"/>
              <a:ext cx="210147" cy="14912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D4F5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">
                  <a:solidFill>
                    <a:srgbClr val="4D4F53"/>
                  </a:solidFill>
                </a:rPr>
                <a:t>31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592702" y="4023286"/>
            <a:ext cx="1521810" cy="312048"/>
            <a:chOff x="420835" y="3585151"/>
            <a:chExt cx="1332000" cy="216000"/>
          </a:xfrm>
        </p:grpSpPr>
        <p:sp>
          <p:nvSpPr>
            <p:cNvPr id="27" name="Rectangle 38"/>
            <p:cNvSpPr/>
            <p:nvPr/>
          </p:nvSpPr>
          <p:spPr bwMode="auto">
            <a:xfrm>
              <a:off x="420835" y="3585151"/>
              <a:ext cx="1332000" cy="216000"/>
            </a:xfrm>
            <a:prstGeom prst="rect">
              <a:avLst/>
            </a:prstGeom>
            <a:solidFill>
              <a:schemeClr val="bg1"/>
            </a:solidFill>
            <a:ln w="12699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zh-CN" sz="1050" b="1"/>
                <a:t>GS 4</a:t>
              </a:r>
            </a:p>
          </p:txBody>
        </p:sp>
        <p:sp>
          <p:nvSpPr>
            <p:cNvPr id="28" name="Rechteck 58"/>
            <p:cNvSpPr/>
            <p:nvPr/>
          </p:nvSpPr>
          <p:spPr>
            <a:xfrm>
              <a:off x="1542688" y="3585151"/>
              <a:ext cx="210147" cy="14912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D4F5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">
                  <a:solidFill>
                    <a:srgbClr val="4D4F53"/>
                  </a:solidFill>
                </a:rPr>
                <a:t>33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592702" y="4404333"/>
            <a:ext cx="1521810" cy="312048"/>
            <a:chOff x="420835" y="3894818"/>
            <a:chExt cx="1332000" cy="216000"/>
          </a:xfrm>
        </p:grpSpPr>
        <p:sp>
          <p:nvSpPr>
            <p:cNvPr id="30" name="Rectangle 39"/>
            <p:cNvSpPr/>
            <p:nvPr/>
          </p:nvSpPr>
          <p:spPr bwMode="auto">
            <a:xfrm>
              <a:off x="420835" y="3894818"/>
              <a:ext cx="1332000" cy="216000"/>
            </a:xfrm>
            <a:prstGeom prst="rect">
              <a:avLst/>
            </a:prstGeom>
            <a:solidFill>
              <a:schemeClr val="bg1"/>
            </a:solidFill>
            <a:ln w="12699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zh-CN" sz="1050" b="1"/>
                <a:t>GS 5</a:t>
              </a:r>
            </a:p>
          </p:txBody>
        </p:sp>
        <p:sp>
          <p:nvSpPr>
            <p:cNvPr id="31" name="Rechteck 59"/>
            <p:cNvSpPr/>
            <p:nvPr/>
          </p:nvSpPr>
          <p:spPr>
            <a:xfrm>
              <a:off x="1542688" y="3894818"/>
              <a:ext cx="210147" cy="14912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D4F5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">
                  <a:solidFill>
                    <a:srgbClr val="4D4F53"/>
                  </a:solidFill>
                </a:rPr>
                <a:t>28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92702" y="4785380"/>
            <a:ext cx="1521810" cy="312048"/>
            <a:chOff x="420835" y="4236185"/>
            <a:chExt cx="1332000" cy="216000"/>
          </a:xfrm>
        </p:grpSpPr>
        <p:sp>
          <p:nvSpPr>
            <p:cNvPr id="33" name="Rectangle 39"/>
            <p:cNvSpPr/>
            <p:nvPr/>
          </p:nvSpPr>
          <p:spPr bwMode="auto">
            <a:xfrm>
              <a:off x="420835" y="4236185"/>
              <a:ext cx="1332000" cy="216000"/>
            </a:xfrm>
            <a:prstGeom prst="rect">
              <a:avLst/>
            </a:prstGeom>
            <a:solidFill>
              <a:schemeClr val="bg1"/>
            </a:solidFill>
            <a:ln w="12699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zh-CN" sz="1050" b="1"/>
                <a:t>GS 6</a:t>
              </a:r>
            </a:p>
          </p:txBody>
        </p:sp>
        <p:sp>
          <p:nvSpPr>
            <p:cNvPr id="34" name="Rechteck 60"/>
            <p:cNvSpPr/>
            <p:nvPr/>
          </p:nvSpPr>
          <p:spPr>
            <a:xfrm>
              <a:off x="1542688" y="4236185"/>
              <a:ext cx="210147" cy="14912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D4F5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">
                  <a:solidFill>
                    <a:srgbClr val="4D4F53"/>
                  </a:solidFill>
                </a:rPr>
                <a:t>43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92702" y="5166427"/>
            <a:ext cx="1521810" cy="312048"/>
            <a:chOff x="420835" y="4560301"/>
            <a:chExt cx="1332000" cy="216000"/>
          </a:xfrm>
        </p:grpSpPr>
        <p:sp>
          <p:nvSpPr>
            <p:cNvPr id="36" name="Rectangle 39"/>
            <p:cNvSpPr/>
            <p:nvPr/>
          </p:nvSpPr>
          <p:spPr bwMode="auto">
            <a:xfrm>
              <a:off x="420835" y="4560301"/>
              <a:ext cx="1332000" cy="216000"/>
            </a:xfrm>
            <a:prstGeom prst="rect">
              <a:avLst/>
            </a:prstGeom>
            <a:solidFill>
              <a:schemeClr val="bg1"/>
            </a:solidFill>
            <a:ln w="12699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zh-CN" sz="1050" b="1"/>
                <a:t>GS 7</a:t>
              </a:r>
            </a:p>
          </p:txBody>
        </p:sp>
        <p:sp>
          <p:nvSpPr>
            <p:cNvPr id="37" name="Rechteck 61"/>
            <p:cNvSpPr/>
            <p:nvPr/>
          </p:nvSpPr>
          <p:spPr>
            <a:xfrm>
              <a:off x="1542688" y="4560301"/>
              <a:ext cx="210147" cy="14912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D4F5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">
                  <a:solidFill>
                    <a:srgbClr val="4D4F53"/>
                  </a:solidFill>
                </a:rPr>
                <a:t>44</a:t>
              </a:r>
            </a:p>
          </p:txBody>
        </p:sp>
      </p:grpSp>
      <p:sp>
        <p:nvSpPr>
          <p:cNvPr id="38" name="Rechteck 62"/>
          <p:cNvSpPr/>
          <p:nvPr/>
        </p:nvSpPr>
        <p:spPr>
          <a:xfrm>
            <a:off x="3730840" y="2578961"/>
            <a:ext cx="333275" cy="149127"/>
          </a:xfrm>
          <a:prstGeom prst="rect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sz="800">
                <a:solidFill>
                  <a:srgbClr val="4D4F53"/>
                </a:solidFill>
              </a:rPr>
              <a:t>1+22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2553775" y="3272979"/>
            <a:ext cx="1517582" cy="465314"/>
            <a:chOff x="2009312" y="2966132"/>
            <a:chExt cx="1332000" cy="360040"/>
          </a:xfrm>
        </p:grpSpPr>
        <p:sp>
          <p:nvSpPr>
            <p:cNvPr id="40" name="Rectangle 22"/>
            <p:cNvSpPr/>
            <p:nvPr/>
          </p:nvSpPr>
          <p:spPr bwMode="auto">
            <a:xfrm>
              <a:off x="2009312" y="2966132"/>
              <a:ext cx="1332000" cy="360040"/>
            </a:xfrm>
            <a:prstGeom prst="rect">
              <a:avLst/>
            </a:prstGeom>
            <a:solidFill>
              <a:schemeClr val="bg1"/>
            </a:solidFill>
            <a:ln w="12699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0" rIns="91440" bIns="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zh-CN" sz="1100" b="1"/>
                <a:t>PR</a:t>
              </a:r>
            </a:p>
          </p:txBody>
        </p:sp>
        <p:sp>
          <p:nvSpPr>
            <p:cNvPr id="41" name="Rechteck 63"/>
            <p:cNvSpPr/>
            <p:nvPr/>
          </p:nvSpPr>
          <p:spPr>
            <a:xfrm>
              <a:off x="3131165" y="2966132"/>
              <a:ext cx="210147" cy="14912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D4F5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">
                  <a:solidFill>
                    <a:srgbClr val="4D4F53"/>
                  </a:solidFill>
                </a:rPr>
                <a:t>1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2553775" y="3827867"/>
            <a:ext cx="1517582" cy="465314"/>
            <a:chOff x="2009312" y="3476297"/>
            <a:chExt cx="1332000" cy="360040"/>
          </a:xfrm>
        </p:grpSpPr>
        <p:sp>
          <p:nvSpPr>
            <p:cNvPr id="43" name="Rectangle 37"/>
            <p:cNvSpPr/>
            <p:nvPr/>
          </p:nvSpPr>
          <p:spPr bwMode="auto">
            <a:xfrm>
              <a:off x="2009312" y="3476297"/>
              <a:ext cx="1332000" cy="360040"/>
            </a:xfrm>
            <a:prstGeom prst="rect">
              <a:avLst/>
            </a:prstGeom>
            <a:solidFill>
              <a:schemeClr val="bg1"/>
            </a:solidFill>
            <a:ln w="12699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0" rIns="91440" bIns="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zh-CN" sz="1100" b="1"/>
                <a:t>Marketing</a:t>
              </a:r>
              <a:endParaRPr kumimoji="0" lang="zh-CN" altLang="en-US" sz="11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44" name="Rechteck 64"/>
            <p:cNvSpPr/>
            <p:nvPr/>
          </p:nvSpPr>
          <p:spPr>
            <a:xfrm>
              <a:off x="3131165" y="3476297"/>
              <a:ext cx="210147" cy="14912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D4F5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">
                  <a:solidFill>
                    <a:srgbClr val="4D4F53"/>
                  </a:solidFill>
                </a:rPr>
                <a:t>5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2553775" y="4382755"/>
            <a:ext cx="1517582" cy="465314"/>
            <a:chOff x="2009312" y="3986594"/>
            <a:chExt cx="1332000" cy="360040"/>
          </a:xfrm>
        </p:grpSpPr>
        <p:sp>
          <p:nvSpPr>
            <p:cNvPr id="46" name="Rectangle 38"/>
            <p:cNvSpPr/>
            <p:nvPr/>
          </p:nvSpPr>
          <p:spPr bwMode="auto">
            <a:xfrm>
              <a:off x="2009312" y="3986594"/>
              <a:ext cx="1332000" cy="360040"/>
            </a:xfrm>
            <a:prstGeom prst="rect">
              <a:avLst/>
            </a:prstGeom>
            <a:solidFill>
              <a:schemeClr val="bg1"/>
            </a:solidFill>
            <a:ln w="12699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0" rIns="91440" bIns="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zh-CN" sz="1100" b="1"/>
                <a:t>Business </a:t>
              </a:r>
            </a:p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zh-CN" sz="1100" b="1"/>
                <a:t>Development</a:t>
              </a:r>
              <a:endParaRPr kumimoji="0" lang="zh-CN" altLang="en-US" sz="11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47" name="Rechteck 65"/>
            <p:cNvSpPr/>
            <p:nvPr/>
          </p:nvSpPr>
          <p:spPr>
            <a:xfrm>
              <a:off x="3131165" y="3986594"/>
              <a:ext cx="210147" cy="14912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D4F5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">
                  <a:solidFill>
                    <a:srgbClr val="4D4F53"/>
                  </a:solidFill>
                </a:rPr>
                <a:t>10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553775" y="4937643"/>
            <a:ext cx="1517582" cy="465314"/>
            <a:chOff x="2009312" y="4463529"/>
            <a:chExt cx="1332000" cy="360040"/>
          </a:xfrm>
        </p:grpSpPr>
        <p:sp>
          <p:nvSpPr>
            <p:cNvPr id="49" name="Rectangle 39"/>
            <p:cNvSpPr/>
            <p:nvPr/>
          </p:nvSpPr>
          <p:spPr bwMode="auto">
            <a:xfrm>
              <a:off x="2009312" y="4463529"/>
              <a:ext cx="1332000" cy="360040"/>
            </a:xfrm>
            <a:prstGeom prst="rect">
              <a:avLst/>
            </a:prstGeom>
            <a:solidFill>
              <a:schemeClr val="bg1"/>
            </a:solidFill>
            <a:ln w="12699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0" rIns="91440" bIns="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zh-CN" sz="1100" b="1"/>
                <a:t>Sales Support</a:t>
              </a:r>
            </a:p>
          </p:txBody>
        </p:sp>
        <p:sp>
          <p:nvSpPr>
            <p:cNvPr id="50" name="Rechteck 66"/>
            <p:cNvSpPr/>
            <p:nvPr/>
          </p:nvSpPr>
          <p:spPr>
            <a:xfrm>
              <a:off x="3131165" y="4463529"/>
              <a:ext cx="210147" cy="14912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D4F5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">
                  <a:solidFill>
                    <a:srgbClr val="4D4F53"/>
                  </a:solidFill>
                </a:rPr>
                <a:t>5</a:t>
              </a: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92702" y="5547475"/>
            <a:ext cx="1521810" cy="312048"/>
            <a:chOff x="414438" y="4828667"/>
            <a:chExt cx="1332000" cy="216000"/>
          </a:xfrm>
        </p:grpSpPr>
        <p:sp>
          <p:nvSpPr>
            <p:cNvPr id="52" name="Rectangle 39"/>
            <p:cNvSpPr/>
            <p:nvPr/>
          </p:nvSpPr>
          <p:spPr bwMode="auto">
            <a:xfrm>
              <a:off x="414438" y="4828667"/>
              <a:ext cx="1332000" cy="216000"/>
            </a:xfrm>
            <a:prstGeom prst="rect">
              <a:avLst/>
            </a:prstGeom>
            <a:solidFill>
              <a:schemeClr val="bg1"/>
            </a:solidFill>
            <a:ln w="12699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zh-CN" sz="1050" b="1"/>
                <a:t>KAM</a:t>
              </a:r>
            </a:p>
          </p:txBody>
        </p:sp>
        <p:sp>
          <p:nvSpPr>
            <p:cNvPr id="53" name="Rechteck 71"/>
            <p:cNvSpPr/>
            <p:nvPr/>
          </p:nvSpPr>
          <p:spPr>
            <a:xfrm>
              <a:off x="1536291" y="4828667"/>
              <a:ext cx="210147" cy="14912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D4F5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">
                  <a:solidFill>
                    <a:srgbClr val="4D4F53"/>
                  </a:solidFill>
                </a:rPr>
                <a:t>3</a:t>
              </a:r>
            </a:p>
          </p:txBody>
        </p:sp>
      </p:grpSp>
      <p:sp>
        <p:nvSpPr>
          <p:cNvPr id="54" name="Rectangle 20"/>
          <p:cNvSpPr/>
          <p:nvPr/>
        </p:nvSpPr>
        <p:spPr bwMode="auto">
          <a:xfrm>
            <a:off x="4880805" y="1981756"/>
            <a:ext cx="4503161" cy="439281"/>
          </a:xfrm>
          <a:prstGeom prst="rect">
            <a:avLst/>
          </a:prstGeom>
          <a:solidFill>
            <a:schemeClr val="bg1">
              <a:lumMod val="50000"/>
            </a:schemeClr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 b="1">
                <a:solidFill>
                  <a:schemeClr val="bg1"/>
                </a:solidFill>
              </a:rPr>
              <a:t>Sales &amp; Marketing Function</a:t>
            </a:r>
            <a:endParaRPr kumimoji="0" lang="zh-CN" altLang="en-US" sz="10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55" name="Rectangle 20"/>
          <p:cNvSpPr/>
          <p:nvPr/>
        </p:nvSpPr>
        <p:spPr bwMode="auto">
          <a:xfrm>
            <a:off x="4880806" y="2778146"/>
            <a:ext cx="1483322" cy="402214"/>
          </a:xfrm>
          <a:prstGeom prst="rect">
            <a:avLst/>
          </a:prstGeom>
          <a:solidFill>
            <a:srgbClr val="92D050"/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 b="1">
                <a:solidFill>
                  <a:srgbClr val="C00000"/>
                </a:solidFill>
              </a:rPr>
              <a:t>Channel Sales</a:t>
            </a:r>
          </a:p>
        </p:txBody>
      </p:sp>
      <p:sp>
        <p:nvSpPr>
          <p:cNvPr id="56" name="Rectangle 20"/>
          <p:cNvSpPr/>
          <p:nvPr/>
        </p:nvSpPr>
        <p:spPr bwMode="auto">
          <a:xfrm>
            <a:off x="6527384" y="2778146"/>
            <a:ext cx="1368000" cy="402214"/>
          </a:xfrm>
          <a:prstGeom prst="rect">
            <a:avLst/>
          </a:prstGeom>
          <a:solidFill>
            <a:srgbClr val="92D050"/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 b="1">
                <a:solidFill>
                  <a:srgbClr val="C00000"/>
                </a:solidFill>
              </a:rPr>
              <a:t>Sales O&amp;P</a:t>
            </a:r>
          </a:p>
        </p:txBody>
      </p:sp>
      <p:sp>
        <p:nvSpPr>
          <p:cNvPr id="57" name="Rectangle 20"/>
          <p:cNvSpPr/>
          <p:nvPr/>
        </p:nvSpPr>
        <p:spPr bwMode="auto">
          <a:xfrm>
            <a:off x="8015967" y="2776289"/>
            <a:ext cx="1368000" cy="402214"/>
          </a:xfrm>
          <a:prstGeom prst="rect">
            <a:avLst/>
          </a:prstGeom>
          <a:solidFill>
            <a:srgbClr val="FFC000"/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 b="1"/>
              <a:t>Marketing </a:t>
            </a:r>
            <a:endParaRPr kumimoji="0" lang="zh-CN" altLang="en-US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8" name="Rectangle 20"/>
          <p:cNvSpPr/>
          <p:nvPr/>
        </p:nvSpPr>
        <p:spPr bwMode="auto">
          <a:xfrm>
            <a:off x="4880806" y="3236254"/>
            <a:ext cx="1483322" cy="2562735"/>
          </a:xfrm>
          <a:prstGeom prst="rect">
            <a:avLst/>
          </a:prstGeom>
          <a:solidFill>
            <a:srgbClr val="92D050"/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 b="1"/>
              <a:t>Sales Execution Staff Only</a:t>
            </a:r>
          </a:p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zh-CN" sz="1200" b="1"/>
          </a:p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 b="1"/>
              <a:t>Set up By Per Sales Channel</a:t>
            </a:r>
          </a:p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zh-CN" sz="1200" b="1"/>
          </a:p>
          <a:p>
            <a:pPr marL="171450" marR="0" indent="-17145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</a:pPr>
            <a:r>
              <a:rPr lang="en-US" altLang="zh-CN" sz="1200" b="1"/>
              <a:t>Channel Mgr.</a:t>
            </a:r>
          </a:p>
          <a:p>
            <a:pPr marL="171450" marR="0" indent="-17145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</a:pPr>
            <a:r>
              <a:rPr lang="en-US" altLang="zh-CN" sz="1200" b="1"/>
              <a:t>Regional Mgr.</a:t>
            </a:r>
          </a:p>
          <a:p>
            <a:pPr marL="171450" marR="0" indent="-17145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</a:pPr>
            <a:r>
              <a:rPr lang="en-US" altLang="zh-CN" sz="1200" b="1"/>
              <a:t>District Mgr.</a:t>
            </a:r>
          </a:p>
          <a:p>
            <a:pPr marL="171450" marR="0" indent="-17145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</a:pPr>
            <a:r>
              <a:rPr lang="en-US" altLang="zh-CN" sz="1200" b="1"/>
              <a:t>…</a:t>
            </a:r>
          </a:p>
          <a:p>
            <a:pPr marL="171450" marR="0" indent="-17145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</a:pPr>
            <a:r>
              <a:rPr lang="en-US" altLang="zh-CN" sz="1200" b="1"/>
              <a:t>KAM</a:t>
            </a:r>
          </a:p>
        </p:txBody>
      </p:sp>
      <p:sp>
        <p:nvSpPr>
          <p:cNvPr id="59" name="Rectangle 22"/>
          <p:cNvSpPr/>
          <p:nvPr/>
        </p:nvSpPr>
        <p:spPr bwMode="auto">
          <a:xfrm>
            <a:off x="6527384" y="3236253"/>
            <a:ext cx="1368000" cy="555659"/>
          </a:xfrm>
          <a:prstGeom prst="rect">
            <a:avLst/>
          </a:prstGeom>
          <a:solidFill>
            <a:srgbClr val="92D050"/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100" b="1">
                <a:solidFill>
                  <a:srgbClr val="C00000"/>
                </a:solidFill>
              </a:rPr>
              <a:t>Sales Training</a:t>
            </a:r>
          </a:p>
        </p:txBody>
      </p:sp>
      <p:sp>
        <p:nvSpPr>
          <p:cNvPr id="60" name="Rectangle 22"/>
          <p:cNvSpPr/>
          <p:nvPr/>
        </p:nvSpPr>
        <p:spPr bwMode="auto">
          <a:xfrm>
            <a:off x="6527384" y="3905891"/>
            <a:ext cx="1368000" cy="555659"/>
          </a:xfrm>
          <a:prstGeom prst="rect">
            <a:avLst/>
          </a:prstGeom>
          <a:solidFill>
            <a:srgbClr val="92D050"/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100" b="1">
                <a:solidFill>
                  <a:srgbClr val="C00000"/>
                </a:solidFill>
              </a:rPr>
              <a:t>Sales Operation &amp; Optimization</a:t>
            </a:r>
          </a:p>
        </p:txBody>
      </p:sp>
      <p:sp>
        <p:nvSpPr>
          <p:cNvPr id="61" name="Rectangle 22"/>
          <p:cNvSpPr/>
          <p:nvPr/>
        </p:nvSpPr>
        <p:spPr bwMode="auto">
          <a:xfrm>
            <a:off x="6527384" y="4575529"/>
            <a:ext cx="1368000" cy="555659"/>
          </a:xfrm>
          <a:prstGeom prst="rect">
            <a:avLst/>
          </a:prstGeom>
          <a:solidFill>
            <a:srgbClr val="92D050"/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100" b="1">
                <a:solidFill>
                  <a:srgbClr val="C00000"/>
                </a:solidFill>
              </a:rPr>
              <a:t>Sales Planning &amp; Analytics</a:t>
            </a:r>
          </a:p>
        </p:txBody>
      </p:sp>
      <p:sp>
        <p:nvSpPr>
          <p:cNvPr id="62" name="Rectangle 22"/>
          <p:cNvSpPr/>
          <p:nvPr/>
        </p:nvSpPr>
        <p:spPr bwMode="auto">
          <a:xfrm>
            <a:off x="6527384" y="5245166"/>
            <a:ext cx="1368000" cy="555659"/>
          </a:xfrm>
          <a:prstGeom prst="rect">
            <a:avLst/>
          </a:prstGeom>
          <a:solidFill>
            <a:srgbClr val="92D050"/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100" b="1">
                <a:solidFill>
                  <a:srgbClr val="C00000"/>
                </a:solidFill>
              </a:rPr>
              <a:t>New Channels</a:t>
            </a:r>
          </a:p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100" b="1">
                <a:solidFill>
                  <a:srgbClr val="C00000"/>
                </a:solidFill>
              </a:rPr>
              <a:t>(e.g. White Brand, used car)</a:t>
            </a:r>
          </a:p>
        </p:txBody>
      </p:sp>
      <p:sp>
        <p:nvSpPr>
          <p:cNvPr id="63" name="Rectangle 22"/>
          <p:cNvSpPr/>
          <p:nvPr/>
        </p:nvSpPr>
        <p:spPr bwMode="auto">
          <a:xfrm>
            <a:off x="8015967" y="3236254"/>
            <a:ext cx="1368000" cy="554400"/>
          </a:xfrm>
          <a:prstGeom prst="rect">
            <a:avLst/>
          </a:prstGeom>
          <a:solidFill>
            <a:schemeClr val="bg1"/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100" b="1"/>
              <a:t>PR</a:t>
            </a:r>
          </a:p>
        </p:txBody>
      </p:sp>
      <p:sp>
        <p:nvSpPr>
          <p:cNvPr id="64" name="Rectangle 22"/>
          <p:cNvSpPr/>
          <p:nvPr/>
        </p:nvSpPr>
        <p:spPr bwMode="auto">
          <a:xfrm>
            <a:off x="8015967" y="3905892"/>
            <a:ext cx="1368000" cy="554400"/>
          </a:xfrm>
          <a:prstGeom prst="rect">
            <a:avLst/>
          </a:prstGeom>
          <a:solidFill>
            <a:schemeClr val="bg1"/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100" b="1"/>
              <a:t>Marketing</a:t>
            </a:r>
          </a:p>
        </p:txBody>
      </p:sp>
      <p:sp>
        <p:nvSpPr>
          <p:cNvPr id="65" name="Rectangle 22"/>
          <p:cNvSpPr/>
          <p:nvPr/>
        </p:nvSpPr>
        <p:spPr bwMode="auto">
          <a:xfrm>
            <a:off x="8015967" y="4575530"/>
            <a:ext cx="1368000" cy="554400"/>
          </a:xfrm>
          <a:prstGeom prst="rect">
            <a:avLst/>
          </a:prstGeom>
          <a:solidFill>
            <a:schemeClr val="bg1"/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100" b="1">
                <a:solidFill>
                  <a:srgbClr val="C00000"/>
                </a:solidFill>
              </a:rPr>
              <a:t>Product Development</a:t>
            </a:r>
          </a:p>
        </p:txBody>
      </p:sp>
      <p:sp>
        <p:nvSpPr>
          <p:cNvPr id="66" name="Rectangle 22"/>
          <p:cNvSpPr/>
          <p:nvPr/>
        </p:nvSpPr>
        <p:spPr bwMode="auto">
          <a:xfrm>
            <a:off x="8015967" y="5245169"/>
            <a:ext cx="1368000" cy="554400"/>
          </a:xfrm>
          <a:prstGeom prst="rect">
            <a:avLst/>
          </a:prstGeom>
          <a:solidFill>
            <a:schemeClr val="bg1"/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100" b="1">
                <a:solidFill>
                  <a:srgbClr val="C00000"/>
                </a:solidFill>
              </a:rPr>
              <a:t>E-Commerce</a:t>
            </a:r>
          </a:p>
        </p:txBody>
      </p:sp>
      <p:sp>
        <p:nvSpPr>
          <p:cNvPr id="74" name="Right Arrow 73"/>
          <p:cNvSpPr/>
          <p:nvPr/>
        </p:nvSpPr>
        <p:spPr>
          <a:xfrm>
            <a:off x="4416198" y="2703247"/>
            <a:ext cx="313014" cy="2198669"/>
          </a:xfrm>
          <a:prstGeom prst="rightArrow">
            <a:avLst/>
          </a:prstGeom>
          <a:gradFill flip="none" rotWithShape="1">
            <a:gsLst>
              <a:gs pos="0">
                <a:schemeClr val="bg1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1200" err="1">
              <a:solidFill>
                <a:srgbClr val="4D4F53"/>
              </a:solidFill>
            </a:endParaRPr>
          </a:p>
        </p:txBody>
      </p:sp>
      <p:sp>
        <p:nvSpPr>
          <p:cNvPr id="75" name="Rounded Rectangle 74"/>
          <p:cNvSpPr/>
          <p:nvPr/>
        </p:nvSpPr>
        <p:spPr>
          <a:xfrm>
            <a:off x="4796433" y="2705924"/>
            <a:ext cx="3168000" cy="3240000"/>
          </a:xfrm>
          <a:prstGeom prst="roundRect">
            <a:avLst>
              <a:gd name="adj" fmla="val 4216"/>
            </a:avLst>
          </a:prstGeom>
          <a:noFill/>
          <a:ln>
            <a:solidFill>
              <a:schemeClr val="bg2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1200" err="1">
              <a:solidFill>
                <a:srgbClr val="4D4F53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 rot="1104962">
            <a:off x="8329747" y="1488203"/>
            <a:ext cx="1436355" cy="27699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rgbClr val="FF0000"/>
                </a:solidFill>
              </a:rPr>
              <a:t>Decision Proposal 1</a:t>
            </a:r>
            <a:endParaRPr lang="en-US" sz="12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45791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Text Placeholder 2"/>
          <p:cNvSpPr txBox="1"/>
          <p:nvPr/>
        </p:nvSpPr>
        <p:spPr>
          <a:xfrm>
            <a:off x="200025" y="1009266"/>
            <a:ext cx="9355140" cy="33996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tabLst>
                <a:tab pos="450850"/>
              </a:tabLst>
              <a:defRPr lang="en-GB" sz="1800" b="1" kern="1200" noProof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457200" rtl="0" eaLnBrk="1" latinLnBrk="0" hangingPunct="1">
              <a:spcBef>
                <a:spcPts val="1200"/>
              </a:spcBef>
              <a:spcAft>
                <a:spcPts val="300"/>
              </a:spcAft>
              <a:buClr>
                <a:schemeClr val="bg2"/>
              </a:buClr>
              <a:buFont typeface="Arial" pitchFamily="34" charset="0"/>
              <a:buChar char="•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3pPr>
            <a:lvl4pPr marL="536575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4pPr>
            <a:lvl5pPr marL="812800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lang="en-GB" sz="11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2. Sales Governance – TO BE Solution (Sales target set-up mechanism) </a:t>
            </a:r>
          </a:p>
        </p:txBody>
      </p:sp>
      <p:sp>
        <p:nvSpPr>
          <p:cNvPr id="13" name="Title 4"/>
          <p:cNvSpPr txBox="1"/>
          <p:nvPr/>
        </p:nvSpPr>
        <p:spPr>
          <a:xfrm>
            <a:off x="200026" y="187807"/>
            <a:ext cx="9432924" cy="72231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2200" b="0" kern="1200" baseline="0">
                <a:solidFill>
                  <a:srgbClr val="4D4F53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i="1"/>
              <a:t>DECISION PROPOSAL 2</a:t>
            </a:r>
            <a:br>
              <a:rPr lang="en-US" altLang="zh-CN" sz="1400" b="1" i="1"/>
            </a:br>
            <a:r>
              <a:rPr lang="en-US" altLang="zh-CN" sz="2000">
                <a:latin typeface="+mn-lt"/>
              </a:rPr>
              <a:t>Future </a:t>
            </a:r>
            <a:r>
              <a:rPr lang="en-US" altLang="zh-CN" sz="2000" i="1">
                <a:latin typeface="+mn-lt"/>
              </a:rPr>
              <a:t>Sales Target Management </a:t>
            </a:r>
            <a:r>
              <a:rPr lang="en-US" altLang="zh-CN" sz="2000">
                <a:latin typeface="+mn-lt"/>
              </a:rPr>
              <a:t>will have a clear linkage with budget set-up, and will also </a:t>
            </a:r>
            <a:br>
              <a:rPr lang="en-US" altLang="zh-CN" sz="2000">
                <a:latin typeface="+mn-lt"/>
              </a:rPr>
            </a:br>
            <a:r>
              <a:rPr lang="en-US" altLang="zh-CN" sz="2000">
                <a:latin typeface="+mn-lt"/>
              </a:rPr>
              <a:t>be supported with </a:t>
            </a:r>
            <a:r>
              <a:rPr lang="en-US" altLang="zh-CN" sz="2000" i="1" u="sng">
                <a:latin typeface="+mn-lt"/>
              </a:rPr>
              <a:t>a quarterly review and update mechanism </a:t>
            </a:r>
            <a:r>
              <a:rPr lang="en-US" altLang="zh-CN" sz="2000">
                <a:latin typeface="+mn-lt"/>
              </a:rPr>
              <a:t>to guide daily budget usage 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13813" y="1887017"/>
            <a:ext cx="2661209" cy="10479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b="1" i="1">
                <a:solidFill>
                  <a:srgbClr val="4D4F53"/>
                </a:solidFill>
              </a:rPr>
              <a:t>1. Sales Target Set Up</a:t>
            </a:r>
            <a:endParaRPr lang="zh-CN" altLang="en-US" sz="1200" b="1" i="1" err="1">
              <a:solidFill>
                <a:srgbClr val="4D4F53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406281" y="2265448"/>
            <a:ext cx="822135" cy="595901"/>
          </a:xfrm>
          <a:prstGeom prst="roundRect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>
                <a:solidFill>
                  <a:srgbClr val="4D4F53"/>
                </a:solidFill>
              </a:rPr>
              <a:t>Top Down</a:t>
            </a:r>
          </a:p>
          <a:p>
            <a:pPr algn="ctr"/>
            <a:r>
              <a:rPr lang="en-US" altLang="zh-CN" sz="1200">
                <a:solidFill>
                  <a:srgbClr val="4D4F53"/>
                </a:solidFill>
              </a:rPr>
              <a:t>Process</a:t>
            </a:r>
            <a:endParaRPr lang="zh-CN" altLang="en-US" sz="1200" err="1">
              <a:solidFill>
                <a:srgbClr val="4D4F53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1233350" y="2265447"/>
            <a:ext cx="822135" cy="595901"/>
          </a:xfrm>
          <a:prstGeom prst="roundRect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>
                <a:solidFill>
                  <a:srgbClr val="4D4F53"/>
                </a:solidFill>
              </a:rPr>
              <a:t>Bottom Up</a:t>
            </a:r>
          </a:p>
          <a:p>
            <a:pPr algn="ctr"/>
            <a:r>
              <a:rPr lang="en-US" altLang="zh-CN" sz="1200">
                <a:solidFill>
                  <a:srgbClr val="4D4F53"/>
                </a:solidFill>
              </a:rPr>
              <a:t>Process</a:t>
            </a:r>
            <a:endParaRPr lang="zh-CN" altLang="en-US" sz="1200" err="1">
              <a:solidFill>
                <a:srgbClr val="4D4F53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2055485" y="2265446"/>
            <a:ext cx="822135" cy="595901"/>
          </a:xfrm>
          <a:prstGeom prst="roundRect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>
                <a:solidFill>
                  <a:srgbClr val="4D4F53"/>
                </a:solidFill>
              </a:rPr>
              <a:t>Mgt. Review</a:t>
            </a:r>
          </a:p>
          <a:p>
            <a:pPr algn="ctr"/>
            <a:r>
              <a:rPr lang="en-US" altLang="zh-CN" sz="1200">
                <a:solidFill>
                  <a:srgbClr val="4D4F53"/>
                </a:solidFill>
              </a:rPr>
              <a:t>Process</a:t>
            </a:r>
            <a:endParaRPr lang="zh-CN" altLang="en-US" sz="1200" err="1">
              <a:solidFill>
                <a:srgbClr val="4D4F53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3799722" y="1887017"/>
            <a:ext cx="2661209" cy="1047964"/>
          </a:xfrm>
          <a:prstGeom prst="roundRect">
            <a:avLst/>
          </a:prstGeom>
          <a:solidFill>
            <a:srgbClr val="92D05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b="1" i="1">
                <a:solidFill>
                  <a:srgbClr val="4D4F53"/>
                </a:solidFill>
              </a:rPr>
              <a:t>2. Sales Budget Set Up</a:t>
            </a:r>
            <a:endParaRPr lang="zh-CN" altLang="en-US" sz="1200" b="1" i="1" err="1">
              <a:solidFill>
                <a:srgbClr val="4D4F53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3892190" y="2265448"/>
            <a:ext cx="822135" cy="595901"/>
          </a:xfrm>
          <a:prstGeom prst="roundRect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>
                <a:solidFill>
                  <a:srgbClr val="4D4F53"/>
                </a:solidFill>
              </a:rPr>
              <a:t>S&amp;M Total Budget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719259" y="2265447"/>
            <a:ext cx="822135" cy="595901"/>
          </a:xfrm>
          <a:prstGeom prst="roundRect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>
                <a:solidFill>
                  <a:srgbClr val="4D4F53"/>
                </a:solidFill>
              </a:rPr>
              <a:t>HQ / Channel Allocation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541394" y="2265446"/>
            <a:ext cx="822135" cy="595901"/>
          </a:xfrm>
          <a:prstGeom prst="roundRect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>
                <a:solidFill>
                  <a:srgbClr val="4D4F53"/>
                </a:solidFill>
              </a:rPr>
              <a:t>Regional / District Allocation</a:t>
            </a:r>
            <a:endParaRPr lang="zh-CN" altLang="en-US" sz="1200" err="1">
              <a:solidFill>
                <a:srgbClr val="4D4F53"/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221467" y="3518892"/>
            <a:ext cx="3504651" cy="10479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b="1" i="1">
                <a:solidFill>
                  <a:srgbClr val="4D4F53"/>
                </a:solidFill>
              </a:rPr>
              <a:t>3. Sales Forecast &amp; Adjustment</a:t>
            </a:r>
            <a:endParaRPr lang="zh-CN" altLang="en-US" sz="1200" b="1" i="1" err="1">
              <a:solidFill>
                <a:srgbClr val="4D4F53"/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313935" y="3897323"/>
            <a:ext cx="822135" cy="595901"/>
          </a:xfrm>
          <a:prstGeom prst="roundRect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>
                <a:solidFill>
                  <a:srgbClr val="4D4F53"/>
                </a:solidFill>
              </a:rPr>
              <a:t>Sales Monthly Review</a:t>
            </a:r>
            <a:endParaRPr lang="zh-CN" altLang="en-US" sz="1200" err="1">
              <a:solidFill>
                <a:srgbClr val="4D4F53"/>
              </a:solidFill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2141004" y="3897322"/>
            <a:ext cx="822135" cy="595901"/>
          </a:xfrm>
          <a:prstGeom prst="roundRect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>
                <a:solidFill>
                  <a:srgbClr val="4D4F53"/>
                </a:solidFill>
              </a:rPr>
              <a:t>Mgt. Quarterly Review</a:t>
            </a:r>
            <a:endParaRPr lang="zh-CN" altLang="en-US" sz="1200" err="1">
              <a:solidFill>
                <a:srgbClr val="4D4F53"/>
              </a:solidFill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2963139" y="3897321"/>
            <a:ext cx="822135" cy="595901"/>
          </a:xfrm>
          <a:prstGeom prst="roundRect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>
                <a:solidFill>
                  <a:srgbClr val="4D4F53"/>
                </a:solidFill>
              </a:rPr>
              <a:t>Target Review</a:t>
            </a:r>
            <a:r>
              <a:rPr lang="zh-CN" altLang="en-US" sz="1200">
                <a:solidFill>
                  <a:srgbClr val="4D4F53"/>
                </a:solidFill>
              </a:rPr>
              <a:t> </a:t>
            </a:r>
            <a:r>
              <a:rPr lang="en-US" altLang="zh-CN" sz="1200">
                <a:solidFill>
                  <a:srgbClr val="4D4F53"/>
                </a:solidFill>
              </a:rPr>
              <a:t>/ Adjust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3785274" y="3897320"/>
            <a:ext cx="822135" cy="595901"/>
          </a:xfrm>
          <a:prstGeom prst="roundRect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>
                <a:solidFill>
                  <a:srgbClr val="4D4F53"/>
                </a:solidFill>
              </a:rPr>
              <a:t>Budget Review / Adjust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5052012" y="3518892"/>
            <a:ext cx="3578282" cy="1047964"/>
          </a:xfrm>
          <a:prstGeom prst="roundRect">
            <a:avLst/>
          </a:prstGeom>
          <a:solidFill>
            <a:srgbClr val="92D05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b="1" i="1">
                <a:solidFill>
                  <a:srgbClr val="4D4F53"/>
                </a:solidFill>
              </a:rPr>
              <a:t>4. Sales Budget Management</a:t>
            </a:r>
            <a:endParaRPr lang="zh-CN" altLang="en-US" sz="1200" b="1" i="1" err="1">
              <a:solidFill>
                <a:srgbClr val="4D4F53"/>
              </a:solidFill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5144480" y="3897323"/>
            <a:ext cx="822135" cy="595901"/>
          </a:xfrm>
          <a:prstGeom prst="roundRect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>
                <a:solidFill>
                  <a:srgbClr val="4D4F53"/>
                </a:solidFill>
              </a:rPr>
              <a:t>Budget Apply</a:t>
            </a:r>
            <a:endParaRPr lang="zh-CN" altLang="en-US" sz="1200" err="1">
              <a:solidFill>
                <a:srgbClr val="4D4F53"/>
              </a:solidFill>
            </a:endParaRPr>
          </a:p>
        </p:txBody>
      </p:sp>
      <p:sp>
        <p:nvSpPr>
          <p:cNvPr id="65" name="Rounded Rectangle 64"/>
          <p:cNvSpPr/>
          <p:nvPr/>
        </p:nvSpPr>
        <p:spPr>
          <a:xfrm>
            <a:off x="5971549" y="3897322"/>
            <a:ext cx="822135" cy="595901"/>
          </a:xfrm>
          <a:prstGeom prst="roundRect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>
                <a:solidFill>
                  <a:srgbClr val="4D4F53"/>
                </a:solidFill>
              </a:rPr>
              <a:t>Budget Approve</a:t>
            </a:r>
            <a:endParaRPr lang="zh-CN" altLang="en-US" sz="1200" err="1">
              <a:solidFill>
                <a:srgbClr val="4D4F53"/>
              </a:solidFill>
            </a:endParaRPr>
          </a:p>
        </p:txBody>
      </p:sp>
      <p:sp>
        <p:nvSpPr>
          <p:cNvPr id="66" name="Rounded Rectangle 65"/>
          <p:cNvSpPr/>
          <p:nvPr/>
        </p:nvSpPr>
        <p:spPr>
          <a:xfrm>
            <a:off x="6793684" y="3897321"/>
            <a:ext cx="822135" cy="595901"/>
          </a:xfrm>
          <a:prstGeom prst="roundRect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>
                <a:solidFill>
                  <a:srgbClr val="4D4F53"/>
                </a:solidFill>
              </a:rPr>
              <a:t>Execution Monitor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7615819" y="3897320"/>
            <a:ext cx="897396" cy="595901"/>
          </a:xfrm>
          <a:prstGeom prst="roundRect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>
                <a:solidFill>
                  <a:srgbClr val="4D4F53"/>
                </a:solidFill>
              </a:rPr>
              <a:t>Spend / Performance Analysis</a:t>
            </a:r>
          </a:p>
        </p:txBody>
      </p:sp>
      <p:sp>
        <p:nvSpPr>
          <p:cNvPr id="68" name="Right Brace 67"/>
          <p:cNvSpPr/>
          <p:nvPr/>
        </p:nvSpPr>
        <p:spPr>
          <a:xfrm rot="16200000">
            <a:off x="1536414" y="461706"/>
            <a:ext cx="230768" cy="2625904"/>
          </a:xfrm>
          <a:prstGeom prst="rightBrace">
            <a:avLst>
              <a:gd name="adj1" fmla="val 29248"/>
              <a:gd name="adj2" fmla="val 50000"/>
            </a:avLst>
          </a:prstGeom>
          <a:ln w="12700">
            <a:solidFill>
              <a:srgbClr val="B7B1A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9" name="TextBox 68"/>
          <p:cNvSpPr txBox="1"/>
          <p:nvPr/>
        </p:nvSpPr>
        <p:spPr>
          <a:xfrm>
            <a:off x="1161432" y="1396544"/>
            <a:ext cx="10688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>
                <a:solidFill>
                  <a:srgbClr val="4D4F53"/>
                </a:solidFill>
              </a:rPr>
              <a:t>Yearly Process</a:t>
            </a:r>
            <a:endParaRPr lang="zh-CN" altLang="en-US" sz="1200">
              <a:solidFill>
                <a:srgbClr val="4D4F53"/>
              </a:solidFill>
            </a:endParaRPr>
          </a:p>
        </p:txBody>
      </p:sp>
      <p:sp>
        <p:nvSpPr>
          <p:cNvPr id="70" name="Right Brace 69"/>
          <p:cNvSpPr/>
          <p:nvPr/>
        </p:nvSpPr>
        <p:spPr>
          <a:xfrm rot="16200000" flipH="1">
            <a:off x="2887907" y="2973491"/>
            <a:ext cx="190070" cy="3420000"/>
          </a:xfrm>
          <a:prstGeom prst="rightBrace">
            <a:avLst>
              <a:gd name="adj1" fmla="val 29248"/>
              <a:gd name="adj2" fmla="val 50000"/>
            </a:avLst>
          </a:prstGeom>
          <a:ln w="12700">
            <a:solidFill>
              <a:srgbClr val="B7B1A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TextBox 70"/>
          <p:cNvSpPr txBox="1"/>
          <p:nvPr/>
        </p:nvSpPr>
        <p:spPr>
          <a:xfrm>
            <a:off x="2414026" y="4752843"/>
            <a:ext cx="12243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>
                <a:solidFill>
                  <a:srgbClr val="4D4F53"/>
                </a:solidFill>
              </a:rPr>
              <a:t>Monthly Process</a:t>
            </a:r>
            <a:endParaRPr lang="zh-CN" altLang="en-US" sz="1200">
              <a:solidFill>
                <a:srgbClr val="4D4F53"/>
              </a:solidFill>
            </a:endParaRPr>
          </a:p>
        </p:txBody>
      </p:sp>
      <p:sp>
        <p:nvSpPr>
          <p:cNvPr id="72" name="Right Brace 71"/>
          <p:cNvSpPr/>
          <p:nvPr/>
        </p:nvSpPr>
        <p:spPr>
          <a:xfrm rot="16200000" flipH="1">
            <a:off x="6744180" y="2935781"/>
            <a:ext cx="190070" cy="3492000"/>
          </a:xfrm>
          <a:prstGeom prst="rightBrace">
            <a:avLst>
              <a:gd name="adj1" fmla="val 29248"/>
              <a:gd name="adj2" fmla="val 50000"/>
            </a:avLst>
          </a:prstGeom>
          <a:ln w="12700">
            <a:solidFill>
              <a:srgbClr val="B7B1A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3" name="TextBox 72"/>
          <p:cNvSpPr txBox="1"/>
          <p:nvPr/>
        </p:nvSpPr>
        <p:spPr>
          <a:xfrm>
            <a:off x="6234299" y="4751133"/>
            <a:ext cx="12243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>
                <a:solidFill>
                  <a:srgbClr val="4D4F53"/>
                </a:solidFill>
              </a:rPr>
              <a:t>Monthly Process</a:t>
            </a:r>
            <a:endParaRPr lang="zh-CN" altLang="en-US" sz="1200">
              <a:solidFill>
                <a:srgbClr val="4D4F53"/>
              </a:solidFill>
            </a:endParaRPr>
          </a:p>
        </p:txBody>
      </p:sp>
      <p:sp>
        <p:nvSpPr>
          <p:cNvPr id="74" name="Right Brace 73"/>
          <p:cNvSpPr/>
          <p:nvPr/>
        </p:nvSpPr>
        <p:spPr>
          <a:xfrm rot="16200000">
            <a:off x="5017644" y="459996"/>
            <a:ext cx="230768" cy="2625904"/>
          </a:xfrm>
          <a:prstGeom prst="rightBrace">
            <a:avLst>
              <a:gd name="adj1" fmla="val 29248"/>
              <a:gd name="adj2" fmla="val 50000"/>
            </a:avLst>
          </a:prstGeom>
          <a:ln w="12700">
            <a:solidFill>
              <a:srgbClr val="B7B1A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5" name="TextBox 74"/>
          <p:cNvSpPr txBox="1"/>
          <p:nvPr/>
        </p:nvSpPr>
        <p:spPr>
          <a:xfrm>
            <a:off x="4591286" y="1394834"/>
            <a:ext cx="10688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>
                <a:solidFill>
                  <a:srgbClr val="4D4F53"/>
                </a:solidFill>
              </a:rPr>
              <a:t>Yearly Process</a:t>
            </a:r>
            <a:endParaRPr lang="zh-CN" altLang="en-US" sz="1200">
              <a:solidFill>
                <a:srgbClr val="4D4F53"/>
              </a:solidFill>
            </a:endParaRPr>
          </a:p>
        </p:txBody>
      </p:sp>
      <p:sp>
        <p:nvSpPr>
          <p:cNvPr id="76" name="Rounded Rectangle 75"/>
          <p:cNvSpPr/>
          <p:nvPr/>
        </p:nvSpPr>
        <p:spPr>
          <a:xfrm>
            <a:off x="5990039" y="5122306"/>
            <a:ext cx="3578282" cy="104796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b="1" i="1">
                <a:solidFill>
                  <a:srgbClr val="4D4F53"/>
                </a:solidFill>
              </a:rPr>
              <a:t>Other Sales Management Mechanism</a:t>
            </a:r>
          </a:p>
          <a:p>
            <a:pPr algn="ctr"/>
            <a:endParaRPr lang="en-US" altLang="zh-CN" sz="1200" b="1" i="1">
              <a:solidFill>
                <a:srgbClr val="4D4F53"/>
              </a:solidFill>
            </a:endParaRPr>
          </a:p>
          <a:p>
            <a:pPr algn="ctr"/>
            <a:r>
              <a:rPr lang="en-US" altLang="zh-CN" sz="1200" b="1" i="1">
                <a:solidFill>
                  <a:srgbClr val="4D4F53"/>
                </a:solidFill>
              </a:rPr>
              <a:t>Sales KPI Management</a:t>
            </a:r>
          </a:p>
          <a:p>
            <a:pPr algn="ctr"/>
            <a:r>
              <a:rPr lang="en-US" altLang="zh-CN" sz="1200" b="1" i="1">
                <a:solidFill>
                  <a:srgbClr val="4D4F53"/>
                </a:solidFill>
              </a:rPr>
              <a:t>Sales Compensation Management</a:t>
            </a:r>
          </a:p>
          <a:p>
            <a:pPr algn="ctr"/>
            <a:r>
              <a:rPr lang="en-US" altLang="zh-CN" sz="1200" b="1" i="1">
                <a:solidFill>
                  <a:srgbClr val="4D4F53"/>
                </a:solidFill>
              </a:rPr>
              <a:t>Sales Communication &amp; Reporting</a:t>
            </a:r>
            <a:endParaRPr lang="zh-CN" altLang="en-US" sz="1200" b="1" i="1" err="1">
              <a:solidFill>
                <a:srgbClr val="4D4F53"/>
              </a:solidFill>
            </a:endParaRPr>
          </a:p>
        </p:txBody>
      </p:sp>
      <p:cxnSp>
        <p:nvCxnSpPr>
          <p:cNvPr id="77" name="Elbow Connector 76"/>
          <p:cNvCxnSpPr/>
          <p:nvPr/>
        </p:nvCxnSpPr>
        <p:spPr>
          <a:xfrm rot="16200000" flipH="1">
            <a:off x="1129804" y="2537930"/>
            <a:ext cx="612000" cy="1329375"/>
          </a:xfrm>
          <a:prstGeom prst="bentConnector3">
            <a:avLst/>
          </a:prstGeom>
          <a:ln w="50800">
            <a:solidFill>
              <a:schemeClr val="bg2">
                <a:lumMod val="40000"/>
                <a:lumOff val="60000"/>
                <a:alpha val="40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873301" y="3205536"/>
            <a:ext cx="1195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>
                <a:solidFill>
                  <a:srgbClr val="4D4F53"/>
                </a:solidFill>
              </a:rPr>
              <a:t>Monthly Review</a:t>
            </a:r>
            <a:endParaRPr lang="zh-CN" altLang="en-US" sz="1200">
              <a:solidFill>
                <a:srgbClr val="4D4F53"/>
              </a:solidFill>
            </a:endParaRPr>
          </a:p>
        </p:txBody>
      </p:sp>
      <p:cxnSp>
        <p:nvCxnSpPr>
          <p:cNvPr id="79" name="Elbow Connector 78"/>
          <p:cNvCxnSpPr/>
          <p:nvPr/>
        </p:nvCxnSpPr>
        <p:spPr>
          <a:xfrm rot="16200000" flipH="1">
            <a:off x="2884970" y="2546494"/>
            <a:ext cx="612000" cy="1329375"/>
          </a:xfrm>
          <a:prstGeom prst="bentConnector3">
            <a:avLst/>
          </a:prstGeom>
          <a:ln w="50800">
            <a:solidFill>
              <a:schemeClr val="bg2">
                <a:lumMod val="40000"/>
                <a:lumOff val="60000"/>
                <a:alpha val="40000"/>
              </a:schemeClr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3306558" y="2946976"/>
            <a:ext cx="12119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>
                <a:solidFill>
                  <a:srgbClr val="4D4F53"/>
                </a:solidFill>
              </a:rPr>
              <a:t>Quarterly Adjust</a:t>
            </a:r>
            <a:endParaRPr lang="zh-CN" altLang="en-US" sz="1200">
              <a:solidFill>
                <a:srgbClr val="4D4F53"/>
              </a:solidFill>
            </a:endParaRPr>
          </a:p>
        </p:txBody>
      </p:sp>
      <p:cxnSp>
        <p:nvCxnSpPr>
          <p:cNvPr id="81" name="Straight Arrow Connector 80"/>
          <p:cNvCxnSpPr>
            <a:stCxn id="29" idx="3"/>
            <a:endCxn id="33" idx="1"/>
          </p:cNvCxnSpPr>
          <p:nvPr/>
        </p:nvCxnSpPr>
        <p:spPr>
          <a:xfrm>
            <a:off x="2975022" y="2410999"/>
            <a:ext cx="824700" cy="0"/>
          </a:xfrm>
          <a:prstGeom prst="straightConnector1">
            <a:avLst/>
          </a:prstGeom>
          <a:ln w="50800">
            <a:solidFill>
              <a:schemeClr val="bg2">
                <a:lumMod val="40000"/>
                <a:lumOff val="60000"/>
                <a:alpha val="44000"/>
              </a:schemeClr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3017170" y="1722644"/>
            <a:ext cx="836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>
                <a:solidFill>
                  <a:srgbClr val="4D4F53"/>
                </a:solidFill>
              </a:rPr>
              <a:t>Target &amp; Budget Linkage</a:t>
            </a:r>
            <a:endParaRPr lang="zh-CN" altLang="en-US" sz="1200">
              <a:solidFill>
                <a:srgbClr val="4D4F53"/>
              </a:solidFill>
            </a:endParaRPr>
          </a:p>
        </p:txBody>
      </p:sp>
      <p:cxnSp>
        <p:nvCxnSpPr>
          <p:cNvPr id="83" name="Elbow Connector 82"/>
          <p:cNvCxnSpPr/>
          <p:nvPr/>
        </p:nvCxnSpPr>
        <p:spPr>
          <a:xfrm rot="5400000">
            <a:off x="4208620" y="2544784"/>
            <a:ext cx="612000" cy="1329375"/>
          </a:xfrm>
          <a:prstGeom prst="bentConnector3">
            <a:avLst/>
          </a:prstGeom>
          <a:ln w="50800">
            <a:solidFill>
              <a:schemeClr val="bg2">
                <a:lumMod val="40000"/>
                <a:lumOff val="60000"/>
                <a:alpha val="40000"/>
              </a:schemeClr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Elbow Connector 83"/>
          <p:cNvCxnSpPr>
            <a:stCxn id="33" idx="3"/>
          </p:cNvCxnSpPr>
          <p:nvPr/>
        </p:nvCxnSpPr>
        <p:spPr>
          <a:xfrm>
            <a:off x="6460931" y="2410999"/>
            <a:ext cx="555405" cy="1109111"/>
          </a:xfrm>
          <a:prstGeom prst="bentConnector2">
            <a:avLst/>
          </a:prstGeom>
          <a:ln w="50800">
            <a:solidFill>
              <a:srgbClr val="92D050">
                <a:alpha val="40000"/>
              </a:srgb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Elbow Connector 84"/>
          <p:cNvCxnSpPr/>
          <p:nvPr/>
        </p:nvCxnSpPr>
        <p:spPr>
          <a:xfrm rot="16200000" flipH="1">
            <a:off x="2001510" y="1697736"/>
            <a:ext cx="2784939" cy="5256000"/>
          </a:xfrm>
          <a:prstGeom prst="bentConnector2">
            <a:avLst/>
          </a:prstGeom>
          <a:ln w="50800">
            <a:solidFill>
              <a:schemeClr val="bg2">
                <a:lumMod val="40000"/>
                <a:lumOff val="60000"/>
                <a:alpha val="40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Elbow Connector 85"/>
          <p:cNvCxnSpPr/>
          <p:nvPr/>
        </p:nvCxnSpPr>
        <p:spPr>
          <a:xfrm rot="16200000" flipH="1">
            <a:off x="4360795" y="4050211"/>
            <a:ext cx="1152000" cy="2160000"/>
          </a:xfrm>
          <a:prstGeom prst="bentConnector2">
            <a:avLst/>
          </a:prstGeom>
          <a:ln w="50800">
            <a:solidFill>
              <a:schemeClr val="bg2">
                <a:lumMod val="40000"/>
                <a:lumOff val="60000"/>
                <a:alpha val="40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Elbow Connector 86"/>
          <p:cNvCxnSpPr>
            <a:stCxn id="33" idx="3"/>
          </p:cNvCxnSpPr>
          <p:nvPr/>
        </p:nvCxnSpPr>
        <p:spPr>
          <a:xfrm>
            <a:off x="6460931" y="2410999"/>
            <a:ext cx="2615805" cy="2727401"/>
          </a:xfrm>
          <a:prstGeom prst="bentConnector2">
            <a:avLst/>
          </a:prstGeom>
          <a:ln w="50800">
            <a:solidFill>
              <a:srgbClr val="92D050">
                <a:alpha val="40000"/>
              </a:srgb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Elbow Connector 87"/>
          <p:cNvCxnSpPr/>
          <p:nvPr/>
        </p:nvCxnSpPr>
        <p:spPr>
          <a:xfrm>
            <a:off x="8620200" y="4060004"/>
            <a:ext cx="450000" cy="1080000"/>
          </a:xfrm>
          <a:prstGeom prst="bentConnector2">
            <a:avLst/>
          </a:prstGeom>
          <a:ln w="50800">
            <a:solidFill>
              <a:srgbClr val="92D050">
                <a:alpha val="40000"/>
              </a:srgb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4169192" y="5418948"/>
            <a:ext cx="17254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>
                <a:solidFill>
                  <a:srgbClr val="4D4F53"/>
                </a:solidFill>
              </a:rPr>
              <a:t>Performance Monitoring</a:t>
            </a:r>
            <a:endParaRPr lang="zh-CN" altLang="en-US" sz="1200">
              <a:solidFill>
                <a:srgbClr val="4D4F53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8740642" y="4141948"/>
            <a:ext cx="1010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>
                <a:solidFill>
                  <a:srgbClr val="4D4F53"/>
                </a:solidFill>
              </a:rPr>
              <a:t>Performance Monitoring</a:t>
            </a:r>
            <a:endParaRPr lang="zh-CN" altLang="en-US" sz="1200">
              <a:solidFill>
                <a:srgbClr val="4D4F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615776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Text Placeholder 2"/>
          <p:cNvSpPr txBox="1"/>
          <p:nvPr/>
        </p:nvSpPr>
        <p:spPr>
          <a:xfrm>
            <a:off x="200024" y="1009266"/>
            <a:ext cx="9539878" cy="33996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tabLst>
                <a:tab pos="450850"/>
              </a:tabLst>
              <a:defRPr lang="en-GB" sz="1800" b="1" kern="1200" noProof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457200" rtl="0" eaLnBrk="1" latinLnBrk="0" hangingPunct="1">
              <a:spcBef>
                <a:spcPts val="1200"/>
              </a:spcBef>
              <a:spcAft>
                <a:spcPts val="300"/>
              </a:spcAft>
              <a:buClr>
                <a:schemeClr val="bg2"/>
              </a:buClr>
              <a:buFont typeface="Arial" pitchFamily="34" charset="0"/>
              <a:buChar char="•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3pPr>
            <a:lvl4pPr marL="536575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4pPr>
            <a:lvl5pPr marL="812800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lang="en-GB" sz="11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2. Sales Governance – TO BE Solution (Mgt. Decision on S&amp;M Division Budget Set-Up Mechanism)</a:t>
            </a:r>
          </a:p>
        </p:txBody>
      </p:sp>
      <p:sp>
        <p:nvSpPr>
          <p:cNvPr id="13" name="Title 4"/>
          <p:cNvSpPr txBox="1"/>
          <p:nvPr/>
        </p:nvSpPr>
        <p:spPr>
          <a:xfrm>
            <a:off x="200026" y="187807"/>
            <a:ext cx="9539876" cy="72231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2200" b="0" kern="1200" baseline="0">
                <a:solidFill>
                  <a:srgbClr val="4D4F53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i="1"/>
              <a:t>DECISION PROPOSAL 3 </a:t>
            </a:r>
            <a:br>
              <a:rPr lang="en-US" altLang="zh-CN" sz="1400" b="1" i="1"/>
            </a:br>
            <a:r>
              <a:rPr lang="en-US" altLang="zh-CN" sz="2000">
                <a:latin typeface="+mn-lt"/>
              </a:rPr>
              <a:t>GSAFC’s management team should provide S&amp;M departments with clear guidance </a:t>
            </a:r>
            <a:r>
              <a:rPr lang="en-US" altLang="zh-CN" sz="2000" i="1">
                <a:latin typeface="+mn-lt"/>
              </a:rPr>
              <a:t>on total budget scope</a:t>
            </a:r>
            <a:r>
              <a:rPr lang="en-US" altLang="zh-CN" sz="2000">
                <a:latin typeface="+mn-lt"/>
              </a:rPr>
              <a:t>, and detailed instruction on </a:t>
            </a:r>
            <a:r>
              <a:rPr lang="en-US" altLang="zh-CN" sz="2000" i="1">
                <a:latin typeface="+mn-lt"/>
              </a:rPr>
              <a:t>sales activity allowance </a:t>
            </a:r>
            <a:r>
              <a:rPr lang="en-US" altLang="zh-CN" sz="2000">
                <a:latin typeface="+mn-lt"/>
              </a:rPr>
              <a:t>per RTL contract </a:t>
            </a:r>
          </a:p>
        </p:txBody>
      </p:sp>
      <p:sp>
        <p:nvSpPr>
          <p:cNvPr id="2" name="Rectangle 1"/>
          <p:cNvSpPr/>
          <p:nvPr/>
        </p:nvSpPr>
        <p:spPr>
          <a:xfrm>
            <a:off x="493160" y="1726058"/>
            <a:ext cx="2024009" cy="65754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b="1" u="sng">
                <a:solidFill>
                  <a:srgbClr val="4D4F53"/>
                </a:solidFill>
              </a:rPr>
              <a:t>Management Decision #1</a:t>
            </a:r>
            <a:endParaRPr lang="zh-CN" altLang="en-US" sz="1200" b="1" u="sng" err="1">
              <a:solidFill>
                <a:srgbClr val="4D4F53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517169" y="1726058"/>
            <a:ext cx="4253501" cy="6575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>
                <a:solidFill>
                  <a:srgbClr val="4D4F53"/>
                </a:solidFill>
              </a:rPr>
              <a:t>What is the right rationale for GSAFC’s S&amp;M Division Budget?</a:t>
            </a:r>
            <a:endParaRPr lang="zh-CN" altLang="en-US" sz="1200" err="1">
              <a:solidFill>
                <a:srgbClr val="4D4F53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770670" y="1726058"/>
            <a:ext cx="2250040" cy="65754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b="1" u="sng">
                <a:solidFill>
                  <a:srgbClr val="4D4F53"/>
                </a:solidFill>
              </a:rPr>
              <a:t>X% over annual RTL value</a:t>
            </a:r>
            <a:endParaRPr lang="zh-CN" altLang="en-US" sz="1200" b="1" u="sng" err="1">
              <a:solidFill>
                <a:srgbClr val="4D4F53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493160" y="2811797"/>
            <a:ext cx="2024009" cy="64260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b="1" u="sng">
                <a:solidFill>
                  <a:srgbClr val="4D4F53"/>
                </a:solidFill>
              </a:rPr>
              <a:t>Management Decision #2</a:t>
            </a:r>
            <a:endParaRPr lang="zh-CN" altLang="en-US" sz="1200" b="1" u="sng" err="1">
              <a:solidFill>
                <a:srgbClr val="4D4F53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517169" y="2811797"/>
            <a:ext cx="4253501" cy="6575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>
                <a:solidFill>
                  <a:srgbClr val="4D4F53"/>
                </a:solidFill>
              </a:rPr>
              <a:t>How much sales activity budget should be given to sales force per single RTL contract?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770670" y="2811797"/>
            <a:ext cx="2250040" cy="65754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b="1" u="sng">
                <a:solidFill>
                  <a:srgbClr val="4D4F53"/>
                </a:solidFill>
              </a:rPr>
              <a:t>X CNY per Contract*</a:t>
            </a:r>
          </a:p>
          <a:p>
            <a:pPr algn="ctr"/>
            <a:r>
              <a:rPr lang="en-US" altLang="zh-CN" sz="1000">
                <a:solidFill>
                  <a:schemeClr val="tx1"/>
                </a:solidFill>
              </a:rPr>
              <a:t>*depends on overall sales situation, competition situation, risk policy and OEM network)</a:t>
            </a:r>
            <a:endParaRPr lang="zh-CN" altLang="en-US" sz="1000">
              <a:solidFill>
                <a:schemeClr val="tx1"/>
              </a:solidFill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3729518" y="3707464"/>
            <a:ext cx="2291137" cy="380143"/>
          </a:xfrm>
          <a:prstGeom prst="downArrow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1200" err="1">
              <a:solidFill>
                <a:srgbClr val="4D4F53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493159" y="4233158"/>
            <a:ext cx="2024009" cy="135598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>
                <a:solidFill>
                  <a:srgbClr val="4D4F53"/>
                </a:solidFill>
              </a:rPr>
              <a:t>Sales Budget Management Mechanism to be set up by Sales Organization </a:t>
            </a:r>
            <a:endParaRPr lang="zh-CN" altLang="en-US" sz="1200" err="1">
              <a:solidFill>
                <a:srgbClr val="4D4F53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2517169" y="4233157"/>
            <a:ext cx="4253501" cy="135598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1200" err="1">
              <a:solidFill>
                <a:srgbClr val="4D4F53"/>
              </a:solidFill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2925261" y="4355044"/>
            <a:ext cx="3578282" cy="1047964"/>
          </a:xfrm>
          <a:prstGeom prst="roundRect">
            <a:avLst/>
          </a:prstGeom>
          <a:solidFill>
            <a:srgbClr val="92D05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b="1" i="1">
                <a:solidFill>
                  <a:srgbClr val="4D4F53"/>
                </a:solidFill>
              </a:rPr>
              <a:t>4. Sales Budget Management</a:t>
            </a:r>
            <a:endParaRPr lang="zh-CN" altLang="en-US" sz="1200" b="1" i="1" err="1">
              <a:solidFill>
                <a:srgbClr val="4D4F53"/>
              </a:solidFill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3017729" y="4733475"/>
            <a:ext cx="822135" cy="595901"/>
          </a:xfrm>
          <a:prstGeom prst="roundRect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>
                <a:solidFill>
                  <a:srgbClr val="4D4F53"/>
                </a:solidFill>
              </a:rPr>
              <a:t>Budget Apply</a:t>
            </a:r>
            <a:endParaRPr lang="zh-CN" altLang="en-US" sz="1200" err="1">
              <a:solidFill>
                <a:srgbClr val="4D4F53"/>
              </a:solidFill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3844798" y="4733474"/>
            <a:ext cx="822135" cy="595901"/>
          </a:xfrm>
          <a:prstGeom prst="roundRect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>
                <a:solidFill>
                  <a:srgbClr val="4D4F53"/>
                </a:solidFill>
              </a:rPr>
              <a:t>Budget Approve</a:t>
            </a:r>
            <a:endParaRPr lang="zh-CN" altLang="en-US" sz="1200" err="1">
              <a:solidFill>
                <a:srgbClr val="4D4F53"/>
              </a:solidFill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4666933" y="4733473"/>
            <a:ext cx="822135" cy="595901"/>
          </a:xfrm>
          <a:prstGeom prst="roundRect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>
                <a:solidFill>
                  <a:srgbClr val="4D4F53"/>
                </a:solidFill>
              </a:rPr>
              <a:t>Execution Monitor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5489068" y="4733472"/>
            <a:ext cx="897396" cy="595901"/>
          </a:xfrm>
          <a:prstGeom prst="roundRect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>
                <a:solidFill>
                  <a:srgbClr val="4D4F53"/>
                </a:solidFill>
              </a:rPr>
              <a:t>Spend / Performance Analysis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770669" y="4233157"/>
            <a:ext cx="2250040" cy="135598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>
                <a:solidFill>
                  <a:srgbClr val="4D4F53"/>
                </a:solidFill>
              </a:rPr>
              <a:t>Sales Budget Management Process has been established (Please refer to corresponding process chapter)</a:t>
            </a:r>
            <a:endParaRPr lang="zh-CN" altLang="en-US" sz="1200" err="1">
              <a:solidFill>
                <a:srgbClr val="4D4F53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2383030" y="5839343"/>
            <a:ext cx="5168723" cy="2769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i="1">
                <a:solidFill>
                  <a:srgbClr val="FF0000"/>
                </a:solidFill>
              </a:rPr>
              <a:t>Note: Management Decision #1 and #2 shall to be taken until January 30</a:t>
            </a:r>
            <a:r>
              <a:rPr lang="en-US" sz="1200" i="1" baseline="30000">
                <a:solidFill>
                  <a:srgbClr val="FF0000"/>
                </a:solidFill>
              </a:rPr>
              <a:t>th</a:t>
            </a:r>
            <a:r>
              <a:rPr lang="en-US" sz="1200" i="1">
                <a:solidFill>
                  <a:srgbClr val="FF0000"/>
                </a:solidFill>
              </a:rPr>
              <a:t>, 2017</a:t>
            </a:r>
          </a:p>
        </p:txBody>
      </p:sp>
    </p:spTree>
    <p:extLst>
      <p:ext uri="{BB962C8B-B14F-4D97-AF65-F5344CB8AC3E}">
        <p14:creationId xmlns:p14="http://schemas.microsoft.com/office/powerpoint/2010/main" val="1313701440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Text Placeholder 2"/>
          <p:cNvSpPr txBox="1"/>
          <p:nvPr/>
        </p:nvSpPr>
        <p:spPr>
          <a:xfrm>
            <a:off x="200025" y="1009266"/>
            <a:ext cx="9355140" cy="33996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tabLst>
                <a:tab pos="450850"/>
              </a:tabLst>
              <a:defRPr lang="en-GB" sz="1800" b="1" kern="1200" noProof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457200" rtl="0" eaLnBrk="1" latinLnBrk="0" hangingPunct="1">
              <a:spcBef>
                <a:spcPts val="1200"/>
              </a:spcBef>
              <a:spcAft>
                <a:spcPts val="300"/>
              </a:spcAft>
              <a:buClr>
                <a:schemeClr val="bg2"/>
              </a:buClr>
              <a:buFont typeface="Arial" pitchFamily="34" charset="0"/>
              <a:buChar char="•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3pPr>
            <a:lvl4pPr marL="536575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4pPr>
            <a:lvl5pPr marL="812800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lang="en-GB" sz="11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1+2. Sales Organization &amp; Governance – Benefits &amp; Change Initiatives</a:t>
            </a:r>
          </a:p>
        </p:txBody>
      </p:sp>
      <p:sp>
        <p:nvSpPr>
          <p:cNvPr id="13" name="Title 4"/>
          <p:cNvSpPr txBox="1"/>
          <p:nvPr/>
        </p:nvSpPr>
        <p:spPr>
          <a:xfrm>
            <a:off x="200025" y="187807"/>
            <a:ext cx="9432925" cy="72231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2200" b="0" kern="1200" baseline="0">
                <a:solidFill>
                  <a:srgbClr val="4D4F53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i="1"/>
              <a:t>DECISION PROPOSAL 4 </a:t>
            </a:r>
          </a:p>
          <a:p>
            <a:r>
              <a:rPr lang="en-US" altLang="zh-CN" sz="2000" i="1">
                <a:latin typeface="+mn-lt"/>
              </a:rPr>
              <a:t>Tangible and intangible benefits </a:t>
            </a:r>
            <a:r>
              <a:rPr lang="en-US" altLang="zh-CN" sz="2000">
                <a:latin typeface="+mn-lt"/>
              </a:rPr>
              <a:t>are connected to the proposed sales organizational &amp; governance changes – to realize them, we recommend to consider </a:t>
            </a:r>
            <a:r>
              <a:rPr lang="en-US" altLang="zh-CN" sz="2000" i="1">
                <a:latin typeface="+mn-lt"/>
              </a:rPr>
              <a:t>eight change initiatives</a:t>
            </a:r>
          </a:p>
        </p:txBody>
      </p:sp>
      <p:graphicFrame>
        <p:nvGraphicFramePr>
          <p:cNvPr id="15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2748"/>
              </p:ext>
            </p:extLst>
          </p:nvPr>
        </p:nvGraphicFramePr>
        <p:xfrm>
          <a:off x="200026" y="1437380"/>
          <a:ext cx="9432924" cy="23164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347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5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09946">
                <a:tc>
                  <a:txBody>
                    <a:bodyPr vert="horz"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GB" sz="1400" b="1">
                          <a:solidFill>
                            <a:schemeClr val="bg1"/>
                          </a:solidFill>
                          <a:latin typeface="+mn-lt"/>
                        </a:rPr>
                        <a:t>Benefits </a:t>
                      </a:r>
                      <a:br>
                        <a:rPr lang="en-GB" sz="1400" b="1">
                          <a:solidFill>
                            <a:schemeClr val="bg1"/>
                          </a:solidFill>
                          <a:latin typeface="+mn-lt"/>
                        </a:rPr>
                      </a:br>
                      <a:r>
                        <a:rPr lang="en-GB" sz="1400" b="1">
                          <a:solidFill>
                            <a:schemeClr val="bg1"/>
                          </a:solidFill>
                          <a:latin typeface="+mn-lt"/>
                        </a:rPr>
                        <a:t>of sales organizational &amp; governance changes</a:t>
                      </a:r>
                    </a:p>
                  </a:txBody>
                  <a:tcPr anchor="ctr">
                    <a:lnL w="12700" cmpd="sng">
                      <a:solidFill>
                        <a:srgbClr val="213983"/>
                      </a:solidFill>
                    </a:lnL>
                    <a:lnR w="12700" cmpd="sng">
                      <a:solidFill>
                        <a:srgbClr val="213983"/>
                      </a:solidFill>
                    </a:lnR>
                    <a:lnT w="12700" cmpd="sng">
                      <a:solidFill>
                        <a:srgbClr val="213983"/>
                      </a:solidFill>
                    </a:lnT>
                    <a:lnB w="12700" cmpd="sng">
                      <a:solidFill>
                        <a:srgbClr val="213983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/>
                        <a:buNone/>
                        <a:defRPr/>
                      </a:pPr>
                      <a:r>
                        <a:rPr lang="en-US" sz="1400" b="1" i="0" u="sng" noProof="0">
                          <a:latin typeface="+mn-lt"/>
                        </a:rPr>
                        <a:t>Sales Organization</a:t>
                      </a:r>
                    </a:p>
                    <a:p>
                      <a:pPr marL="177800" marR="0" indent="-17780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/>
                        <a:buChar char="§"/>
                        <a:defRPr/>
                      </a:pPr>
                      <a:r>
                        <a:rPr lang="en-US" sz="1400" b="0" i="0" u="none" noProof="0">
                          <a:latin typeface="+mn-lt"/>
                        </a:rPr>
                        <a:t>Create a shared vision of both departments (= sales &amp; marketing) </a:t>
                      </a:r>
                    </a:p>
                    <a:p>
                      <a:pPr marL="177800" marR="0" indent="-17780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/>
                        <a:buChar char="§"/>
                        <a:defRPr/>
                      </a:pPr>
                      <a:r>
                        <a:rPr lang="en-US" sz="1400" b="0" i="0" u="none" noProof="0">
                          <a:latin typeface="+mn-lt"/>
                        </a:rPr>
                        <a:t>Reduce collaboration issues</a:t>
                      </a:r>
                    </a:p>
                    <a:p>
                      <a:pPr marL="177800" marR="0" indent="-17780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/>
                        <a:buChar char="§"/>
                        <a:defRPr/>
                      </a:pPr>
                      <a:r>
                        <a:rPr lang="en-US" sz="1400" b="0" i="0" u="none" noProof="0">
                          <a:latin typeface="+mn-lt"/>
                        </a:rPr>
                        <a:t>Empower the sales team to manage their operational sales activities more efficiently </a:t>
                      </a:r>
                    </a:p>
                    <a:p>
                      <a:pPr marL="177800" marR="0" indent="-17780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/>
                        <a:buChar char="§"/>
                        <a:defRPr/>
                      </a:pPr>
                      <a:r>
                        <a:rPr lang="en-US" sz="1400" b="0" i="0" u="none" noProof="0">
                          <a:latin typeface="+mn-lt"/>
                        </a:rPr>
                        <a:t>Improve sales training concepts,</a:t>
                      </a:r>
                      <a:r>
                        <a:rPr lang="en-US" sz="1400" b="0" i="0" u="none" baseline="0" noProof="0">
                          <a:latin typeface="+mn-lt"/>
                        </a:rPr>
                        <a:t> </a:t>
                      </a:r>
                      <a:r>
                        <a:rPr lang="en-US" sz="1400" b="0" i="0" u="none" noProof="0">
                          <a:latin typeface="+mn-lt"/>
                        </a:rPr>
                        <a:t>plans and</a:t>
                      </a:r>
                      <a:r>
                        <a:rPr lang="en-US" sz="1400" b="0" i="0" u="none" baseline="0" noProof="0">
                          <a:latin typeface="+mn-lt"/>
                        </a:rPr>
                        <a:t> content </a:t>
                      </a:r>
                      <a:r>
                        <a:rPr lang="en-US" sz="1400" b="0" i="0" u="none" noProof="0">
                          <a:latin typeface="+mn-lt"/>
                        </a:rPr>
                        <a:t>to increase the training quality</a:t>
                      </a:r>
                    </a:p>
                    <a:p>
                      <a:pPr marL="0" marR="0" indent="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/>
                        <a:buNone/>
                        <a:defRPr/>
                      </a:pPr>
                      <a:r>
                        <a:rPr lang="en-US" sz="1400" b="1" i="0" u="sng" noProof="0">
                          <a:latin typeface="+mn-lt"/>
                        </a:rPr>
                        <a:t>Governance</a:t>
                      </a:r>
                    </a:p>
                    <a:p>
                      <a:pPr marL="177800" marR="0" indent="-17780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/>
                        <a:buChar char="§"/>
                        <a:defRPr/>
                      </a:pPr>
                      <a:r>
                        <a:rPr lang="en-US" sz="1400" b="0" i="0" u="none" noProof="0">
                          <a:latin typeface="+mn-lt"/>
                        </a:rPr>
                        <a:t>Ensure transparency regarding the sales budget is defined and allocated</a:t>
                      </a:r>
                    </a:p>
                    <a:p>
                      <a:pPr marL="177800" marR="0" indent="-17780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/>
                        <a:buChar char="§"/>
                        <a:defRPr/>
                      </a:pPr>
                      <a:r>
                        <a:rPr lang="en-US" sz="1400" b="0" i="0" u="none" noProof="0">
                          <a:latin typeface="+mn-lt"/>
                        </a:rPr>
                        <a:t>Empower the sales force to better response to market and dealer requirements</a:t>
                      </a:r>
                    </a:p>
                    <a:p>
                      <a:pPr marL="177800" marR="0" indent="-17780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/>
                        <a:buChar char="§"/>
                        <a:defRPr/>
                      </a:pPr>
                      <a:r>
                        <a:rPr lang="en-US" sz="1400" b="0" i="0" u="none" noProof="0">
                          <a:latin typeface="+mn-lt"/>
                        </a:rPr>
                        <a:t>Develop ownership culture and trust to the sales force to allow them allocate the resource to drive sales</a:t>
                      </a:r>
                    </a:p>
                  </a:txBody>
                  <a:tcPr anchor="ctr">
                    <a:lnL w="12700" cmpd="sng">
                      <a:solidFill>
                        <a:srgbClr val="213983"/>
                      </a:solidFill>
                    </a:lnL>
                    <a:lnR w="12700" cmpd="sng">
                      <a:solidFill>
                        <a:srgbClr val="213983"/>
                      </a:solidFill>
                    </a:lnR>
                    <a:lnT w="12700" cmpd="sng">
                      <a:solidFill>
                        <a:srgbClr val="213983"/>
                      </a:solidFill>
                    </a:lnT>
                    <a:lnB w="12700" cmpd="sng">
                      <a:solidFill>
                        <a:srgbClr val="213983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Dreieck 1"/>
          <p:cNvSpPr/>
          <p:nvPr/>
        </p:nvSpPr>
        <p:spPr>
          <a:xfrm rot="10800000">
            <a:off x="1438683" y="3821988"/>
            <a:ext cx="7119991" cy="303902"/>
          </a:xfrm>
          <a:prstGeom prst="triangle">
            <a:avLst/>
          </a:prstGeom>
          <a:solidFill>
            <a:schemeClr val="tx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graphicFrame>
        <p:nvGraphicFramePr>
          <p:cNvPr id="7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7231329"/>
              </p:ext>
            </p:extLst>
          </p:nvPr>
        </p:nvGraphicFramePr>
        <p:xfrm>
          <a:off x="200026" y="4206729"/>
          <a:ext cx="9432924" cy="220994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347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5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09946">
                <a:tc>
                  <a:txBody>
                    <a:bodyPr vert="horz"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GB" sz="1400" b="1">
                          <a:solidFill>
                            <a:schemeClr val="bg1"/>
                          </a:solidFill>
                          <a:latin typeface="+mn-lt"/>
                        </a:rPr>
                        <a:t>Change Initiatives</a:t>
                      </a:r>
                    </a:p>
                  </a:txBody>
                  <a:tcPr anchor="ctr">
                    <a:lnL w="12700" cmpd="sng">
                      <a:solidFill>
                        <a:srgbClr val="213983"/>
                      </a:solidFill>
                    </a:lnL>
                    <a:lnR w="12700" cmpd="sng">
                      <a:solidFill>
                        <a:srgbClr val="213983"/>
                      </a:solidFill>
                    </a:lnR>
                    <a:lnT w="12700" cmpd="sng">
                      <a:solidFill>
                        <a:srgbClr val="213983"/>
                      </a:solidFill>
                    </a:lnT>
                    <a:lnB w="12700" cmpd="sng">
                      <a:solidFill>
                        <a:srgbClr val="213983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 vert="horz"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342900" marR="0" indent="-34290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+mj-lt"/>
                        <a:buAutoNum type="arabicPeriod"/>
                        <a:defRPr/>
                      </a:pPr>
                      <a:r>
                        <a:rPr lang="en-US" sz="1400" b="0" i="0" u="none" noProof="0">
                          <a:latin typeface="+mn-lt"/>
                        </a:rPr>
                        <a:t>Agree on sales strategy</a:t>
                      </a:r>
                      <a:r>
                        <a:rPr lang="en-US" sz="1400" b="0" i="0" u="none" baseline="0" noProof="0">
                          <a:latin typeface="+mn-lt"/>
                        </a:rPr>
                        <a:t> and </a:t>
                      </a:r>
                      <a:r>
                        <a:rPr lang="en-US" sz="1400" b="0" i="0" u="none" noProof="0">
                          <a:latin typeface="+mn-lt"/>
                        </a:rPr>
                        <a:t>organizational changes within the S&amp;M Division (until Jan 30</a:t>
                      </a:r>
                      <a:r>
                        <a:rPr lang="en-US" sz="1400" b="0" i="0" u="none" baseline="30000" noProof="0">
                          <a:latin typeface="+mn-lt"/>
                        </a:rPr>
                        <a:t>th</a:t>
                      </a:r>
                      <a:r>
                        <a:rPr lang="en-US" sz="1400" b="0" i="0" u="none" noProof="0">
                          <a:latin typeface="+mn-lt"/>
                        </a:rPr>
                        <a:t> 2017)</a:t>
                      </a:r>
                    </a:p>
                    <a:p>
                      <a:pPr marL="342900" marR="0" indent="-34290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+mj-lt"/>
                        <a:buAutoNum type="arabicPeriod"/>
                        <a:defRPr/>
                      </a:pPr>
                      <a:r>
                        <a:rPr lang="en-US" sz="1400" b="0" i="0" u="none" noProof="0">
                          <a:latin typeface="+mn-lt"/>
                        </a:rPr>
                        <a:t>Review, agree and prepare sales target set-up &amp; budget allocation processes</a:t>
                      </a:r>
                      <a:r>
                        <a:rPr lang="en-US" sz="1400" b="0" i="0" u="none" baseline="0" noProof="0">
                          <a:latin typeface="+mn-lt"/>
                        </a:rPr>
                        <a:t> (until Jan 30</a:t>
                      </a:r>
                      <a:r>
                        <a:rPr lang="en-US" sz="1400" b="0" i="0" u="none" baseline="30000" noProof="0">
                          <a:latin typeface="+mn-lt"/>
                        </a:rPr>
                        <a:t>th</a:t>
                      </a:r>
                      <a:r>
                        <a:rPr lang="en-US" sz="1400" b="0" i="0" u="none" baseline="0" noProof="0">
                          <a:latin typeface="+mn-lt"/>
                        </a:rPr>
                        <a:t>, 2017)</a:t>
                      </a:r>
                      <a:endParaRPr lang="en-US" sz="1400" b="0" i="0" u="none" noProof="0">
                        <a:latin typeface="+mn-lt"/>
                      </a:endParaRPr>
                    </a:p>
                    <a:p>
                      <a:pPr marL="342900" marR="0" indent="-34290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+mj-lt"/>
                        <a:buAutoNum type="arabicPeriod"/>
                        <a:defRPr/>
                      </a:pPr>
                      <a:r>
                        <a:rPr lang="en-US" sz="1400" b="1" i="1" u="none" noProof="0">
                          <a:latin typeface="+mn-lt"/>
                        </a:rPr>
                        <a:t>Communicate &amp; assign new sales operation &amp; planning department and roles (on Feb</a:t>
                      </a:r>
                      <a:r>
                        <a:rPr lang="en-US" sz="1400" b="1" i="1" u="none" baseline="0" noProof="0">
                          <a:latin typeface="+mn-lt"/>
                        </a:rPr>
                        <a:t> 15</a:t>
                      </a:r>
                      <a:r>
                        <a:rPr lang="en-US" sz="1400" b="1" i="1" u="none" baseline="30000" noProof="0">
                          <a:latin typeface="+mn-lt"/>
                        </a:rPr>
                        <a:t>th</a:t>
                      </a:r>
                      <a:r>
                        <a:rPr lang="en-US" sz="1400" b="1" i="1" u="none" baseline="0" noProof="0">
                          <a:latin typeface="+mn-lt"/>
                        </a:rPr>
                        <a:t>, 2017)</a:t>
                      </a:r>
                      <a:endParaRPr lang="en-US" sz="1400" b="0" i="0" u="none" noProof="0">
                        <a:latin typeface="+mn-lt"/>
                      </a:endParaRPr>
                    </a:p>
                    <a:p>
                      <a:pPr marL="342900" marR="0" indent="-34290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+mj-lt"/>
                        <a:buAutoNum type="arabicPeriod"/>
                        <a:defRPr/>
                      </a:pPr>
                      <a:r>
                        <a:rPr lang="en-US" sz="1400" b="0" i="0" u="none" noProof="0">
                          <a:latin typeface="+mn-lt"/>
                        </a:rPr>
                        <a:t>Migrate</a:t>
                      </a:r>
                      <a:r>
                        <a:rPr lang="en-US" sz="1400" b="0" i="0" u="none" baseline="0" noProof="0">
                          <a:latin typeface="+mn-lt"/>
                        </a:rPr>
                        <a:t> tasks &amp; roles from Marketing to Sales departments (until Mar 31</a:t>
                      </a:r>
                      <a:r>
                        <a:rPr lang="en-US" sz="1400" b="0" i="0" u="none" baseline="30000" noProof="0">
                          <a:latin typeface="+mn-lt"/>
                        </a:rPr>
                        <a:t>st</a:t>
                      </a:r>
                      <a:r>
                        <a:rPr lang="en-US" sz="1400" b="0" i="0" u="none" baseline="0" noProof="0">
                          <a:latin typeface="+mn-lt"/>
                        </a:rPr>
                        <a:t>, 2017)</a:t>
                      </a:r>
                    </a:p>
                    <a:p>
                      <a:pPr marL="342900" marR="0" indent="-34290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+mj-lt"/>
                        <a:buAutoNum type="arabicPeriod"/>
                        <a:defRPr/>
                      </a:pPr>
                      <a:r>
                        <a:rPr lang="en-US" sz="1400" b="0" i="0" u="none" baseline="0" noProof="0">
                          <a:latin typeface="+mn-lt"/>
                        </a:rPr>
                        <a:t>Execute sales target set up &amp; budget allocation process for 2017 (until Mar 31st, 2017)</a:t>
                      </a:r>
                    </a:p>
                    <a:p>
                      <a:pPr marL="342900" marR="0" indent="-34290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+mj-lt"/>
                        <a:buAutoNum type="arabicPeriod"/>
                        <a:defRPr/>
                      </a:pPr>
                      <a:r>
                        <a:rPr lang="en-US" sz="1400" b="0" i="0" u="none" baseline="0" noProof="0">
                          <a:latin typeface="+mn-lt"/>
                        </a:rPr>
                        <a:t>Specify sales operation &amp; planning department &amp; section-specific concepts (until Jun 30</a:t>
                      </a:r>
                      <a:r>
                        <a:rPr lang="en-US" sz="1400" b="0" i="0" u="none" baseline="30000" noProof="0">
                          <a:latin typeface="+mn-lt"/>
                        </a:rPr>
                        <a:t>th</a:t>
                      </a:r>
                      <a:r>
                        <a:rPr lang="en-US" sz="1400" b="0" i="0" u="none" baseline="0" noProof="0">
                          <a:latin typeface="+mn-lt"/>
                        </a:rPr>
                        <a:t>, 2017)</a:t>
                      </a:r>
                    </a:p>
                    <a:p>
                      <a:pPr marL="342900" marR="0" indent="-34290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+mj-lt"/>
                        <a:buAutoNum type="arabicPeriod"/>
                        <a:defRPr/>
                      </a:pPr>
                      <a:r>
                        <a:rPr lang="en-US" sz="1400" b="1" i="1" u="none" baseline="0" noProof="0">
                          <a:latin typeface="+mn-lt"/>
                        </a:rPr>
                        <a:t>Roll-out new sales O&amp;P organization, incl. roles &amp; responsibilities (on Jul 1</a:t>
                      </a:r>
                      <a:r>
                        <a:rPr lang="en-US" sz="1400" b="1" i="1" u="none" baseline="30000" noProof="0">
                          <a:latin typeface="+mn-lt"/>
                        </a:rPr>
                        <a:t>st</a:t>
                      </a:r>
                      <a:r>
                        <a:rPr lang="en-US" sz="1400" b="1" i="1" u="none" baseline="0" noProof="0">
                          <a:latin typeface="+mn-lt"/>
                        </a:rPr>
                        <a:t>, 2017)</a:t>
                      </a:r>
                    </a:p>
                    <a:p>
                      <a:pPr marL="342900" marR="0" indent="-34290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+mj-lt"/>
                        <a:buAutoNum type="arabicPeriod"/>
                        <a:defRPr/>
                      </a:pPr>
                      <a:r>
                        <a:rPr lang="en-US" sz="1400" b="0" i="0" u="none" baseline="0" noProof="0">
                          <a:latin typeface="+mn-lt"/>
                        </a:rPr>
                        <a:t>Execute sales target set up &amp; budget allocation process for 2018 (until Nov 30</a:t>
                      </a:r>
                      <a:r>
                        <a:rPr lang="en-US" sz="1400" b="0" i="0" u="none" baseline="30000" noProof="0">
                          <a:latin typeface="+mn-lt"/>
                        </a:rPr>
                        <a:t>th</a:t>
                      </a:r>
                      <a:r>
                        <a:rPr lang="en-US" sz="1400" b="0" i="0" u="none" baseline="0" noProof="0">
                          <a:latin typeface="+mn-lt"/>
                        </a:rPr>
                        <a:t>, 2017)</a:t>
                      </a:r>
                    </a:p>
                  </a:txBody>
                  <a:tcPr anchor="ctr">
                    <a:lnL w="12700" cmpd="sng">
                      <a:solidFill>
                        <a:srgbClr val="213983"/>
                      </a:solidFill>
                    </a:lnL>
                    <a:lnR w="12700" cmpd="sng">
                      <a:solidFill>
                        <a:srgbClr val="213983"/>
                      </a:solidFill>
                    </a:lnR>
                    <a:lnT w="12700" cmpd="sng">
                      <a:solidFill>
                        <a:srgbClr val="213983"/>
                      </a:solidFill>
                    </a:lnT>
                    <a:lnB w="12700" cmpd="sng">
                      <a:solidFill>
                        <a:srgbClr val="213983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169989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" name="Title 4"/>
          <p:cNvSpPr txBox="1"/>
          <p:nvPr/>
        </p:nvSpPr>
        <p:spPr>
          <a:xfrm>
            <a:off x="200025" y="138113"/>
            <a:ext cx="9432925" cy="70008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2200" b="0" kern="1200" baseline="0">
                <a:solidFill>
                  <a:srgbClr val="4D4F53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/>
              <a:t>In context with </a:t>
            </a:r>
            <a:r>
              <a:rPr lang="en-US" sz="2000" i="1"/>
              <a:t>Sales Organization and Governance</a:t>
            </a:r>
            <a:r>
              <a:rPr lang="en-US" sz="2000"/>
              <a:t>, we kindly ask the Steering Committee to approve the following </a:t>
            </a:r>
            <a:r>
              <a:rPr lang="en-US" sz="2000" i="1"/>
              <a:t>four decision proposals</a:t>
            </a:r>
          </a:p>
        </p:txBody>
      </p:sp>
      <p:sp>
        <p:nvSpPr>
          <p:cNvPr id="29" name="Text Placeholder 2"/>
          <p:cNvSpPr txBox="1"/>
          <p:nvPr/>
        </p:nvSpPr>
        <p:spPr>
          <a:xfrm>
            <a:off x="200025" y="1009266"/>
            <a:ext cx="9355140" cy="33996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tabLst>
                <a:tab pos="450850"/>
              </a:tabLst>
              <a:defRPr lang="en-GB" sz="1800" b="1" kern="1200" noProof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457200" rtl="0" eaLnBrk="1" latinLnBrk="0" hangingPunct="1">
              <a:spcBef>
                <a:spcPts val="1200"/>
              </a:spcBef>
              <a:spcAft>
                <a:spcPts val="300"/>
              </a:spcAft>
              <a:buClr>
                <a:schemeClr val="bg2"/>
              </a:buClr>
              <a:buFont typeface="Arial" pitchFamily="34" charset="0"/>
              <a:buChar char="•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3pPr>
            <a:lvl4pPr marL="536575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4pPr>
            <a:lvl5pPr marL="812800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lang="en-GB" sz="11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Decision Proposals 1-4</a:t>
            </a:r>
          </a:p>
        </p:txBody>
      </p:sp>
      <p:graphicFrame>
        <p:nvGraphicFramePr>
          <p:cNvPr id="9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1929897"/>
              </p:ext>
            </p:extLst>
          </p:nvPr>
        </p:nvGraphicFramePr>
        <p:xfrm>
          <a:off x="200025" y="1304925"/>
          <a:ext cx="9355139" cy="41947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9355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9475">
                <a:tc>
                  <a:txBody>
                    <a:bodyPr vert="horz" wrap="square"/>
                    <a:lstStyle/>
                    <a:p>
                      <a:pPr algn="l"/>
                      <a:r>
                        <a:rPr lang="en-US" sz="1400">
                          <a:ln>
                            <a:noFill/>
                          </a:ln>
                          <a:solidFill>
                            <a:srgbClr val="4D4F53"/>
                          </a:solidFill>
                          <a:latin typeface="Calibri" pitchFamily="34" charset="0"/>
                        </a:rPr>
                        <a:t>Decision Proposal 1: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B7B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Text Placeholder 4"/>
          <p:cNvSpPr txBox="1"/>
          <p:nvPr/>
        </p:nvSpPr>
        <p:spPr>
          <a:xfrm>
            <a:off x="200027" y="1714125"/>
            <a:ext cx="8114634" cy="1316004"/>
          </a:xfrm>
          <a:prstGeom prst="rect">
            <a:avLst/>
          </a:prstGeom>
          <a:ln>
            <a:noFill/>
          </a:ln>
        </p:spPr>
        <p:txBody>
          <a:bodyPr vert="horz" lIns="72000" tIns="72000" rIns="36000" bIns="0" rtlCol="0">
            <a:noAutofit/>
          </a:bodyPr>
          <a:lstStyle>
            <a:defPPr>
              <a:defRPr lang="en-US"/>
            </a:defPPr>
            <a:lvl1pPr marL="0" lv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defRPr sz="12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1pPr>
            <a:lvl2pPr marL="177800" lvl="1" indent="-177800" algn="l" defTabSz="457200" rtl="0" eaLnBrk="1" latinLnBrk="0" hangingPunct="1"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Font typeface="Arial" pitchFamily="34" charset="0"/>
              <a:buChar char="•"/>
              <a:defRPr sz="12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2pPr>
            <a:lvl3pPr marL="361950" lvl="2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sz="18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3pPr>
            <a:lvl4pPr marL="536575" lvl="3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sz="18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4pPr>
            <a:lvl5pPr marL="812800" lvl="4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sz="11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US" sz="1400"/>
              <a:t>The Steering Committee approves the </a:t>
            </a:r>
            <a:r>
              <a:rPr lang="en-US" sz="1400" b="1"/>
              <a:t>proposed organizational changes to empower the Sales Organization by adding a Sales Operation &amp; Planning Department</a:t>
            </a:r>
            <a:r>
              <a:rPr lang="en-US" sz="1400"/>
              <a:t>, incl. a</a:t>
            </a:r>
          </a:p>
          <a:p>
            <a:pPr marL="623888" lvl="3" indent="-249238">
              <a:spcBef>
                <a:spcPct val="0"/>
              </a:spcBef>
              <a:spcAft>
                <a:spcPct val="0"/>
              </a:spcAft>
              <a:buFont typeface="Wingdings"/>
              <a:buChar char="Ø"/>
            </a:pPr>
            <a:r>
              <a:rPr lang="en-US" sz="1200"/>
              <a:t>Sales Training Section</a:t>
            </a:r>
          </a:p>
          <a:p>
            <a:pPr marL="623888" lvl="3" indent="-249238">
              <a:spcBef>
                <a:spcPct val="0"/>
              </a:spcBef>
              <a:spcAft>
                <a:spcPct val="0"/>
              </a:spcAft>
              <a:buFont typeface="Wingdings"/>
              <a:buChar char="Ø"/>
            </a:pPr>
            <a:r>
              <a:rPr lang="en-US" sz="1200"/>
              <a:t>Sales Operation &amp; Optimization Section</a:t>
            </a:r>
          </a:p>
          <a:p>
            <a:pPr marL="623888" lvl="3" indent="-249238">
              <a:spcBef>
                <a:spcPct val="0"/>
              </a:spcBef>
              <a:spcAft>
                <a:spcPct val="0"/>
              </a:spcAft>
              <a:buFont typeface="Wingdings"/>
              <a:buChar char="Ø"/>
            </a:pPr>
            <a:r>
              <a:rPr lang="en-US" sz="1200"/>
              <a:t>Sales Planning &amp; Analytics Section</a:t>
            </a:r>
          </a:p>
          <a:p>
            <a:pPr marL="623888" lvl="3" indent="-249238">
              <a:spcBef>
                <a:spcPct val="0"/>
              </a:spcBef>
              <a:spcAft>
                <a:spcPct val="0"/>
              </a:spcAft>
              <a:buFont typeface="Wingdings"/>
              <a:buChar char="Ø"/>
            </a:pPr>
            <a:r>
              <a:rPr lang="en-US" sz="1200"/>
              <a:t>New Channel Management Section</a:t>
            </a:r>
          </a:p>
        </p:txBody>
      </p:sp>
      <p:sp>
        <p:nvSpPr>
          <p:cNvPr id="19" name="Rechteck 10"/>
          <p:cNvSpPr/>
          <p:nvPr/>
        </p:nvSpPr>
        <p:spPr>
          <a:xfrm>
            <a:off x="8412907" y="1792699"/>
            <a:ext cx="352944" cy="41685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400" b="1">
              <a:solidFill>
                <a:srgbClr val="00B050"/>
              </a:solidFill>
            </a:endParaRPr>
          </a:p>
        </p:txBody>
      </p:sp>
      <p:sp>
        <p:nvSpPr>
          <p:cNvPr id="21" name="Rechteck 15"/>
          <p:cNvSpPr/>
          <p:nvPr/>
        </p:nvSpPr>
        <p:spPr>
          <a:xfrm>
            <a:off x="8412907" y="1840225"/>
            <a:ext cx="359375" cy="36933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b="1">
                <a:solidFill>
                  <a:srgbClr val="00B050"/>
                </a:solidFill>
                <a:sym typeface="Wingdings"/>
              </a:rPr>
              <a:t></a:t>
            </a:r>
            <a:endParaRPr lang="en-US" b="1">
              <a:solidFill>
                <a:srgbClr val="00B050"/>
              </a:solidFill>
            </a:endParaRPr>
          </a:p>
        </p:txBody>
      </p:sp>
      <p:graphicFrame>
        <p:nvGraphicFramePr>
          <p:cNvPr id="17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300204"/>
              </p:ext>
            </p:extLst>
          </p:nvPr>
        </p:nvGraphicFramePr>
        <p:xfrm>
          <a:off x="200025" y="3071976"/>
          <a:ext cx="9355139" cy="41947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9355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9475">
                <a:tc>
                  <a:txBody>
                    <a:bodyPr vert="horz" wrap="square"/>
                    <a:lstStyle/>
                    <a:p>
                      <a:pPr algn="l"/>
                      <a:r>
                        <a:rPr lang="en-US" sz="1400">
                          <a:ln>
                            <a:noFill/>
                          </a:ln>
                          <a:solidFill>
                            <a:srgbClr val="4D4F53"/>
                          </a:solidFill>
                          <a:latin typeface="Calibri" pitchFamily="34" charset="0"/>
                        </a:rPr>
                        <a:t>Decision Proposal 2: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B7B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Text Placeholder 4"/>
          <p:cNvSpPr txBox="1"/>
          <p:nvPr/>
        </p:nvSpPr>
        <p:spPr>
          <a:xfrm>
            <a:off x="200027" y="3491449"/>
            <a:ext cx="8114634" cy="679113"/>
          </a:xfrm>
          <a:prstGeom prst="rect">
            <a:avLst/>
          </a:prstGeom>
          <a:ln>
            <a:noFill/>
          </a:ln>
        </p:spPr>
        <p:txBody>
          <a:bodyPr vert="horz" lIns="72000" tIns="72000" rIns="36000" bIns="0" rtlCol="0">
            <a:noAutofit/>
          </a:bodyPr>
          <a:lstStyle>
            <a:defPPr>
              <a:defRPr lang="en-US"/>
            </a:defPPr>
            <a:lvl1pPr marL="0" lv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defRPr sz="12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1pPr>
            <a:lvl2pPr marL="177800" lvl="1" indent="-177800" algn="l" defTabSz="457200" rtl="0" eaLnBrk="1" latinLnBrk="0" hangingPunct="1"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Font typeface="Arial" pitchFamily="34" charset="0"/>
              <a:buChar char="•"/>
              <a:defRPr sz="12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2pPr>
            <a:lvl3pPr marL="361950" lvl="2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sz="18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3pPr>
            <a:lvl4pPr marL="536575" lvl="3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sz="18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4pPr>
            <a:lvl5pPr marL="812800" lvl="4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sz="11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US" sz="1400"/>
              <a:t>The Steering Committee approves </a:t>
            </a:r>
            <a:r>
              <a:rPr lang="en-US" sz="1400" b="1"/>
              <a:t>the concept of a sales target and sales budget mechanism</a:t>
            </a:r>
            <a:r>
              <a:rPr lang="en-US" sz="1400"/>
              <a:t>, which</a:t>
            </a:r>
            <a:r>
              <a:rPr lang="en-US" sz="1400" b="1"/>
              <a:t> </a:t>
            </a:r>
            <a:r>
              <a:rPr lang="en-US" sz="1400"/>
              <a:t>needs to be clearly linked to </a:t>
            </a:r>
            <a:r>
              <a:rPr lang="en-US" sz="1400" b="1"/>
              <a:t>a quarterly review and update mechanism </a:t>
            </a:r>
            <a:r>
              <a:rPr lang="en-US" sz="1400"/>
              <a:t>to guide sales budget usage </a:t>
            </a:r>
          </a:p>
        </p:txBody>
      </p:sp>
      <p:sp>
        <p:nvSpPr>
          <p:cNvPr id="23" name="Rechteck 10"/>
          <p:cNvSpPr/>
          <p:nvPr/>
        </p:nvSpPr>
        <p:spPr>
          <a:xfrm>
            <a:off x="8412907" y="3570024"/>
            <a:ext cx="352944" cy="41685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400" b="1">
              <a:solidFill>
                <a:srgbClr val="00B050"/>
              </a:solidFill>
            </a:endParaRPr>
          </a:p>
        </p:txBody>
      </p:sp>
      <p:sp>
        <p:nvSpPr>
          <p:cNvPr id="24" name="Rechteck 15"/>
          <p:cNvSpPr/>
          <p:nvPr/>
        </p:nvSpPr>
        <p:spPr>
          <a:xfrm>
            <a:off x="8412907" y="3617550"/>
            <a:ext cx="359375" cy="36933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b="1">
                <a:solidFill>
                  <a:srgbClr val="00B050"/>
                </a:solidFill>
                <a:sym typeface="Wingdings"/>
              </a:rPr>
              <a:t></a:t>
            </a:r>
            <a:endParaRPr lang="en-US" b="1">
              <a:solidFill>
                <a:srgbClr val="00B050"/>
              </a:solidFill>
            </a:endParaRPr>
          </a:p>
        </p:txBody>
      </p:sp>
      <p:graphicFrame>
        <p:nvGraphicFramePr>
          <p:cNvPr id="26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3692009"/>
              </p:ext>
            </p:extLst>
          </p:nvPr>
        </p:nvGraphicFramePr>
        <p:xfrm>
          <a:off x="200025" y="4130219"/>
          <a:ext cx="9355139" cy="41947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9355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9475">
                <a:tc>
                  <a:txBody>
                    <a:bodyPr vert="horz" wrap="square"/>
                    <a:lstStyle/>
                    <a:p>
                      <a:pPr algn="l"/>
                      <a:r>
                        <a:rPr lang="en-US" sz="1400">
                          <a:ln>
                            <a:noFill/>
                          </a:ln>
                          <a:solidFill>
                            <a:srgbClr val="4D4F53"/>
                          </a:solidFill>
                          <a:latin typeface="Calibri" pitchFamily="34" charset="0"/>
                        </a:rPr>
                        <a:t>Decision Proposal 3: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B7B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4" name="Text Placeholder 4"/>
          <p:cNvSpPr txBox="1"/>
          <p:nvPr/>
        </p:nvSpPr>
        <p:spPr>
          <a:xfrm>
            <a:off x="200027" y="4539418"/>
            <a:ext cx="8114634" cy="679113"/>
          </a:xfrm>
          <a:prstGeom prst="rect">
            <a:avLst/>
          </a:prstGeom>
          <a:ln>
            <a:noFill/>
          </a:ln>
        </p:spPr>
        <p:txBody>
          <a:bodyPr vert="horz" lIns="72000" tIns="72000" rIns="36000" bIns="0" rtlCol="0">
            <a:noAutofit/>
          </a:bodyPr>
          <a:lstStyle>
            <a:defPPr>
              <a:defRPr lang="en-US"/>
            </a:defPPr>
            <a:lvl1pPr marL="0" lv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defRPr sz="12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1pPr>
            <a:lvl2pPr marL="177800" lvl="1" indent="-177800" algn="l" defTabSz="457200" rtl="0" eaLnBrk="1" latinLnBrk="0" hangingPunct="1"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Font typeface="Arial" pitchFamily="34" charset="0"/>
              <a:buChar char="•"/>
              <a:defRPr sz="12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2pPr>
            <a:lvl3pPr marL="361950" lvl="2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sz="18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3pPr>
            <a:lvl4pPr marL="536575" lvl="3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sz="18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4pPr>
            <a:lvl5pPr marL="812800" lvl="4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sz="11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US" sz="1400"/>
              <a:t>The Steering Committee agrees that the </a:t>
            </a:r>
            <a:r>
              <a:rPr lang="en-US" sz="1400" b="1"/>
              <a:t>Top Management team needs to establish a transparent rationale behind the calculation of the S&amp;M Division budget (e.g. % of total retail contract volume) and the sales activity budget (e.g. CNY allowance/RTL contract</a:t>
            </a:r>
            <a:r>
              <a:rPr lang="zh-CN" altLang="en-US" sz="1400" b="1"/>
              <a:t>*</a:t>
            </a:r>
            <a:r>
              <a:rPr lang="en-US" sz="1400" b="1"/>
              <a:t>) </a:t>
            </a:r>
            <a:r>
              <a:rPr lang="en-US" sz="1400"/>
              <a:t>– an initial decision will be made by the Top Management, e.g. until Jan 30</a:t>
            </a:r>
            <a:r>
              <a:rPr lang="en-US" sz="1400" baseline="30000"/>
              <a:t>th</a:t>
            </a:r>
            <a:r>
              <a:rPr lang="en-US" sz="1400"/>
              <a:t>, 2017.</a:t>
            </a:r>
          </a:p>
        </p:txBody>
      </p:sp>
      <p:sp>
        <p:nvSpPr>
          <p:cNvPr id="36" name="Rechteck 10"/>
          <p:cNvSpPr/>
          <p:nvPr/>
        </p:nvSpPr>
        <p:spPr>
          <a:xfrm>
            <a:off x="8412907" y="4648815"/>
            <a:ext cx="352944" cy="41685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400" b="1">
              <a:solidFill>
                <a:srgbClr val="00B050"/>
              </a:solidFill>
            </a:endParaRPr>
          </a:p>
        </p:txBody>
      </p:sp>
      <p:sp>
        <p:nvSpPr>
          <p:cNvPr id="37" name="Rechteck 15"/>
          <p:cNvSpPr/>
          <p:nvPr/>
        </p:nvSpPr>
        <p:spPr>
          <a:xfrm>
            <a:off x="8412907" y="4696341"/>
            <a:ext cx="359375" cy="36933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b="1">
                <a:solidFill>
                  <a:srgbClr val="00B050"/>
                </a:solidFill>
                <a:sym typeface="Wingdings"/>
              </a:rPr>
              <a:t></a:t>
            </a:r>
            <a:endParaRPr lang="en-US" b="1">
              <a:solidFill>
                <a:srgbClr val="00B050"/>
              </a:solidFill>
            </a:endParaRPr>
          </a:p>
        </p:txBody>
      </p:sp>
      <p:graphicFrame>
        <p:nvGraphicFramePr>
          <p:cNvPr id="39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9157975"/>
              </p:ext>
            </p:extLst>
          </p:nvPr>
        </p:nvGraphicFramePr>
        <p:xfrm>
          <a:off x="200025" y="5496680"/>
          <a:ext cx="9355139" cy="41947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9355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9475">
                <a:tc>
                  <a:txBody>
                    <a:bodyPr vert="horz" wrap="square"/>
                    <a:lstStyle/>
                    <a:p>
                      <a:pPr algn="l"/>
                      <a:r>
                        <a:rPr lang="en-US" sz="1400">
                          <a:ln>
                            <a:noFill/>
                          </a:ln>
                          <a:solidFill>
                            <a:srgbClr val="4D4F53"/>
                          </a:solidFill>
                          <a:latin typeface="Calibri" pitchFamily="34" charset="0"/>
                        </a:rPr>
                        <a:t>Decision Proposal 4: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B7B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Text Placeholder 4"/>
          <p:cNvSpPr txBox="1"/>
          <p:nvPr/>
        </p:nvSpPr>
        <p:spPr>
          <a:xfrm>
            <a:off x="200027" y="5916153"/>
            <a:ext cx="8114634" cy="679113"/>
          </a:xfrm>
          <a:prstGeom prst="rect">
            <a:avLst/>
          </a:prstGeom>
          <a:ln>
            <a:noFill/>
          </a:ln>
        </p:spPr>
        <p:txBody>
          <a:bodyPr vert="horz" lIns="72000" tIns="72000" rIns="36000" bIns="0" rtlCol="0">
            <a:noAutofit/>
          </a:bodyPr>
          <a:lstStyle>
            <a:defPPr>
              <a:defRPr lang="en-US"/>
            </a:defPPr>
            <a:lvl1pPr marL="0" lv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defRPr sz="12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1pPr>
            <a:lvl2pPr marL="177800" lvl="1" indent="-177800" algn="l" defTabSz="457200" rtl="0" eaLnBrk="1" latinLnBrk="0" hangingPunct="1"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Font typeface="Arial" pitchFamily="34" charset="0"/>
              <a:buChar char="•"/>
              <a:defRPr sz="12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2pPr>
            <a:lvl3pPr marL="361950" lvl="2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sz="18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3pPr>
            <a:lvl4pPr marL="536575" lvl="3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sz="18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4pPr>
            <a:lvl5pPr marL="812800" lvl="4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sz="11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US" sz="1400"/>
              <a:t>The Steering Committee </a:t>
            </a:r>
            <a:r>
              <a:rPr lang="en-US" sz="1400" b="1"/>
              <a:t>agrees to the identified benefits and</a:t>
            </a:r>
            <a:r>
              <a:rPr lang="en-US" sz="1400"/>
              <a:t> </a:t>
            </a:r>
            <a:r>
              <a:rPr lang="en-US" sz="1400" b="1"/>
              <a:t>change initiatives</a:t>
            </a:r>
          </a:p>
        </p:txBody>
      </p:sp>
      <p:sp>
        <p:nvSpPr>
          <p:cNvPr id="42" name="Rechteck 10"/>
          <p:cNvSpPr/>
          <p:nvPr/>
        </p:nvSpPr>
        <p:spPr>
          <a:xfrm>
            <a:off x="8412907" y="6005002"/>
            <a:ext cx="352944" cy="41685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400" b="1">
              <a:solidFill>
                <a:srgbClr val="00B050"/>
              </a:solidFill>
            </a:endParaRPr>
          </a:p>
        </p:txBody>
      </p:sp>
      <p:sp>
        <p:nvSpPr>
          <p:cNvPr id="43" name="Rechteck 15"/>
          <p:cNvSpPr/>
          <p:nvPr/>
        </p:nvSpPr>
        <p:spPr>
          <a:xfrm>
            <a:off x="8412907" y="6052528"/>
            <a:ext cx="359375" cy="36933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b="1">
                <a:solidFill>
                  <a:srgbClr val="00B050"/>
                </a:solidFill>
                <a:sym typeface="Wingdings"/>
              </a:rPr>
              <a:t></a:t>
            </a:r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198395" y="5250459"/>
            <a:ext cx="4953000" cy="246221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00"/>
              <a:t>*depends on overall sales situation, competition situation, risk policy and OEM network)</a:t>
            </a:r>
            <a:endParaRPr lang="zh-CN" altLang="en-US" sz="1000"/>
          </a:p>
        </p:txBody>
      </p:sp>
    </p:spTree>
    <p:extLst>
      <p:ext uri="{BB962C8B-B14F-4D97-AF65-F5344CB8AC3E}">
        <p14:creationId xmlns:p14="http://schemas.microsoft.com/office/powerpoint/2010/main" val="14113453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" name="Text Placeholder 2"/>
          <p:cNvSpPr txBox="1"/>
          <p:nvPr/>
        </p:nvSpPr>
        <p:spPr>
          <a:xfrm>
            <a:off x="200025" y="1009266"/>
            <a:ext cx="9355140" cy="33996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tabLst>
                <a:tab pos="450850"/>
              </a:tabLst>
              <a:defRPr lang="en-GB" sz="1800" b="1" kern="1200" noProof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457200" rtl="0" eaLnBrk="1" latinLnBrk="0" hangingPunct="1">
              <a:spcBef>
                <a:spcPts val="1200"/>
              </a:spcBef>
              <a:spcAft>
                <a:spcPts val="300"/>
              </a:spcAft>
              <a:buClr>
                <a:schemeClr val="bg2"/>
              </a:buClr>
              <a:buFont typeface="Arial" pitchFamily="34" charset="0"/>
              <a:buChar char="•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3pPr>
            <a:lvl4pPr marL="536575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4pPr>
            <a:lvl5pPr marL="812800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lang="en-GB" sz="11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Design for Performance Topics</a:t>
            </a:r>
          </a:p>
        </p:txBody>
      </p:sp>
      <p:sp>
        <p:nvSpPr>
          <p:cNvPr id="81" name="Rounded Rectangle 143"/>
          <p:cNvSpPr/>
          <p:nvPr/>
        </p:nvSpPr>
        <p:spPr>
          <a:xfrm>
            <a:off x="200025" y="1520825"/>
            <a:ext cx="1213379" cy="4895850"/>
          </a:xfrm>
          <a:prstGeom prst="roundRect">
            <a:avLst/>
          </a:prstGeom>
          <a:solidFill>
            <a:srgbClr val="A71930"/>
          </a:solidFill>
          <a:ln w="9525" cap="flat" cmpd="sng" algn="ctr">
            <a:solidFill>
              <a:schemeClr val="accent1"/>
            </a:solidFill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r>
              <a:rPr lang="en-US" sz="1600" b="1" kern="0">
                <a:solidFill>
                  <a:schemeClr val="bg1"/>
                </a:solidFill>
                <a:ea typeface="+mj-ea"/>
              </a:rPr>
              <a:t>Design for Performance</a:t>
            </a:r>
          </a:p>
        </p:txBody>
      </p:sp>
      <p:sp>
        <p:nvSpPr>
          <p:cNvPr id="87" name="Rounded Rectangle 12"/>
          <p:cNvSpPr/>
          <p:nvPr/>
        </p:nvSpPr>
        <p:spPr bwMode="auto">
          <a:xfrm>
            <a:off x="1546405" y="1512337"/>
            <a:ext cx="8086545" cy="4904338"/>
          </a:xfrm>
          <a:prstGeom prst="roundRect">
            <a:avLst>
              <a:gd name="adj" fmla="val 3259"/>
            </a:avLst>
          </a:prstGeom>
          <a:solidFill>
            <a:schemeClr val="accent2">
              <a:lumMod val="20000"/>
              <a:lumOff val="80000"/>
              <a:alpha val="50000"/>
            </a:schemeClr>
          </a:solidFill>
          <a:ln w="9525" cap="flat" cmpd="sng" algn="ctr">
            <a:solidFill>
              <a:srgbClr val="00408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0" rIns="72000" bIns="0" anchor="t" anchorCtr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200" b="0" ker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88" name="Rechteck 2"/>
          <p:cNvSpPr/>
          <p:nvPr/>
        </p:nvSpPr>
        <p:spPr>
          <a:xfrm>
            <a:off x="4930781" y="3450203"/>
            <a:ext cx="3801782" cy="2695446"/>
          </a:xfrm>
          <a:prstGeom prst="rect">
            <a:avLst/>
          </a:prstGeom>
        </p:spPr>
        <p:txBody>
          <a:bodyPr wrap="square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defTabSz="914400" fontAlgn="auto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sz="1200" b="0" kern="0">
              <a:solidFill>
                <a:srgbClr val="4D4F53"/>
              </a:solidFill>
              <a:cs typeface="Arial" pitchFamily="34" charset="0"/>
            </a:endParaRPr>
          </a:p>
        </p:txBody>
      </p:sp>
      <p:sp>
        <p:nvSpPr>
          <p:cNvPr id="89" name="Right Brace 6"/>
          <p:cNvSpPr/>
          <p:nvPr/>
        </p:nvSpPr>
        <p:spPr bwMode="auto">
          <a:xfrm>
            <a:off x="6835943" y="1598882"/>
            <a:ext cx="576064" cy="4743991"/>
          </a:xfrm>
          <a:prstGeom prst="rightBrac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92" name="Pentagon 16"/>
          <p:cNvSpPr/>
          <p:nvPr/>
        </p:nvSpPr>
        <p:spPr>
          <a:xfrm>
            <a:off x="1684267" y="2783674"/>
            <a:ext cx="5018675" cy="576000"/>
          </a:xfrm>
          <a:prstGeom prst="homePlate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002060"/>
                </a:solidFill>
              </a:rPr>
              <a:t>3. Sales Process Map</a:t>
            </a:r>
          </a:p>
        </p:txBody>
      </p:sp>
      <p:sp>
        <p:nvSpPr>
          <p:cNvPr id="93" name="Pentagon 17"/>
          <p:cNvSpPr/>
          <p:nvPr/>
        </p:nvSpPr>
        <p:spPr>
          <a:xfrm>
            <a:off x="1684267" y="3380314"/>
            <a:ext cx="5018675" cy="576000"/>
          </a:xfrm>
          <a:prstGeom prst="homePlate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002060"/>
                </a:solidFill>
              </a:rPr>
              <a:t>4. Sales Channel Management</a:t>
            </a:r>
          </a:p>
        </p:txBody>
      </p:sp>
      <p:sp>
        <p:nvSpPr>
          <p:cNvPr id="94" name="Pentagon 19"/>
          <p:cNvSpPr/>
          <p:nvPr/>
        </p:nvSpPr>
        <p:spPr>
          <a:xfrm>
            <a:off x="1684267" y="5170234"/>
            <a:ext cx="5018675" cy="576000"/>
          </a:xfrm>
          <a:prstGeom prst="homePlate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002060"/>
                </a:solidFill>
              </a:rPr>
              <a:t>7. Sales Training Model</a:t>
            </a:r>
          </a:p>
        </p:txBody>
      </p:sp>
      <p:sp>
        <p:nvSpPr>
          <p:cNvPr id="97" name="Pentagon 28"/>
          <p:cNvSpPr/>
          <p:nvPr/>
        </p:nvSpPr>
        <p:spPr>
          <a:xfrm>
            <a:off x="1684267" y="4573594"/>
            <a:ext cx="5018675" cy="576000"/>
          </a:xfrm>
          <a:prstGeom prst="homePlate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002060"/>
                </a:solidFill>
              </a:rPr>
              <a:t>6. Sales Performance Measurement</a:t>
            </a:r>
            <a:endParaRPr lang="en-US" sz="1000">
              <a:solidFill>
                <a:srgbClr val="002060"/>
              </a:solidFill>
            </a:endParaRPr>
          </a:p>
        </p:txBody>
      </p:sp>
      <p:sp>
        <p:nvSpPr>
          <p:cNvPr id="98" name="Pentagon 22"/>
          <p:cNvSpPr/>
          <p:nvPr/>
        </p:nvSpPr>
        <p:spPr>
          <a:xfrm>
            <a:off x="1684267" y="1590394"/>
            <a:ext cx="5018675" cy="576000"/>
          </a:xfrm>
          <a:prstGeom prst="homePlate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002060"/>
                </a:solidFill>
              </a:rPr>
              <a:t>1. Sales Organization</a:t>
            </a:r>
          </a:p>
        </p:txBody>
      </p:sp>
      <p:sp>
        <p:nvSpPr>
          <p:cNvPr id="99" name="Pentagon 25"/>
          <p:cNvSpPr/>
          <p:nvPr/>
        </p:nvSpPr>
        <p:spPr>
          <a:xfrm>
            <a:off x="1684267" y="2187034"/>
            <a:ext cx="5018675" cy="576000"/>
          </a:xfrm>
          <a:prstGeom prst="homePlate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002060"/>
                </a:solidFill>
              </a:rPr>
              <a:t>2. Sales Governance</a:t>
            </a:r>
          </a:p>
        </p:txBody>
      </p:sp>
      <p:sp>
        <p:nvSpPr>
          <p:cNvPr id="100" name="Vertical Scroll 1"/>
          <p:cNvSpPr/>
          <p:nvPr/>
        </p:nvSpPr>
        <p:spPr bwMode="auto">
          <a:xfrm>
            <a:off x="7396103" y="4949863"/>
            <a:ext cx="2125609" cy="1393009"/>
          </a:xfrm>
          <a:prstGeom prst="verticalScroll">
            <a:avLst/>
          </a:prstGeom>
          <a:solidFill>
            <a:schemeClr val="bg1">
              <a:alpha val="9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0" i="1">
                <a:latin typeface="+mn-lt"/>
              </a:rPr>
              <a:t>For this purpose </a:t>
            </a:r>
            <a:endParaRPr lang="en-US" sz="1200" i="1"/>
          </a:p>
          <a:p>
            <a:pPr marL="171450" indent="-171450">
              <a:buFont typeface="Symbol" charset="2"/>
              <a:buChar char="-"/>
            </a:pPr>
            <a:r>
              <a:rPr lang="en-US" sz="1200" b="0" i="1">
                <a:latin typeface="+mn-lt"/>
              </a:rPr>
              <a:t>Guiding Principles, </a:t>
            </a:r>
          </a:p>
          <a:p>
            <a:pPr marL="171450" indent="-171450">
              <a:buFont typeface="Symbol" charset="2"/>
              <a:buChar char="-"/>
            </a:pPr>
            <a:r>
              <a:rPr lang="en-US" sz="1200" b="0" i="1">
                <a:latin typeface="+mn-lt"/>
              </a:rPr>
              <a:t>TO BE Solutions </a:t>
            </a:r>
            <a:r>
              <a:rPr lang="en-US" sz="1200" i="1"/>
              <a:t>a</a:t>
            </a:r>
            <a:r>
              <a:rPr lang="en-US" sz="1200" b="0" i="1">
                <a:latin typeface="+mn-lt"/>
              </a:rPr>
              <a:t>nd</a:t>
            </a:r>
          </a:p>
          <a:p>
            <a:pPr marL="171450" indent="-171450">
              <a:buFont typeface="Symbol" charset="2"/>
              <a:buChar char="-"/>
            </a:pPr>
            <a:r>
              <a:rPr lang="en-US" sz="1200" b="0" i="1">
                <a:latin typeface="+mn-lt"/>
              </a:rPr>
              <a:t>Change Initiatives </a:t>
            </a:r>
          </a:p>
          <a:p>
            <a:pPr algn="ctr"/>
            <a:r>
              <a:rPr lang="en-US" sz="1200" b="0" i="1">
                <a:latin typeface="+mn-lt"/>
              </a:rPr>
              <a:t>were specified</a:t>
            </a:r>
          </a:p>
        </p:txBody>
      </p:sp>
      <p:sp>
        <p:nvSpPr>
          <p:cNvPr id="101" name="Oval 100"/>
          <p:cNvSpPr/>
          <p:nvPr/>
        </p:nvSpPr>
        <p:spPr bwMode="auto">
          <a:xfrm>
            <a:off x="7508231" y="3070773"/>
            <a:ext cx="1935962" cy="180265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bg1"/>
                </a:solidFill>
                <a:latin typeface="+mn-lt"/>
              </a:rPr>
              <a:t>Transfer to operational</a:t>
            </a:r>
          </a:p>
          <a:p>
            <a:pPr algn="ctr"/>
            <a:r>
              <a:rPr lang="en-US">
                <a:solidFill>
                  <a:schemeClr val="bg1"/>
                </a:solidFill>
                <a:latin typeface="+mn-lt"/>
              </a:rPr>
              <a:t>level</a:t>
            </a:r>
          </a:p>
          <a:p>
            <a:pPr algn="ctr"/>
            <a:r>
              <a:rPr lang="en-US">
                <a:solidFill>
                  <a:schemeClr val="bg1"/>
                </a:solidFill>
                <a:latin typeface="+mn-lt"/>
              </a:rPr>
              <a:t>(Part C)</a:t>
            </a:r>
          </a:p>
        </p:txBody>
      </p:sp>
      <p:sp>
        <p:nvSpPr>
          <p:cNvPr id="16" name="Pentagon 19"/>
          <p:cNvSpPr/>
          <p:nvPr/>
        </p:nvSpPr>
        <p:spPr>
          <a:xfrm>
            <a:off x="1684267" y="5766874"/>
            <a:ext cx="5018675" cy="576000"/>
          </a:xfrm>
          <a:prstGeom prst="homePlate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002060"/>
                </a:solidFill>
              </a:rPr>
              <a:t>8. Sales Compensation Model </a:t>
            </a:r>
          </a:p>
        </p:txBody>
      </p:sp>
      <p:sp>
        <p:nvSpPr>
          <p:cNvPr id="17" name="Pentagon 28"/>
          <p:cNvSpPr/>
          <p:nvPr/>
        </p:nvSpPr>
        <p:spPr>
          <a:xfrm>
            <a:off x="1684267" y="3976954"/>
            <a:ext cx="5018675" cy="576000"/>
          </a:xfrm>
          <a:prstGeom prst="homePlate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002060"/>
                </a:solidFill>
              </a:rPr>
              <a:t>5. Sales Communication &amp; Reporting</a:t>
            </a:r>
            <a:endParaRPr lang="en-US" sz="1000">
              <a:solidFill>
                <a:srgbClr val="002060"/>
              </a:solidFill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102742" y="2683586"/>
            <a:ext cx="9452423" cy="76852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19" name="Title 4"/>
          <p:cNvSpPr txBox="1"/>
          <p:nvPr/>
        </p:nvSpPr>
        <p:spPr>
          <a:xfrm>
            <a:off x="200025" y="115889"/>
            <a:ext cx="9432925" cy="72231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2200" b="0" kern="1200" baseline="0">
                <a:solidFill>
                  <a:srgbClr val="4D4F53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i="1">
                <a:latin typeface="+mn-lt"/>
              </a:rPr>
              <a:t>Design for Performance </a:t>
            </a:r>
            <a:r>
              <a:rPr lang="en-US" altLang="zh-CN" sz="2000">
                <a:latin typeface="+mn-lt"/>
              </a:rPr>
              <a:t>topics</a:t>
            </a:r>
            <a:r>
              <a:rPr lang="en-US" altLang="zh-CN" sz="2000" i="1">
                <a:latin typeface="+mn-lt"/>
              </a:rPr>
              <a:t> </a:t>
            </a:r>
            <a:r>
              <a:rPr lang="en-US" altLang="zh-CN" sz="2000">
                <a:latin typeface="+mn-lt"/>
              </a:rPr>
              <a:t>reflect the sales management model and how it can be operationalized based on </a:t>
            </a:r>
            <a:r>
              <a:rPr lang="en-US" altLang="zh-CN" sz="2000" i="1">
                <a:latin typeface="+mn-lt"/>
              </a:rPr>
              <a:t>Guiding Principles</a:t>
            </a:r>
            <a:r>
              <a:rPr lang="en-US" altLang="zh-CN" sz="2000">
                <a:latin typeface="+mn-lt"/>
              </a:rPr>
              <a:t>, </a:t>
            </a:r>
            <a:r>
              <a:rPr lang="en-US" altLang="zh-CN" sz="2000" i="1">
                <a:latin typeface="+mn-lt"/>
              </a:rPr>
              <a:t>TO BE Solutions</a:t>
            </a:r>
            <a:r>
              <a:rPr lang="en-US" altLang="zh-CN" sz="2000">
                <a:latin typeface="+mn-lt"/>
              </a:rPr>
              <a:t> and </a:t>
            </a:r>
            <a:r>
              <a:rPr lang="en-US" altLang="zh-CN" sz="2000" i="1">
                <a:latin typeface="+mn-lt"/>
              </a:rPr>
              <a:t>Change Initiatives</a:t>
            </a:r>
          </a:p>
        </p:txBody>
      </p:sp>
    </p:spTree>
    <p:extLst>
      <p:ext uri="{BB962C8B-B14F-4D97-AF65-F5344CB8AC3E}">
        <p14:creationId xmlns:p14="http://schemas.microsoft.com/office/powerpoint/2010/main" val="1197149905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Text Placeholder 2"/>
          <p:cNvSpPr txBox="1"/>
          <p:nvPr/>
        </p:nvSpPr>
        <p:spPr>
          <a:xfrm>
            <a:off x="200025" y="1009266"/>
            <a:ext cx="9355140" cy="33996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tabLst>
                <a:tab pos="450850"/>
              </a:tabLst>
              <a:defRPr lang="en-GB" sz="1800" b="1" kern="1200" noProof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457200" rtl="0" eaLnBrk="1" latinLnBrk="0" hangingPunct="1">
              <a:spcBef>
                <a:spcPts val="1200"/>
              </a:spcBef>
              <a:spcAft>
                <a:spcPts val="300"/>
              </a:spcAft>
              <a:buClr>
                <a:schemeClr val="bg2"/>
              </a:buClr>
              <a:buFont typeface="Arial" pitchFamily="34" charset="0"/>
              <a:buChar char="•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3pPr>
            <a:lvl4pPr marL="536575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4pPr>
            <a:lvl5pPr marL="812800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lang="en-GB" sz="11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3. Sales Process Map – TO BE Solution (GSAFC Sales Process Map)</a:t>
            </a:r>
          </a:p>
        </p:txBody>
      </p:sp>
      <p:sp>
        <p:nvSpPr>
          <p:cNvPr id="13" name="Title 4"/>
          <p:cNvSpPr txBox="1"/>
          <p:nvPr/>
        </p:nvSpPr>
        <p:spPr>
          <a:xfrm>
            <a:off x="200025" y="198081"/>
            <a:ext cx="9474701" cy="72231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2200" b="0" kern="1200" baseline="0">
                <a:solidFill>
                  <a:srgbClr val="4D4F53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ct val="0"/>
              </a:spcBef>
            </a:pPr>
            <a:r>
              <a:rPr lang="en-US" altLang="zh-CN" sz="1400" b="1" i="1"/>
              <a:t>DECISION PROPOSAL 5 </a:t>
            </a:r>
          </a:p>
          <a:p>
            <a:r>
              <a:rPr lang="en-US" altLang="zh-CN" sz="2000">
                <a:latin typeface="+mn-lt"/>
              </a:rPr>
              <a:t>The project team mapped the </a:t>
            </a:r>
            <a:r>
              <a:rPr lang="en-US" altLang="zh-CN" sz="2000" i="1">
                <a:latin typeface="+mn-lt"/>
              </a:rPr>
              <a:t>GSAFC Sales Process Map </a:t>
            </a:r>
            <a:r>
              <a:rPr lang="en-US" altLang="zh-CN" sz="2000">
                <a:latin typeface="+mn-lt"/>
              </a:rPr>
              <a:t>with GSAFC’s Corporate Process Map – final alignment between sales team and Q&amp;I section is still pending</a:t>
            </a:r>
          </a:p>
        </p:txBody>
      </p:sp>
      <p:sp>
        <p:nvSpPr>
          <p:cNvPr id="15" name="Dreieck 12"/>
          <p:cNvSpPr/>
          <p:nvPr/>
        </p:nvSpPr>
        <p:spPr>
          <a:xfrm>
            <a:off x="1387282" y="1326659"/>
            <a:ext cx="8287444" cy="1294538"/>
          </a:xfrm>
          <a:prstGeom prst="triangle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18" name="Abgerundetes Rechteck 14"/>
          <p:cNvSpPr/>
          <p:nvPr/>
        </p:nvSpPr>
        <p:spPr>
          <a:xfrm>
            <a:off x="1295558" y="2656290"/>
            <a:ext cx="8254851" cy="3184889"/>
          </a:xfrm>
          <a:prstGeom prst="roundRect">
            <a:avLst>
              <a:gd name="adj" fmla="val 4725"/>
            </a:avLst>
          </a:prstGeom>
          <a:solidFill>
            <a:srgbClr val="FFF843">
              <a:alpha val="28000"/>
            </a:srgbClr>
          </a:solidFill>
          <a:ln w="19050"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21" name="Rechteck 13"/>
          <p:cNvSpPr/>
          <p:nvPr/>
        </p:nvSpPr>
        <p:spPr>
          <a:xfrm>
            <a:off x="1295558" y="5899084"/>
            <a:ext cx="8342908" cy="539456"/>
          </a:xfrm>
          <a:prstGeom prst="rect">
            <a:avLst/>
          </a:prstGeom>
          <a:solidFill>
            <a:srgbClr val="C00000">
              <a:alpha val="19000"/>
            </a:srgbClr>
          </a:solidFill>
          <a:ln w="19050"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24" name="Textfeld 15"/>
          <p:cNvSpPr txBox="1"/>
          <p:nvPr/>
        </p:nvSpPr>
        <p:spPr>
          <a:xfrm>
            <a:off x="184170" y="1760375"/>
            <a:ext cx="10536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i="1">
                <a:solidFill>
                  <a:srgbClr val="4D4F53"/>
                </a:solidFill>
              </a:rPr>
              <a:t>Management</a:t>
            </a:r>
          </a:p>
          <a:p>
            <a:pPr algn="ctr"/>
            <a:r>
              <a:rPr lang="en-US" sz="1200" b="1" i="1">
                <a:solidFill>
                  <a:srgbClr val="4D4F53"/>
                </a:solidFill>
              </a:rPr>
              <a:t>Processes </a:t>
            </a:r>
            <a:br>
              <a:rPr lang="en-US" sz="1200" b="1" i="1">
                <a:solidFill>
                  <a:srgbClr val="4D4F53"/>
                </a:solidFill>
              </a:rPr>
            </a:br>
            <a:r>
              <a:rPr lang="en-US" sz="1200" b="1" i="1">
                <a:solidFill>
                  <a:srgbClr val="4D4F53"/>
                </a:solidFill>
              </a:rPr>
              <a:t>(</a:t>
            </a:r>
            <a:r>
              <a:rPr lang="en-US" altLang="zh-CN" sz="1200" b="1" i="1">
                <a:solidFill>
                  <a:srgbClr val="4D4F53"/>
                </a:solidFill>
              </a:rPr>
              <a:t>MP)</a:t>
            </a:r>
            <a:endParaRPr lang="en-US" sz="1200" b="1" i="1">
              <a:solidFill>
                <a:srgbClr val="4D4F53"/>
              </a:solidFill>
            </a:endParaRPr>
          </a:p>
        </p:txBody>
      </p:sp>
      <p:sp>
        <p:nvSpPr>
          <p:cNvPr id="25" name="Textfeld 16"/>
          <p:cNvSpPr txBox="1"/>
          <p:nvPr/>
        </p:nvSpPr>
        <p:spPr>
          <a:xfrm>
            <a:off x="93249" y="3544234"/>
            <a:ext cx="12355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i="1">
                <a:solidFill>
                  <a:srgbClr val="4D4F53"/>
                </a:solidFill>
              </a:rPr>
              <a:t>Core processes </a:t>
            </a:r>
            <a:br>
              <a:rPr lang="en-US" sz="1200" b="1" i="1">
                <a:solidFill>
                  <a:srgbClr val="4D4F53"/>
                </a:solidFill>
              </a:rPr>
            </a:br>
            <a:r>
              <a:rPr lang="en-US" sz="1200" b="1" i="1">
                <a:solidFill>
                  <a:srgbClr val="4D4F53"/>
                </a:solidFill>
              </a:rPr>
              <a:t>(CP)</a:t>
            </a:r>
          </a:p>
        </p:txBody>
      </p:sp>
      <p:sp>
        <p:nvSpPr>
          <p:cNvPr id="26" name="Textfeld 17"/>
          <p:cNvSpPr txBox="1"/>
          <p:nvPr/>
        </p:nvSpPr>
        <p:spPr>
          <a:xfrm>
            <a:off x="93250" y="5810275"/>
            <a:ext cx="1235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i="1">
                <a:solidFill>
                  <a:srgbClr val="4D4F53"/>
                </a:solidFill>
              </a:rPr>
              <a:t>Support</a:t>
            </a:r>
          </a:p>
          <a:p>
            <a:pPr algn="ctr"/>
            <a:r>
              <a:rPr lang="en-US" sz="1200" b="1" i="1">
                <a:solidFill>
                  <a:srgbClr val="4D4F53"/>
                </a:solidFill>
              </a:rPr>
              <a:t>Processes</a:t>
            </a:r>
            <a:br>
              <a:rPr lang="en-US" sz="1200" b="1" i="1">
                <a:solidFill>
                  <a:srgbClr val="4D4F53"/>
                </a:solidFill>
              </a:rPr>
            </a:br>
            <a:r>
              <a:rPr lang="en-US" sz="1200" b="1" i="1">
                <a:solidFill>
                  <a:srgbClr val="4D4F53"/>
                </a:solidFill>
              </a:rPr>
              <a:t>(SP)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901663" y="1402109"/>
            <a:ext cx="846328" cy="11548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>
                <a:solidFill>
                  <a:srgbClr val="4D4F53"/>
                </a:solidFill>
              </a:rPr>
              <a:t>MP.04 Change management</a:t>
            </a:r>
            <a:endParaRPr lang="zh-CN" altLang="en-US" sz="1050" err="1">
              <a:solidFill>
                <a:srgbClr val="4D4F53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8792138" y="1402109"/>
            <a:ext cx="846328" cy="11624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>
                <a:solidFill>
                  <a:srgbClr val="4D4F53"/>
                </a:solidFill>
              </a:rPr>
              <a:t>MP.05 Project management</a:t>
            </a:r>
            <a:endParaRPr lang="zh-CN" altLang="en-US" sz="1050" err="1">
              <a:solidFill>
                <a:srgbClr val="4D4F53"/>
              </a:solidFill>
            </a:endParaRPr>
          </a:p>
        </p:txBody>
      </p:sp>
      <p:sp>
        <p:nvSpPr>
          <p:cNvPr id="3" name="Chevron 2"/>
          <p:cNvSpPr/>
          <p:nvPr/>
        </p:nvSpPr>
        <p:spPr>
          <a:xfrm>
            <a:off x="1434483" y="2678488"/>
            <a:ext cx="1576831" cy="711438"/>
          </a:xfrm>
          <a:prstGeom prst="chevron">
            <a:avLst>
              <a:gd name="adj" fmla="val 12989"/>
            </a:avLst>
          </a:prstGeom>
          <a:solidFill>
            <a:schemeClr val="bg1">
              <a:lumMod val="85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>
                <a:solidFill>
                  <a:srgbClr val="4D4F53"/>
                </a:solidFill>
              </a:rPr>
              <a:t>CP. 10</a:t>
            </a:r>
          </a:p>
          <a:p>
            <a:pPr algn="ctr"/>
            <a:r>
              <a:rPr lang="en-US" altLang="zh-CN" sz="1050">
                <a:solidFill>
                  <a:srgbClr val="4D4F53"/>
                </a:solidFill>
              </a:rPr>
              <a:t>Retail business</a:t>
            </a:r>
            <a:endParaRPr lang="zh-CN" altLang="en-US" sz="1050" err="1">
              <a:solidFill>
                <a:srgbClr val="4D4F53"/>
              </a:solidFill>
            </a:endParaRPr>
          </a:p>
        </p:txBody>
      </p:sp>
      <p:sp>
        <p:nvSpPr>
          <p:cNvPr id="31" name="Chevron 30"/>
          <p:cNvSpPr/>
          <p:nvPr/>
        </p:nvSpPr>
        <p:spPr>
          <a:xfrm>
            <a:off x="1434483" y="3424091"/>
            <a:ext cx="1576831" cy="949262"/>
          </a:xfrm>
          <a:prstGeom prst="chevron">
            <a:avLst>
              <a:gd name="adj" fmla="val 12573"/>
            </a:avLst>
          </a:prstGeom>
          <a:solidFill>
            <a:schemeClr val="bg1">
              <a:lumMod val="85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>
                <a:solidFill>
                  <a:srgbClr val="4D4F53"/>
                </a:solidFill>
              </a:rPr>
              <a:t>CP. 20</a:t>
            </a:r>
          </a:p>
          <a:p>
            <a:pPr algn="ctr"/>
            <a:r>
              <a:rPr lang="en-US" altLang="zh-CN" sz="1050">
                <a:solidFill>
                  <a:srgbClr val="4D4F53"/>
                </a:solidFill>
              </a:rPr>
              <a:t>Wholesale business</a:t>
            </a:r>
            <a:endParaRPr lang="zh-CN" altLang="en-US" sz="1050" err="1">
              <a:solidFill>
                <a:srgbClr val="4D4F53"/>
              </a:solidFill>
            </a:endParaRPr>
          </a:p>
        </p:txBody>
      </p:sp>
      <p:sp>
        <p:nvSpPr>
          <p:cNvPr id="32" name="Chevron 31"/>
          <p:cNvSpPr/>
          <p:nvPr/>
        </p:nvSpPr>
        <p:spPr>
          <a:xfrm>
            <a:off x="1434483" y="4407094"/>
            <a:ext cx="1576831" cy="1400344"/>
          </a:xfrm>
          <a:prstGeom prst="chevron">
            <a:avLst>
              <a:gd name="adj" fmla="val 12115"/>
            </a:avLst>
          </a:prstGeom>
          <a:solidFill>
            <a:schemeClr val="bg1">
              <a:lumMod val="85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>
                <a:solidFill>
                  <a:srgbClr val="4D4F53"/>
                </a:solidFill>
              </a:rPr>
              <a:t>CP. 30</a:t>
            </a:r>
          </a:p>
          <a:p>
            <a:pPr algn="ctr"/>
            <a:r>
              <a:rPr lang="en-US" altLang="zh-CN" sz="1050">
                <a:solidFill>
                  <a:srgbClr val="4D4F53"/>
                </a:solidFill>
              </a:rPr>
              <a:t>Business partner relationship management</a:t>
            </a:r>
            <a:endParaRPr lang="zh-CN" altLang="en-US" sz="1050" err="1">
              <a:solidFill>
                <a:srgbClr val="4D4F53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332548" y="5950186"/>
            <a:ext cx="989541" cy="4372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>
                <a:solidFill>
                  <a:srgbClr val="4D4F53"/>
                </a:solidFill>
              </a:rPr>
              <a:t>SP.01 HR management</a:t>
            </a:r>
            <a:endParaRPr lang="zh-CN" altLang="en-US" sz="1050" err="1">
              <a:solidFill>
                <a:srgbClr val="4D4F53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547351" y="5950186"/>
            <a:ext cx="989541" cy="4372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>
                <a:solidFill>
                  <a:srgbClr val="4D4F53"/>
                </a:solidFill>
              </a:rPr>
              <a:t>SP. 04 Legal &amp; Compliance</a:t>
            </a:r>
            <a:endParaRPr lang="zh-CN" altLang="en-US" sz="1050" err="1">
              <a:solidFill>
                <a:srgbClr val="4D4F53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2365106" y="5950186"/>
            <a:ext cx="989541" cy="4372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>
                <a:solidFill>
                  <a:srgbClr val="4D4F53"/>
                </a:solidFill>
              </a:rPr>
              <a:t>SP.02 Admin</a:t>
            </a:r>
            <a:endParaRPr lang="zh-CN" altLang="en-US" sz="1050" err="1">
              <a:solidFill>
                <a:srgbClr val="4D4F53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7579909" y="5950186"/>
            <a:ext cx="989541" cy="4372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>
                <a:solidFill>
                  <a:srgbClr val="4D4F53"/>
                </a:solidFill>
              </a:rPr>
              <a:t>SP.05</a:t>
            </a:r>
          </a:p>
          <a:p>
            <a:pPr algn="ctr"/>
            <a:r>
              <a:rPr lang="en-US" altLang="zh-CN" sz="1050">
                <a:solidFill>
                  <a:srgbClr val="4D4F53"/>
                </a:solidFill>
              </a:rPr>
              <a:t>Treasury</a:t>
            </a:r>
            <a:endParaRPr lang="zh-CN" altLang="en-US" sz="1050" err="1">
              <a:solidFill>
                <a:srgbClr val="4D4F53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8612469" y="5950186"/>
            <a:ext cx="989541" cy="4372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>
                <a:solidFill>
                  <a:srgbClr val="4D4F53"/>
                </a:solidFill>
              </a:rPr>
              <a:t>SP.06 Accounting &amp; Tax</a:t>
            </a:r>
            <a:endParaRPr lang="zh-CN" altLang="en-US" sz="1050" err="1">
              <a:solidFill>
                <a:srgbClr val="4D4F53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207807" y="1402109"/>
            <a:ext cx="3649710" cy="2872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>
                <a:solidFill>
                  <a:srgbClr val="4D4F53"/>
                </a:solidFill>
              </a:rPr>
              <a:t>MP.03 Cost &amp; Planning management</a:t>
            </a:r>
            <a:endParaRPr lang="zh-CN" altLang="en-US" sz="1050" err="1">
              <a:solidFill>
                <a:srgbClr val="4D4F53"/>
              </a:solidFill>
            </a:endParaRPr>
          </a:p>
        </p:txBody>
      </p:sp>
      <p:sp>
        <p:nvSpPr>
          <p:cNvPr id="48" name="Richtungspfeil 18"/>
          <p:cNvSpPr/>
          <p:nvPr/>
        </p:nvSpPr>
        <p:spPr>
          <a:xfrm>
            <a:off x="4207807" y="1689330"/>
            <a:ext cx="3649710" cy="875260"/>
          </a:xfrm>
          <a:prstGeom prst="rect">
            <a:avLst/>
          </a:prstGeom>
          <a:solidFill>
            <a:srgbClr val="CCFFFF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2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marL="85725" indent="-85725">
              <a:buFont typeface="Arial" pitchFamily="34" charset="0"/>
              <a:buChar char="•"/>
            </a:pPr>
            <a:r>
              <a:rPr lang="en-US" altLang="zh-CN" sz="800">
                <a:solidFill>
                  <a:srgbClr val="4D4F53"/>
                </a:solidFill>
              </a:rPr>
              <a:t>Sales Strategy</a:t>
            </a:r>
          </a:p>
          <a:p>
            <a:pPr marL="180975" indent="-88900">
              <a:buFontTx/>
              <a:buChar char="-"/>
            </a:pPr>
            <a:r>
              <a:rPr lang="en-US" altLang="zh-CN" sz="800">
                <a:solidFill>
                  <a:srgbClr val="4D4F53"/>
                </a:solidFill>
              </a:rPr>
              <a:t>Create sales strategy</a:t>
            </a:r>
          </a:p>
          <a:p>
            <a:pPr marL="180975" indent="-88900">
              <a:buFontTx/>
              <a:buChar char="-"/>
            </a:pPr>
            <a:r>
              <a:rPr lang="en-US" altLang="zh-CN" sz="800">
                <a:solidFill>
                  <a:srgbClr val="4D4F53"/>
                </a:solidFill>
              </a:rPr>
              <a:t>Delivery and communication</a:t>
            </a:r>
          </a:p>
          <a:p>
            <a:pPr marL="180975" indent="-88900">
              <a:buFontTx/>
              <a:buChar char="-"/>
            </a:pPr>
            <a:r>
              <a:rPr lang="en-US" altLang="zh-CN" sz="800">
                <a:solidFill>
                  <a:srgbClr val="4D4F53"/>
                </a:solidFill>
              </a:rPr>
              <a:t>Monitor and update of sales strategy</a:t>
            </a:r>
          </a:p>
          <a:p>
            <a:pPr marL="180975" indent="-88900">
              <a:buFontTx/>
              <a:buChar char="-"/>
            </a:pPr>
            <a:r>
              <a:rPr lang="en-US" altLang="zh-CN" sz="800">
                <a:solidFill>
                  <a:srgbClr val="4D4F53"/>
                </a:solidFill>
              </a:rPr>
              <a:t>Sales organization and resource planning</a:t>
            </a:r>
          </a:p>
          <a:p>
            <a:pPr marL="85725" indent="-85725">
              <a:buFont typeface="Arial" pitchFamily="34" charset="0"/>
              <a:buChar char="•"/>
            </a:pPr>
            <a:r>
              <a:rPr lang="en-US" altLang="zh-CN" sz="800">
                <a:solidFill>
                  <a:srgbClr val="4D4F53"/>
                </a:solidFill>
              </a:rPr>
              <a:t>Sales Target &amp; Budget</a:t>
            </a:r>
          </a:p>
          <a:p>
            <a:pPr marL="180975" indent="-88900">
              <a:buFontTx/>
              <a:buChar char="-"/>
            </a:pPr>
            <a:r>
              <a:rPr lang="en-US" altLang="zh-CN" sz="800">
                <a:solidFill>
                  <a:srgbClr val="4D4F53"/>
                </a:solidFill>
              </a:rPr>
              <a:t>Set up total sales annual target</a:t>
            </a:r>
          </a:p>
          <a:p>
            <a:pPr marL="180975" indent="-88900">
              <a:buFontTx/>
              <a:buChar char="-"/>
            </a:pPr>
            <a:r>
              <a:rPr lang="en-US" altLang="zh-CN" sz="800">
                <a:solidFill>
                  <a:srgbClr val="4D4F53"/>
                </a:solidFill>
              </a:rPr>
              <a:t>Create total sales annual budget</a:t>
            </a:r>
          </a:p>
          <a:p>
            <a:pPr marL="180975" indent="-88900">
              <a:buFontTx/>
              <a:buChar char="-"/>
            </a:pPr>
            <a:r>
              <a:rPr lang="en-US" altLang="zh-CN" sz="800">
                <a:solidFill>
                  <a:srgbClr val="4D4F53"/>
                </a:solidFill>
              </a:rPr>
              <a:t>Sales target review and adjustment</a:t>
            </a:r>
          </a:p>
          <a:p>
            <a:pPr marL="92075"/>
            <a:endParaRPr lang="en-US" sz="800">
              <a:solidFill>
                <a:srgbClr val="4D4F53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483895" y="1402109"/>
            <a:ext cx="1584818" cy="2872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>
                <a:solidFill>
                  <a:srgbClr val="4D4F53"/>
                </a:solidFill>
              </a:rPr>
              <a:t>MP.01 Company governance</a:t>
            </a:r>
            <a:endParaRPr lang="zh-CN" altLang="en-US" sz="1050" err="1">
              <a:solidFill>
                <a:srgbClr val="4D4F53"/>
              </a:solidFill>
            </a:endParaRPr>
          </a:p>
        </p:txBody>
      </p:sp>
      <p:sp>
        <p:nvSpPr>
          <p:cNvPr id="58" name="Eingebuchteter Richtungspfeil 19"/>
          <p:cNvSpPr/>
          <p:nvPr/>
        </p:nvSpPr>
        <p:spPr>
          <a:xfrm>
            <a:off x="1483895" y="1689329"/>
            <a:ext cx="1584818" cy="867672"/>
          </a:xfrm>
          <a:prstGeom prst="rect">
            <a:avLst/>
          </a:prstGeom>
          <a:solidFill>
            <a:srgbClr val="CCFFFF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marL="85725" indent="-85725">
              <a:buFont typeface="Arial" pitchFamily="34" charset="0"/>
              <a:buChar char="•"/>
            </a:pPr>
            <a:r>
              <a:rPr lang="en-US" altLang="zh-CN" sz="800">
                <a:solidFill>
                  <a:srgbClr val="4D4F53"/>
                </a:solidFill>
              </a:rPr>
              <a:t>Sales Communication &amp; Reporting</a:t>
            </a:r>
          </a:p>
          <a:p>
            <a:pPr marL="180975" indent="-88900">
              <a:buFontTx/>
              <a:buChar char="-"/>
            </a:pPr>
            <a:r>
              <a:rPr lang="en-US" altLang="zh-CN" sz="800">
                <a:solidFill>
                  <a:srgbClr val="4D4F53"/>
                </a:solidFill>
              </a:rPr>
              <a:t>Sales internal meeting</a:t>
            </a:r>
          </a:p>
          <a:p>
            <a:pPr marL="180975" indent="-88900">
              <a:buFontTx/>
              <a:buChar char="-"/>
            </a:pPr>
            <a:r>
              <a:rPr lang="en-US" altLang="zh-CN" sz="800">
                <a:solidFill>
                  <a:srgbClr val="4D4F53"/>
                </a:solidFill>
              </a:rPr>
              <a:t>Sales external communication</a:t>
            </a:r>
          </a:p>
          <a:p>
            <a:pPr marL="180975" indent="-88900">
              <a:buFontTx/>
              <a:buChar char="-"/>
            </a:pPr>
            <a:r>
              <a:rPr lang="en-US" altLang="zh-CN" sz="800">
                <a:solidFill>
                  <a:srgbClr val="4D4F53"/>
                </a:solidFill>
              </a:rPr>
              <a:t>Sales operational report mgt.</a:t>
            </a:r>
            <a:endParaRPr lang="zh-CN" altLang="en-US" sz="800">
              <a:solidFill>
                <a:srgbClr val="4D4F53"/>
              </a:solidFill>
            </a:endParaRPr>
          </a:p>
        </p:txBody>
      </p:sp>
      <p:grpSp>
        <p:nvGrpSpPr>
          <p:cNvPr id="89" name="Group 88"/>
          <p:cNvGrpSpPr/>
          <p:nvPr/>
        </p:nvGrpSpPr>
        <p:grpSpPr>
          <a:xfrm>
            <a:off x="6402387" y="4407544"/>
            <a:ext cx="3044621" cy="1399894"/>
            <a:chOff x="6438900" y="4571326"/>
            <a:chExt cx="3044621" cy="1399894"/>
          </a:xfrm>
        </p:grpSpPr>
        <p:sp>
          <p:nvSpPr>
            <p:cNvPr id="40" name="Rectangle 39"/>
            <p:cNvSpPr/>
            <p:nvPr/>
          </p:nvSpPr>
          <p:spPr>
            <a:xfrm>
              <a:off x="6438900" y="4571326"/>
              <a:ext cx="3044621" cy="18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4D4F5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050">
                  <a:solidFill>
                    <a:srgbClr val="4D4F53"/>
                  </a:solidFill>
                </a:rPr>
                <a:t>Sales support</a:t>
              </a:r>
              <a:endParaRPr lang="zh-CN" altLang="en-US" sz="1050" err="1">
                <a:solidFill>
                  <a:srgbClr val="4D4F53"/>
                </a:solidFill>
              </a:endParaRPr>
            </a:p>
          </p:txBody>
        </p:sp>
        <p:sp>
          <p:nvSpPr>
            <p:cNvPr id="66" name="Rechteck 54"/>
            <p:cNvSpPr/>
            <p:nvPr/>
          </p:nvSpPr>
          <p:spPr>
            <a:xfrm>
              <a:off x="6438900" y="4751326"/>
              <a:ext cx="3044621" cy="1219894"/>
            </a:xfrm>
            <a:prstGeom prst="rect">
              <a:avLst/>
            </a:prstGeom>
            <a:solidFill>
              <a:srgbClr val="CCFFFF"/>
            </a:solidFill>
            <a:ln>
              <a:solidFill>
                <a:srgbClr val="4D4F5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3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marL="85725" indent="-85725">
                <a:buFont typeface="Arial" pitchFamily="34" charset="0"/>
                <a:buChar char="•"/>
              </a:pPr>
              <a:r>
                <a:rPr lang="en-US" altLang="zh-CN" sz="800">
                  <a:solidFill>
                    <a:srgbClr val="4D4F53"/>
                  </a:solidFill>
                </a:rPr>
                <a:t>Sales Performance &amp; Incentive Mgt.</a:t>
              </a:r>
              <a:endParaRPr lang="zh-CN" altLang="en-US" sz="800">
                <a:solidFill>
                  <a:srgbClr val="4D4F53"/>
                </a:solidFill>
              </a:endParaRPr>
            </a:p>
            <a:p>
              <a:pPr marL="180975" indent="-88900">
                <a:buFontTx/>
                <a:buChar char="-"/>
              </a:pPr>
              <a:r>
                <a:rPr lang="en-US" altLang="zh-CN" sz="800">
                  <a:solidFill>
                    <a:srgbClr val="4D4F53"/>
                  </a:solidFill>
                </a:rPr>
                <a:t>Review and set up KPIs</a:t>
              </a:r>
            </a:p>
            <a:p>
              <a:pPr marL="180975" indent="-88900">
                <a:buFontTx/>
                <a:buChar char="-"/>
              </a:pPr>
              <a:r>
                <a:rPr lang="en-US" altLang="zh-CN" sz="800">
                  <a:solidFill>
                    <a:srgbClr val="4D4F53"/>
                  </a:solidFill>
                </a:rPr>
                <a:t>Review and set up incentive model </a:t>
              </a:r>
            </a:p>
            <a:p>
              <a:pPr marL="180975" indent="-88900">
                <a:buFontTx/>
                <a:buChar char="-"/>
              </a:pPr>
              <a:r>
                <a:rPr lang="en-US" altLang="zh-CN" sz="800">
                  <a:solidFill>
                    <a:srgbClr val="4D4F53"/>
                  </a:solidFill>
                </a:rPr>
                <a:t>Sales performance report mgt</a:t>
              </a:r>
              <a:r>
                <a:rPr lang="en-US" sz="800">
                  <a:solidFill>
                    <a:srgbClr val="4D4F53"/>
                  </a:solidFill>
                </a:rPr>
                <a:t>.</a:t>
              </a:r>
              <a:endParaRPr lang="en-US" altLang="zh-CN" sz="800">
                <a:solidFill>
                  <a:srgbClr val="4D4F53"/>
                </a:solidFill>
              </a:endParaRPr>
            </a:p>
            <a:p>
              <a:pPr marL="180975" indent="-88900">
                <a:buFontTx/>
                <a:buChar char="-"/>
              </a:pPr>
              <a:r>
                <a:rPr lang="en-US" altLang="zh-CN" sz="800">
                  <a:solidFill>
                    <a:srgbClr val="4D4F53"/>
                  </a:solidFill>
                </a:rPr>
                <a:t>PPIP (Improvement &amp; coaching)</a:t>
              </a:r>
            </a:p>
            <a:p>
              <a:pPr marL="180975" indent="-88900">
                <a:buFontTx/>
                <a:buChar char="-"/>
              </a:pPr>
              <a:r>
                <a:rPr lang="en-US" altLang="zh-CN" sz="800">
                  <a:solidFill>
                    <a:srgbClr val="4D4F53"/>
                  </a:solidFill>
                </a:rPr>
                <a:t>KPI review and bonus calculation</a:t>
              </a:r>
            </a:p>
            <a:p>
              <a:pPr marL="85725" indent="-85725">
                <a:buFont typeface="Arial" pitchFamily="34" charset="0"/>
                <a:buChar char="•"/>
              </a:pPr>
              <a:r>
                <a:rPr lang="en-US" altLang="zh-CN" sz="800">
                  <a:solidFill>
                    <a:srgbClr val="4D4F53"/>
                  </a:solidFill>
                </a:rPr>
                <a:t>Training Management </a:t>
              </a:r>
            </a:p>
            <a:p>
              <a:pPr marL="180975" indent="-88900">
                <a:buFontTx/>
                <a:buChar char="-"/>
              </a:pPr>
              <a:r>
                <a:rPr lang="en-US" altLang="zh-CN" sz="800">
                  <a:solidFill>
                    <a:srgbClr val="4D4F53"/>
                  </a:solidFill>
                </a:rPr>
                <a:t>Create Annual Training Plan</a:t>
              </a:r>
            </a:p>
            <a:p>
              <a:pPr marL="180975" indent="-88900">
                <a:buFontTx/>
                <a:buChar char="-"/>
              </a:pPr>
              <a:r>
                <a:rPr lang="en-US" altLang="zh-CN" sz="800">
                  <a:solidFill>
                    <a:srgbClr val="4D4F53"/>
                  </a:solidFill>
                </a:rPr>
                <a:t>Training preparation</a:t>
              </a:r>
            </a:p>
            <a:p>
              <a:pPr marL="180975" indent="-88900">
                <a:buFontTx/>
                <a:buChar char="-"/>
              </a:pPr>
              <a:r>
                <a:rPr lang="en-US" altLang="zh-CN" sz="800">
                  <a:solidFill>
                    <a:srgbClr val="4D4F53"/>
                  </a:solidFill>
                </a:rPr>
                <a:t>Training execution</a:t>
              </a:r>
            </a:p>
            <a:p>
              <a:pPr marL="180975" indent="-88900">
                <a:buFontTx/>
                <a:buChar char="-"/>
              </a:pPr>
              <a:r>
                <a:rPr lang="en-US" altLang="zh-CN" sz="800">
                  <a:solidFill>
                    <a:srgbClr val="4D4F53"/>
                  </a:solidFill>
                </a:rPr>
                <a:t>Training assessment</a:t>
              </a:r>
            </a:p>
            <a:p>
              <a:pPr marL="85725" indent="-85725">
                <a:buFont typeface="Arial" pitchFamily="34" charset="0"/>
                <a:buChar char="•"/>
              </a:pPr>
              <a:r>
                <a:rPr lang="en-US" altLang="zh-CN" sz="800">
                  <a:solidFill>
                    <a:srgbClr val="4D4F53"/>
                  </a:solidFill>
                </a:rPr>
                <a:t>Post-loan management for RTL</a:t>
              </a:r>
            </a:p>
            <a:p>
              <a:pPr marL="85725" indent="-85725">
                <a:buFont typeface="Arial" pitchFamily="34" charset="0"/>
                <a:buChar char="•"/>
              </a:pPr>
              <a:r>
                <a:rPr lang="en-US" altLang="zh-CN" sz="800">
                  <a:solidFill>
                    <a:srgbClr val="4D4F53"/>
                  </a:solidFill>
                </a:rPr>
                <a:t>Credit freeze &amp; Contract termination for RTL</a:t>
              </a:r>
            </a:p>
            <a:p>
              <a:pPr marL="85725" indent="-85725">
                <a:buFont typeface="Arial" pitchFamily="34" charset="0"/>
                <a:buChar char="•"/>
              </a:pPr>
              <a:r>
                <a:rPr lang="en-US" altLang="zh-CN" sz="800">
                  <a:solidFill>
                    <a:srgbClr val="4D4F53"/>
                  </a:solidFill>
                </a:rPr>
                <a:t>Remarketing for RTL</a:t>
              </a:r>
            </a:p>
            <a:p>
              <a:pPr marL="180975" indent="-88900">
                <a:buFontTx/>
                <a:buChar char="-"/>
              </a:pPr>
              <a:endParaRPr lang="en-US" altLang="zh-CN" sz="800">
                <a:solidFill>
                  <a:srgbClr val="4D4F53"/>
                </a:solidFill>
              </a:endParaRPr>
            </a:p>
          </p:txBody>
        </p:sp>
      </p:grpSp>
      <p:sp>
        <p:nvSpPr>
          <p:cNvPr id="36" name="Rectangle 35"/>
          <p:cNvSpPr/>
          <p:nvPr/>
        </p:nvSpPr>
        <p:spPr>
          <a:xfrm>
            <a:off x="3044990" y="3424091"/>
            <a:ext cx="3483203" cy="18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>
                <a:solidFill>
                  <a:srgbClr val="4D4F53"/>
                </a:solidFill>
              </a:rPr>
              <a:t>Credit line</a:t>
            </a:r>
            <a:endParaRPr lang="zh-CN" altLang="en-US" sz="1050" err="1">
              <a:solidFill>
                <a:srgbClr val="4D4F53"/>
              </a:solidFill>
            </a:endParaRPr>
          </a:p>
        </p:txBody>
      </p:sp>
      <p:sp>
        <p:nvSpPr>
          <p:cNvPr id="67" name="Rechteck 2"/>
          <p:cNvSpPr/>
          <p:nvPr/>
        </p:nvSpPr>
        <p:spPr>
          <a:xfrm>
            <a:off x="3044990" y="3604092"/>
            <a:ext cx="3483203" cy="774534"/>
          </a:xfrm>
          <a:prstGeom prst="rect">
            <a:avLst/>
          </a:prstGeom>
          <a:solidFill>
            <a:srgbClr val="CCFFFF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3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marL="85725" indent="-85725">
              <a:buFont typeface="Arial" pitchFamily="34" charset="0"/>
              <a:buChar char="•"/>
            </a:pPr>
            <a:r>
              <a:rPr lang="en-US" altLang="zh-CN" sz="800">
                <a:solidFill>
                  <a:srgbClr val="4D4F53"/>
                </a:solidFill>
              </a:rPr>
              <a:t>New dealer visitation preparation, WHL</a:t>
            </a:r>
          </a:p>
          <a:p>
            <a:pPr marL="85725" indent="-85725">
              <a:buFont typeface="Arial" pitchFamily="34" charset="0"/>
              <a:buChar char="•"/>
            </a:pPr>
            <a:r>
              <a:rPr lang="en-US" altLang="zh-CN" sz="800">
                <a:solidFill>
                  <a:srgbClr val="4D4F53"/>
                </a:solidFill>
              </a:rPr>
              <a:t>Existing dealer visitation preparation, WHL</a:t>
            </a:r>
          </a:p>
          <a:p>
            <a:pPr marL="85725" indent="-85725">
              <a:buFont typeface="Arial" pitchFamily="34" charset="0"/>
              <a:buChar char="•"/>
            </a:pPr>
            <a:r>
              <a:rPr lang="en-US" altLang="zh-CN" sz="800">
                <a:solidFill>
                  <a:srgbClr val="4D4F53"/>
                </a:solidFill>
              </a:rPr>
              <a:t>Proposal introduction to dealer, WHL</a:t>
            </a:r>
          </a:p>
          <a:p>
            <a:pPr marL="85725" indent="-85725">
              <a:buFont typeface="Arial" pitchFamily="34" charset="0"/>
              <a:buChar char="•"/>
            </a:pPr>
            <a:r>
              <a:rPr lang="en-US" altLang="zh-CN" sz="800">
                <a:solidFill>
                  <a:srgbClr val="4D4F53"/>
                </a:solidFill>
              </a:rPr>
              <a:t>Collection of application materials</a:t>
            </a:r>
          </a:p>
          <a:p>
            <a:pPr marL="85725" indent="-85725">
              <a:buFont typeface="Arial" pitchFamily="34" charset="0"/>
              <a:buChar char="•"/>
            </a:pPr>
            <a:r>
              <a:rPr lang="en-US" altLang="zh-CN" sz="800">
                <a:solidFill>
                  <a:srgbClr val="4D4F53"/>
                </a:solidFill>
              </a:rPr>
              <a:t>WHL approval &amp; agreement</a:t>
            </a:r>
          </a:p>
          <a:p>
            <a:pPr marL="85725" indent="-85725">
              <a:buFont typeface="Arial" pitchFamily="34" charset="0"/>
              <a:buChar char="•"/>
            </a:pPr>
            <a:r>
              <a:rPr lang="en-US" altLang="zh-CN" sz="800">
                <a:solidFill>
                  <a:srgbClr val="4D4F53"/>
                </a:solidFill>
              </a:rPr>
              <a:t>Floating mortgage registration</a:t>
            </a:r>
          </a:p>
          <a:p>
            <a:pPr marL="85725" indent="-85725">
              <a:buFont typeface="Arial" pitchFamily="34" charset="0"/>
              <a:buChar char="•"/>
            </a:pPr>
            <a:r>
              <a:rPr lang="en-US" altLang="zh-CN" sz="800">
                <a:solidFill>
                  <a:srgbClr val="4D4F53"/>
                </a:solidFill>
              </a:rPr>
              <a:t>DAS system preparation, activation and training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555903" y="3424091"/>
            <a:ext cx="1458702" cy="18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>
                <a:solidFill>
                  <a:srgbClr val="4D4F53"/>
                </a:solidFill>
              </a:rPr>
              <a:t>Wholesale service</a:t>
            </a:r>
            <a:endParaRPr lang="zh-CN" altLang="en-US" sz="1050" err="1">
              <a:solidFill>
                <a:srgbClr val="4D4F53"/>
              </a:solidFill>
            </a:endParaRPr>
          </a:p>
        </p:txBody>
      </p:sp>
      <p:sp>
        <p:nvSpPr>
          <p:cNvPr id="69" name="Rechteck 55"/>
          <p:cNvSpPr/>
          <p:nvPr/>
        </p:nvSpPr>
        <p:spPr>
          <a:xfrm>
            <a:off x="6555903" y="3604091"/>
            <a:ext cx="1458702" cy="774534"/>
          </a:xfrm>
          <a:prstGeom prst="rect">
            <a:avLst/>
          </a:prstGeom>
          <a:solidFill>
            <a:srgbClr val="CCFFFF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marL="85725" indent="-85725">
              <a:buFont typeface="Arial" pitchFamily="34" charset="0"/>
              <a:buChar char="•"/>
            </a:pPr>
            <a:r>
              <a:rPr lang="en-US" altLang="zh-CN" sz="800">
                <a:solidFill>
                  <a:srgbClr val="4D4F53"/>
                </a:solidFill>
              </a:rPr>
              <a:t>Dealer contract renew &amp; update</a:t>
            </a:r>
          </a:p>
          <a:p>
            <a:pPr marL="85725" indent="-85725">
              <a:buFont typeface="Arial" pitchFamily="34" charset="0"/>
              <a:buChar char="•"/>
            </a:pPr>
            <a:r>
              <a:rPr lang="en-US" altLang="zh-CN" sz="800">
                <a:solidFill>
                  <a:srgbClr val="4D4F53"/>
                </a:solidFill>
              </a:rPr>
              <a:t>Dealer receipt management</a:t>
            </a:r>
          </a:p>
          <a:p>
            <a:pPr marL="85725" indent="-85725">
              <a:buFont typeface="Arial" pitchFamily="34" charset="0"/>
              <a:buChar char="•"/>
            </a:pPr>
            <a:r>
              <a:rPr lang="en-US" altLang="zh-CN" sz="800">
                <a:solidFill>
                  <a:srgbClr val="4D4F53"/>
                </a:solidFill>
              </a:rPr>
              <a:t>Credit freeze &amp; Contract termination </a:t>
            </a:r>
          </a:p>
          <a:p>
            <a:pPr marL="85725" indent="-85725">
              <a:buFont typeface="Arial" pitchFamily="34" charset="0"/>
              <a:buChar char="•"/>
            </a:pPr>
            <a:r>
              <a:rPr lang="en-US" altLang="zh-CN" sz="800">
                <a:solidFill>
                  <a:srgbClr val="4D4F53"/>
                </a:solidFill>
              </a:rPr>
              <a:t>Remarketing to dealer</a:t>
            </a:r>
            <a:endParaRPr lang="en-US" sz="800">
              <a:solidFill>
                <a:srgbClr val="4D4F53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112859" y="1402109"/>
            <a:ext cx="1050802" cy="2872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>
                <a:solidFill>
                  <a:srgbClr val="4D4F53"/>
                </a:solidFill>
              </a:rPr>
              <a:t>MP.02 Risk management</a:t>
            </a:r>
            <a:endParaRPr lang="zh-CN" altLang="en-US" sz="1050" err="1">
              <a:solidFill>
                <a:srgbClr val="4D4F53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12859" y="1689329"/>
            <a:ext cx="1050802" cy="875260"/>
          </a:xfrm>
          <a:prstGeom prst="rect">
            <a:avLst/>
          </a:prstGeom>
          <a:solidFill>
            <a:srgbClr val="CCFFFF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marL="85725" indent="-85725">
              <a:buFont typeface="Arial" pitchFamily="34" charset="0"/>
              <a:buChar char="•"/>
            </a:pPr>
            <a:r>
              <a:rPr lang="en-US" altLang="zh-CN" sz="800">
                <a:solidFill>
                  <a:srgbClr val="4D4F53"/>
                </a:solidFill>
              </a:rPr>
              <a:t>RTL Risk management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044990" y="2678488"/>
            <a:ext cx="3483203" cy="18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>
                <a:solidFill>
                  <a:srgbClr val="4D4F53"/>
                </a:solidFill>
              </a:rPr>
              <a:t>Pre-activation</a:t>
            </a:r>
            <a:endParaRPr lang="zh-CN" altLang="en-US" sz="1050" err="1">
              <a:solidFill>
                <a:srgbClr val="4D4F53"/>
              </a:solidFill>
            </a:endParaRPr>
          </a:p>
        </p:txBody>
      </p:sp>
      <p:sp>
        <p:nvSpPr>
          <p:cNvPr id="72" name="Rechteck 2"/>
          <p:cNvSpPr/>
          <p:nvPr/>
        </p:nvSpPr>
        <p:spPr>
          <a:xfrm>
            <a:off x="3044990" y="2858487"/>
            <a:ext cx="3483203" cy="542655"/>
          </a:xfrm>
          <a:prstGeom prst="rect">
            <a:avLst/>
          </a:prstGeom>
          <a:solidFill>
            <a:srgbClr val="CCFFFF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3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marL="85725" indent="-85725">
              <a:buFont typeface="Arial" pitchFamily="34" charset="0"/>
              <a:buChar char="•"/>
            </a:pPr>
            <a:r>
              <a:rPr lang="en-US" sz="800">
                <a:solidFill>
                  <a:srgbClr val="4D4F53"/>
                </a:solidFill>
              </a:rPr>
              <a:t>Leads management of end consumer (Leads collection, leads analysis &amp; direct mail</a:t>
            </a:r>
            <a:r>
              <a:rPr lang="en-US" altLang="zh-CN" sz="800">
                <a:solidFill>
                  <a:srgbClr val="4D4F53"/>
                </a:solidFill>
              </a:rPr>
              <a:t>)</a:t>
            </a:r>
          </a:p>
          <a:p>
            <a:pPr marL="85725" indent="-85725">
              <a:buFont typeface="Arial" pitchFamily="34" charset="0"/>
              <a:buChar char="•"/>
            </a:pPr>
            <a:r>
              <a:rPr lang="en-US" altLang="zh-CN" sz="800">
                <a:solidFill>
                  <a:srgbClr val="4D4F53"/>
                </a:solidFill>
              </a:rPr>
              <a:t>Product intro. to end user</a:t>
            </a:r>
          </a:p>
          <a:p>
            <a:pPr marL="85725" indent="-85725">
              <a:buFont typeface="Arial" pitchFamily="34" charset="0"/>
              <a:buChar char="•"/>
            </a:pPr>
            <a:r>
              <a:rPr lang="en-US" altLang="zh-CN" sz="800">
                <a:solidFill>
                  <a:srgbClr val="4D4F53"/>
                </a:solidFill>
              </a:rPr>
              <a:t>Customer loan application </a:t>
            </a:r>
          </a:p>
          <a:p>
            <a:pPr marL="85725" indent="-85725">
              <a:buFont typeface="Arial" pitchFamily="34" charset="0"/>
              <a:buChar char="•"/>
            </a:pPr>
            <a:r>
              <a:rPr lang="en-US" altLang="zh-CN" sz="800">
                <a:solidFill>
                  <a:srgbClr val="4D4F53"/>
                </a:solidFill>
              </a:rPr>
              <a:t>Car mortgage of end consumer</a:t>
            </a:r>
          </a:p>
          <a:p>
            <a:pPr marL="85725" indent="-85725">
              <a:buFont typeface="Arial" pitchFamily="34" charset="0"/>
              <a:buChar char="•"/>
            </a:pPr>
            <a:r>
              <a:rPr lang="en-US" altLang="zh-CN" sz="800">
                <a:solidFill>
                  <a:srgbClr val="4D4F53"/>
                </a:solidFill>
              </a:rPr>
              <a:t>Loan contract activation and disbursement</a:t>
            </a:r>
          </a:p>
        </p:txBody>
      </p:sp>
      <p:grpSp>
        <p:nvGrpSpPr>
          <p:cNvPr id="87" name="Group 86"/>
          <p:cNvGrpSpPr/>
          <p:nvPr/>
        </p:nvGrpSpPr>
        <p:grpSpPr>
          <a:xfrm>
            <a:off x="3044989" y="4407094"/>
            <a:ext cx="3327023" cy="1400344"/>
            <a:chOff x="3044989" y="4570876"/>
            <a:chExt cx="3327023" cy="1400344"/>
          </a:xfrm>
        </p:grpSpPr>
        <p:sp>
          <p:nvSpPr>
            <p:cNvPr id="39" name="Rectangle 38"/>
            <p:cNvSpPr/>
            <p:nvPr/>
          </p:nvSpPr>
          <p:spPr>
            <a:xfrm>
              <a:off x="3044989" y="4570876"/>
              <a:ext cx="3327023" cy="18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4D4F5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050">
                  <a:solidFill>
                    <a:srgbClr val="4D4F53"/>
                  </a:solidFill>
                </a:rPr>
                <a:t>Business development</a:t>
              </a:r>
              <a:endParaRPr lang="zh-CN" altLang="en-US" sz="1050" err="1">
                <a:solidFill>
                  <a:srgbClr val="4D4F53"/>
                </a:solidFill>
              </a:endParaRPr>
            </a:p>
          </p:txBody>
        </p:sp>
        <p:sp>
          <p:nvSpPr>
            <p:cNvPr id="81" name="Eingebuchteter Richtungspfeil 19"/>
            <p:cNvSpPr/>
            <p:nvPr/>
          </p:nvSpPr>
          <p:spPr>
            <a:xfrm>
              <a:off x="3044989" y="4750876"/>
              <a:ext cx="3327023" cy="1220344"/>
            </a:xfrm>
            <a:prstGeom prst="rect">
              <a:avLst/>
            </a:prstGeom>
            <a:solidFill>
              <a:srgbClr val="CCFFFF"/>
            </a:solidFill>
            <a:ln>
              <a:solidFill>
                <a:srgbClr val="4D4F5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3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marL="85725" indent="-85725">
                <a:buFont typeface="Arial" pitchFamily="34" charset="0"/>
                <a:buChar char="•"/>
              </a:pPr>
              <a:r>
                <a:rPr lang="en-US" altLang="zh-CN" sz="800">
                  <a:solidFill>
                    <a:srgbClr val="4D4F53"/>
                  </a:solidFill>
                </a:rPr>
                <a:t>Sales Planning</a:t>
              </a:r>
            </a:p>
            <a:p>
              <a:pPr marL="180975" indent="-88900">
                <a:buFontTx/>
                <a:buChar char="-"/>
              </a:pPr>
              <a:r>
                <a:rPr lang="en-US" altLang="zh-CN" sz="800">
                  <a:solidFill>
                    <a:srgbClr val="4D4F53"/>
                  </a:solidFill>
                </a:rPr>
                <a:t>New dealer development plan</a:t>
              </a:r>
            </a:p>
            <a:p>
              <a:pPr marL="180975" indent="-88900">
                <a:buFontTx/>
                <a:buChar char="-"/>
              </a:pPr>
              <a:r>
                <a:rPr lang="en-US" altLang="zh-CN" sz="800">
                  <a:solidFill>
                    <a:srgbClr val="4D4F53"/>
                  </a:solidFill>
                </a:rPr>
                <a:t>Dealer visit plan</a:t>
              </a:r>
            </a:p>
            <a:p>
              <a:pPr marL="180975" indent="-88900">
                <a:buFontTx/>
                <a:buChar char="-"/>
              </a:pPr>
              <a:r>
                <a:rPr lang="en-US" altLang="zh-CN" sz="800">
                  <a:solidFill>
                    <a:srgbClr val="4D4F53"/>
                  </a:solidFill>
                </a:rPr>
                <a:t>Dealer performance action plan</a:t>
              </a:r>
            </a:p>
            <a:p>
              <a:pPr marL="180975" indent="-88900">
                <a:buFontTx/>
                <a:buChar char="-"/>
              </a:pPr>
              <a:r>
                <a:rPr lang="en-US" altLang="zh-CN" sz="800">
                  <a:solidFill>
                    <a:srgbClr val="4D4F53"/>
                  </a:solidFill>
                </a:rPr>
                <a:t>OEM relationship management plan</a:t>
              </a:r>
            </a:p>
            <a:p>
              <a:pPr marL="85725" indent="-85725">
                <a:buFont typeface="Arial" pitchFamily="34" charset="0"/>
                <a:buChar char="•"/>
              </a:pPr>
              <a:r>
                <a:rPr lang="en-US" altLang="zh-CN" sz="800">
                  <a:solidFill>
                    <a:srgbClr val="4D4F53"/>
                  </a:solidFill>
                </a:rPr>
                <a:t>New dealer visitation preparation (including check mortgage registration), RTL</a:t>
              </a:r>
            </a:p>
            <a:p>
              <a:pPr marL="85725" indent="-85725">
                <a:buFont typeface="Arial" pitchFamily="34" charset="0"/>
                <a:buChar char="•"/>
              </a:pPr>
              <a:r>
                <a:rPr lang="en-US" altLang="zh-CN" sz="800">
                  <a:solidFill>
                    <a:srgbClr val="4D4F53"/>
                  </a:solidFill>
                </a:rPr>
                <a:t>Existing dealer visitation preparation, RTL</a:t>
              </a:r>
            </a:p>
            <a:p>
              <a:pPr marL="85725" indent="-85725">
                <a:buFont typeface="Arial" pitchFamily="34" charset="0"/>
                <a:buChar char="•"/>
              </a:pPr>
              <a:r>
                <a:rPr lang="en-US" altLang="zh-CN" sz="800">
                  <a:solidFill>
                    <a:srgbClr val="4D4F53"/>
                  </a:solidFill>
                </a:rPr>
                <a:t>Market Solution</a:t>
              </a:r>
            </a:p>
            <a:p>
              <a:pPr marL="180975" indent="-88900">
                <a:buFontTx/>
                <a:buChar char="-"/>
              </a:pPr>
              <a:r>
                <a:rPr lang="en-US" altLang="zh-CN" sz="800">
                  <a:solidFill>
                    <a:srgbClr val="4D4F53"/>
                  </a:solidFill>
                </a:rPr>
                <a:t>Best practice model (Dealer AFC workshop)</a:t>
              </a:r>
            </a:p>
            <a:p>
              <a:pPr marL="180975" indent="-88900">
                <a:buFontTx/>
                <a:buChar char="-"/>
              </a:pPr>
              <a:r>
                <a:rPr lang="en-US" altLang="zh-CN" sz="800">
                  <a:solidFill>
                    <a:srgbClr val="4D4F53"/>
                  </a:solidFill>
                </a:rPr>
                <a:t>Benchmark</a:t>
              </a:r>
            </a:p>
            <a:p>
              <a:pPr marL="85725" indent="-85725">
                <a:buFont typeface="Arial" pitchFamily="34" charset="0"/>
                <a:buChar char="•"/>
              </a:pPr>
              <a:r>
                <a:rPr lang="en-US" altLang="zh-CN" sz="800">
                  <a:solidFill>
                    <a:srgbClr val="4D4F53"/>
                  </a:solidFill>
                </a:rPr>
                <a:t>Proposal introduction to retail management</a:t>
              </a:r>
            </a:p>
            <a:p>
              <a:pPr marL="85725" indent="-85725">
                <a:buFont typeface="Arial" pitchFamily="34" charset="0"/>
                <a:buChar char="•"/>
              </a:pPr>
              <a:r>
                <a:rPr lang="en-US" altLang="zh-CN" sz="800">
                  <a:solidFill>
                    <a:srgbClr val="4D4F53"/>
                  </a:solidFill>
                </a:rPr>
                <a:t>Preparation for IT enablers for RTL</a:t>
              </a:r>
            </a:p>
            <a:p>
              <a:pPr marL="85725" indent="-85725">
                <a:buFont typeface="Arial" pitchFamily="34" charset="0"/>
                <a:buChar char="•"/>
              </a:pPr>
              <a:endParaRPr lang="en-US" altLang="zh-CN" sz="800">
                <a:solidFill>
                  <a:srgbClr val="4D4F53"/>
                </a:solidFill>
              </a:endParaRPr>
            </a:p>
          </p:txBody>
        </p:sp>
      </p:grpSp>
      <p:sp>
        <p:nvSpPr>
          <p:cNvPr id="34" name="Rectangle 33"/>
          <p:cNvSpPr/>
          <p:nvPr/>
        </p:nvSpPr>
        <p:spPr>
          <a:xfrm>
            <a:off x="6555905" y="2678488"/>
            <a:ext cx="1458701" cy="18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>
                <a:solidFill>
                  <a:srgbClr val="4D4F53"/>
                </a:solidFill>
              </a:rPr>
              <a:t>Customer service</a:t>
            </a:r>
            <a:endParaRPr lang="zh-CN" altLang="en-US" sz="1050" err="1">
              <a:solidFill>
                <a:srgbClr val="4D4F53"/>
              </a:solidFill>
            </a:endParaRPr>
          </a:p>
        </p:txBody>
      </p:sp>
      <p:sp>
        <p:nvSpPr>
          <p:cNvPr id="83" name="Rechteck 2"/>
          <p:cNvSpPr/>
          <p:nvPr/>
        </p:nvSpPr>
        <p:spPr>
          <a:xfrm>
            <a:off x="6555905" y="2858487"/>
            <a:ext cx="1458701" cy="542655"/>
          </a:xfrm>
          <a:prstGeom prst="rect">
            <a:avLst/>
          </a:prstGeom>
          <a:solidFill>
            <a:srgbClr val="CCFFFF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marL="85725" indent="-85725">
              <a:buFont typeface="Arial" pitchFamily="34" charset="0"/>
              <a:buChar char="•"/>
            </a:pPr>
            <a:r>
              <a:rPr lang="en-US" sz="800">
                <a:solidFill>
                  <a:srgbClr val="4D4F53"/>
                </a:solidFill>
              </a:rPr>
              <a:t>RTL customer service</a:t>
            </a:r>
          </a:p>
          <a:p>
            <a:pPr marL="85725" indent="-85725">
              <a:buFont typeface="Arial" pitchFamily="34" charset="0"/>
              <a:buChar char="•"/>
            </a:pPr>
            <a:r>
              <a:rPr lang="en-US" altLang="zh-CN" sz="800">
                <a:solidFill>
                  <a:srgbClr val="4D4F53"/>
                </a:solidFill>
              </a:rPr>
              <a:t>Remarketing to end consumer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045226" y="2678488"/>
            <a:ext cx="1401782" cy="18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>
                <a:solidFill>
                  <a:srgbClr val="4D4F53"/>
                </a:solidFill>
              </a:rPr>
              <a:t>Collection &amp; Litigation</a:t>
            </a:r>
            <a:endParaRPr lang="zh-CN" altLang="en-US" sz="1050" err="1">
              <a:solidFill>
                <a:srgbClr val="4D4F53"/>
              </a:solidFill>
            </a:endParaRPr>
          </a:p>
        </p:txBody>
      </p:sp>
      <p:sp>
        <p:nvSpPr>
          <p:cNvPr id="84" name="Rechteck 2"/>
          <p:cNvSpPr/>
          <p:nvPr/>
        </p:nvSpPr>
        <p:spPr>
          <a:xfrm>
            <a:off x="8045226" y="2858488"/>
            <a:ext cx="1401782" cy="542655"/>
          </a:xfrm>
          <a:prstGeom prst="rect">
            <a:avLst/>
          </a:prstGeom>
          <a:solidFill>
            <a:srgbClr val="CCFFFF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marL="85725" indent="-85725">
              <a:buFont typeface="Arial" pitchFamily="34" charset="0"/>
              <a:buChar char="•"/>
            </a:pPr>
            <a:r>
              <a:rPr lang="en-US" altLang="zh-CN" sz="800">
                <a:solidFill>
                  <a:srgbClr val="4D4F53"/>
                </a:solidFill>
              </a:rPr>
              <a:t>Collection and litigation for end consumer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045226" y="3424091"/>
            <a:ext cx="1401782" cy="18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>
                <a:solidFill>
                  <a:srgbClr val="4D4F53"/>
                </a:solidFill>
              </a:rPr>
              <a:t>Risk &amp; Collection</a:t>
            </a:r>
            <a:endParaRPr lang="zh-CN" altLang="en-US" sz="1050" err="1">
              <a:solidFill>
                <a:srgbClr val="4D4F53"/>
              </a:solidFill>
            </a:endParaRPr>
          </a:p>
        </p:txBody>
      </p:sp>
      <p:sp>
        <p:nvSpPr>
          <p:cNvPr id="85" name="Rechteck 55"/>
          <p:cNvSpPr/>
          <p:nvPr/>
        </p:nvSpPr>
        <p:spPr>
          <a:xfrm>
            <a:off x="8045226" y="3604091"/>
            <a:ext cx="1401782" cy="774534"/>
          </a:xfrm>
          <a:prstGeom prst="rect">
            <a:avLst/>
          </a:prstGeom>
          <a:solidFill>
            <a:srgbClr val="CCFFFF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marL="85725" indent="-85725">
              <a:buFont typeface="Arial" pitchFamily="34" charset="0"/>
              <a:buChar char="•"/>
            </a:pPr>
            <a:r>
              <a:rPr lang="en-US" altLang="zh-CN" sz="800">
                <a:solidFill>
                  <a:srgbClr val="4D4F53"/>
                </a:solidFill>
              </a:rPr>
              <a:t>WHL Risk management (stock audit, financial statements, violation)</a:t>
            </a:r>
          </a:p>
        </p:txBody>
      </p:sp>
      <p:grpSp>
        <p:nvGrpSpPr>
          <p:cNvPr id="91" name="Group 90"/>
          <p:cNvGrpSpPr/>
          <p:nvPr/>
        </p:nvGrpSpPr>
        <p:grpSpPr>
          <a:xfrm>
            <a:off x="3397664" y="5950186"/>
            <a:ext cx="3106670" cy="437253"/>
            <a:chOff x="3726123" y="6034247"/>
            <a:chExt cx="3106670" cy="437253"/>
          </a:xfrm>
        </p:grpSpPr>
        <p:sp>
          <p:nvSpPr>
            <p:cNvPr id="46" name="Rectangle 45"/>
            <p:cNvSpPr/>
            <p:nvPr/>
          </p:nvSpPr>
          <p:spPr>
            <a:xfrm>
              <a:off x="3726123" y="6034247"/>
              <a:ext cx="989541" cy="43725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4D4F5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050">
                  <a:solidFill>
                    <a:srgbClr val="4D4F53"/>
                  </a:solidFill>
                </a:rPr>
                <a:t>SP.03 IT management</a:t>
              </a:r>
              <a:endParaRPr lang="zh-CN" altLang="en-US" sz="1050" err="1">
                <a:solidFill>
                  <a:srgbClr val="4D4F53"/>
                </a:solidFill>
              </a:endParaRPr>
            </a:p>
          </p:txBody>
        </p:sp>
        <p:sp>
          <p:nvSpPr>
            <p:cNvPr id="90" name="Rechteck 54"/>
            <p:cNvSpPr/>
            <p:nvPr/>
          </p:nvSpPr>
          <p:spPr>
            <a:xfrm>
              <a:off x="4715664" y="6034247"/>
              <a:ext cx="2117129" cy="437253"/>
            </a:xfrm>
            <a:prstGeom prst="rect">
              <a:avLst/>
            </a:prstGeom>
            <a:solidFill>
              <a:srgbClr val="CCFFFF"/>
            </a:solidFill>
            <a:ln>
              <a:solidFill>
                <a:srgbClr val="4D4F5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5720" rIns="0" bIns="45720" numCol="2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marL="85725" indent="-85725">
                <a:buFont typeface="Arial" pitchFamily="34" charset="0"/>
                <a:buChar char="•"/>
              </a:pPr>
              <a:r>
                <a:rPr lang="en-US" altLang="zh-CN" sz="800">
                  <a:solidFill>
                    <a:srgbClr val="4D4F53"/>
                  </a:solidFill>
                </a:rPr>
                <a:t>Points platform</a:t>
              </a:r>
            </a:p>
            <a:p>
              <a:pPr marL="85725" indent="-85725">
                <a:buFont typeface="Arial" pitchFamily="34" charset="0"/>
                <a:buChar char="•"/>
              </a:pPr>
              <a:r>
                <a:rPr lang="en-US" sz="800">
                  <a:solidFill>
                    <a:srgbClr val="4D4F53"/>
                  </a:solidFill>
                </a:rPr>
                <a:t>POSM platform</a:t>
              </a:r>
              <a:endParaRPr lang="en-US" altLang="zh-CN" sz="800">
                <a:solidFill>
                  <a:srgbClr val="4D4F53"/>
                </a:solidFill>
              </a:endParaRPr>
            </a:p>
            <a:p>
              <a:pPr marL="85725" indent="-85725">
                <a:buFont typeface="Arial" pitchFamily="34" charset="0"/>
                <a:buChar char="•"/>
              </a:pPr>
              <a:r>
                <a:rPr lang="en-US" altLang="zh-CN" sz="800">
                  <a:solidFill>
                    <a:srgbClr val="4D4F53"/>
                  </a:solidFill>
                </a:rPr>
                <a:t>Intranet</a:t>
              </a:r>
            </a:p>
            <a:p>
              <a:pPr marL="85725" indent="-85725">
                <a:buFont typeface="Arial" pitchFamily="34" charset="0"/>
                <a:buChar char="•"/>
              </a:pPr>
              <a:r>
                <a:rPr lang="en-US" altLang="zh-CN" sz="800">
                  <a:solidFill>
                    <a:srgbClr val="4D4F53"/>
                  </a:solidFill>
                </a:rPr>
                <a:t>Expense platform</a:t>
              </a:r>
            </a:p>
            <a:p>
              <a:pPr marL="85725" indent="-85725">
                <a:buFont typeface="Arial" pitchFamily="34" charset="0"/>
                <a:buChar char="•"/>
              </a:pPr>
              <a:r>
                <a:rPr lang="en-US" altLang="zh-CN" sz="800">
                  <a:solidFill>
                    <a:srgbClr val="4D4F53"/>
                  </a:solidFill>
                </a:rPr>
                <a:t>Query of BI database</a:t>
              </a:r>
            </a:p>
            <a:p>
              <a:pPr marL="85725" indent="-85725">
                <a:buFont typeface="Arial" pitchFamily="34" charset="0"/>
                <a:buChar char="•"/>
              </a:pPr>
              <a:r>
                <a:rPr lang="en-US" altLang="zh-CN" sz="800">
                  <a:solidFill>
                    <a:srgbClr val="4D4F53"/>
                  </a:solidFill>
                </a:rPr>
                <a:t>Payment of service fee</a:t>
              </a:r>
              <a:endParaRPr lang="en-US" sz="800">
                <a:solidFill>
                  <a:srgbClr val="4D4F53"/>
                </a:solidFill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 rot="642126">
            <a:off x="7608429" y="1098961"/>
            <a:ext cx="2069388" cy="27699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FF0000"/>
                </a:solidFill>
              </a:rPr>
              <a:t>Alignment pending</a:t>
            </a:r>
            <a:endParaRPr lang="ru-RU" sz="12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390355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Title 4"/>
          <p:cNvSpPr txBox="1"/>
          <p:nvPr/>
        </p:nvSpPr>
        <p:spPr>
          <a:xfrm>
            <a:off x="200025" y="126162"/>
            <a:ext cx="9432925" cy="79423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2200" b="0" kern="1200" baseline="0">
                <a:solidFill>
                  <a:srgbClr val="4D4F53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ct val="0"/>
              </a:spcBef>
            </a:pPr>
            <a:r>
              <a:rPr lang="en-US" altLang="zh-CN" sz="1400" b="1" i="1"/>
              <a:t>DECISION PROPOSAL 6 </a:t>
            </a:r>
          </a:p>
          <a:p>
            <a:r>
              <a:rPr lang="en-US" altLang="zh-CN" sz="2000" i="1">
                <a:latin typeface="+mn-lt"/>
              </a:rPr>
              <a:t>GSAFC Sales Process map </a:t>
            </a:r>
            <a:r>
              <a:rPr lang="en-US" altLang="zh-CN" sz="2000">
                <a:latin typeface="+mn-lt"/>
              </a:rPr>
              <a:t>and </a:t>
            </a:r>
            <a:r>
              <a:rPr lang="en-US" altLang="zh-CN" sz="2000" i="1">
                <a:latin typeface="+mn-lt"/>
              </a:rPr>
              <a:t>documentation of TO BE sales processes </a:t>
            </a:r>
            <a:r>
              <a:rPr lang="en-US" altLang="zh-CN" sz="2000">
                <a:latin typeface="+mn-lt"/>
              </a:rPr>
              <a:t>will have a measur-able impact on the </a:t>
            </a:r>
            <a:r>
              <a:rPr lang="en-US" altLang="zh-CN" sz="2000" i="1">
                <a:latin typeface="+mn-lt"/>
              </a:rPr>
              <a:t>process performance </a:t>
            </a:r>
            <a:r>
              <a:rPr lang="en-US" altLang="zh-CN" sz="2000">
                <a:latin typeface="+mn-lt"/>
              </a:rPr>
              <a:t>and can be realized through </a:t>
            </a:r>
            <a:r>
              <a:rPr lang="en-US" altLang="zh-CN" sz="2000" i="1">
                <a:latin typeface="+mn-lt"/>
              </a:rPr>
              <a:t>six change initiatives</a:t>
            </a:r>
          </a:p>
        </p:txBody>
      </p:sp>
      <p:graphicFrame>
        <p:nvGraphicFramePr>
          <p:cNvPr id="5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2480343"/>
              </p:ext>
            </p:extLst>
          </p:nvPr>
        </p:nvGraphicFramePr>
        <p:xfrm>
          <a:off x="200026" y="1416141"/>
          <a:ext cx="9432924" cy="1871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347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5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71840">
                <a:tc>
                  <a:txBody>
                    <a:bodyPr vert="horz"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GB" sz="1400" b="1">
                          <a:solidFill>
                            <a:schemeClr val="bg1"/>
                          </a:solidFill>
                          <a:latin typeface="+mj-lt"/>
                        </a:rPr>
                        <a:t>Benefits </a:t>
                      </a:r>
                    </a:p>
                    <a:p>
                      <a:pPr algn="ctr"/>
                      <a:r>
                        <a:rPr lang="en-GB" sz="1400" b="1">
                          <a:solidFill>
                            <a:schemeClr val="bg1"/>
                          </a:solidFill>
                          <a:latin typeface="+mj-lt"/>
                        </a:rPr>
                        <a:t>of the Sales </a:t>
                      </a:r>
                      <a:br>
                        <a:rPr lang="en-GB" sz="1400" b="1">
                          <a:solidFill>
                            <a:schemeClr val="bg1"/>
                          </a:solidFill>
                          <a:latin typeface="+mj-lt"/>
                        </a:rPr>
                      </a:br>
                      <a:r>
                        <a:rPr lang="en-GB" sz="1400" b="1">
                          <a:solidFill>
                            <a:schemeClr val="bg1"/>
                          </a:solidFill>
                          <a:latin typeface="+mj-lt"/>
                        </a:rPr>
                        <a:t>Process Map Changes </a:t>
                      </a:r>
                    </a:p>
                  </a:txBody>
                  <a:tcPr anchor="ctr">
                    <a:lnL w="12700" cmpd="sng">
                      <a:solidFill>
                        <a:srgbClr val="213983"/>
                      </a:solidFill>
                    </a:lnL>
                    <a:lnR w="12700" cmpd="sng">
                      <a:solidFill>
                        <a:srgbClr val="213983"/>
                      </a:solidFill>
                    </a:lnR>
                    <a:lnT w="12700" cmpd="sng">
                      <a:solidFill>
                        <a:srgbClr val="213983"/>
                      </a:solidFill>
                    </a:lnT>
                    <a:lnB w="12700" cmpd="sng">
                      <a:solidFill>
                        <a:srgbClr val="213983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177800" indent="-177800" eaLnBrk="0" hangingPunct="0"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§"/>
                        <a:defRPr/>
                      </a:pPr>
                      <a:r>
                        <a:rPr lang="en-US" sz="1200" noProof="0">
                          <a:latin typeface="+mj-lt"/>
                        </a:rPr>
                        <a:t>Reduce task overlaps between the sales roles </a:t>
                      </a:r>
                    </a:p>
                    <a:p>
                      <a:pPr marL="177800" indent="-177800" eaLnBrk="0" hangingPunct="0"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§"/>
                        <a:defRPr/>
                      </a:pPr>
                      <a:r>
                        <a:rPr lang="en-US" sz="1200" noProof="0">
                          <a:latin typeface="+mj-lt"/>
                        </a:rPr>
                        <a:t>Support</a:t>
                      </a:r>
                      <a:r>
                        <a:rPr lang="en-US" sz="1200" baseline="0" noProof="0">
                          <a:latin typeface="+mj-lt"/>
                        </a:rPr>
                        <a:t> the collaboration between sales and other GSAFC departments (and sets a standard for other GSAFC Depts.)</a:t>
                      </a:r>
                    </a:p>
                    <a:p>
                      <a:pPr marL="177800" indent="-177800" eaLnBrk="0" hangingPunct="0"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§"/>
                        <a:defRPr/>
                      </a:pPr>
                      <a:r>
                        <a:rPr lang="en-US" sz="1200" noProof="0">
                          <a:latin typeface="+mj-lt"/>
                        </a:rPr>
                        <a:t>Increase process performance, which can be measured and continuously</a:t>
                      </a:r>
                      <a:r>
                        <a:rPr lang="en-US" sz="1200" baseline="0" noProof="0">
                          <a:latin typeface="+mj-lt"/>
                        </a:rPr>
                        <a:t> improved (based on c</a:t>
                      </a:r>
                      <a:r>
                        <a:rPr lang="en-US" altLang="zh-CN" sz="1200" baseline="0" noProof="0">
                          <a:latin typeface="+mj-lt"/>
                        </a:rPr>
                        <a:t>ritical to process &lt;CTP&gt;</a:t>
                      </a:r>
                      <a:r>
                        <a:rPr lang="en-US" sz="1200" baseline="0" noProof="0">
                          <a:latin typeface="+mj-lt"/>
                        </a:rPr>
                        <a:t>)</a:t>
                      </a:r>
                      <a:endParaRPr lang="en-US" sz="1200" noProof="0">
                        <a:latin typeface="+mj-lt"/>
                      </a:endParaRPr>
                    </a:p>
                    <a:p>
                      <a:pPr marL="177800" indent="-177800" algn="l" defTabSz="914400" rtl="0" eaLnBrk="0" latinLnBrk="0" hangingPunct="0"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§"/>
                        <a:defRPr/>
                      </a:pPr>
                      <a:r>
                        <a:rPr lang="en-US" sz="1200" b="0" kern="1200" noProof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Help</a:t>
                      </a:r>
                      <a:r>
                        <a:rPr lang="en-US" sz="1200" b="0" kern="1200" baseline="0" noProof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kern="1200" noProof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new sales team members to better understand and get quickly familiarized with existing sales processes and their (new)</a:t>
                      </a:r>
                      <a:r>
                        <a:rPr lang="en-US" sz="1200" b="0" kern="1200" baseline="0" noProof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tasks</a:t>
                      </a:r>
                      <a:endParaRPr lang="en-US" sz="1200" b="0" kern="1200" noProof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177800" indent="-177800" algn="l" defTabSz="914400" rtl="0" eaLnBrk="0" latinLnBrk="0" hangingPunct="0"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§"/>
                        <a:defRPr/>
                      </a:pPr>
                      <a:r>
                        <a:rPr lang="en-US" sz="1200" b="0" kern="1200" noProof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Strengthen the overall understanding</a:t>
                      </a:r>
                      <a:r>
                        <a:rPr lang="en-US" sz="1200" b="0" kern="1200" baseline="0" noProof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kern="1200" noProof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1200" b="0" kern="1200" baseline="0" noProof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nd alignment regarding “how sales works at GSAFC” (= sales team spirit)</a:t>
                      </a:r>
                      <a:endParaRPr lang="en-US" sz="1200" b="0" kern="1200" noProof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rgbClr val="213983"/>
                      </a:solidFill>
                    </a:lnL>
                    <a:lnR w="12700" cmpd="sng">
                      <a:solidFill>
                        <a:srgbClr val="213983"/>
                      </a:solidFill>
                    </a:lnR>
                    <a:lnT w="12700" cmpd="sng">
                      <a:solidFill>
                        <a:srgbClr val="213983"/>
                      </a:solidFill>
                    </a:lnT>
                    <a:lnB w="12700" cmpd="sng">
                      <a:solidFill>
                        <a:srgbClr val="213983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Text Placeholder 2"/>
          <p:cNvSpPr txBox="1"/>
          <p:nvPr/>
        </p:nvSpPr>
        <p:spPr>
          <a:xfrm>
            <a:off x="200025" y="1009266"/>
            <a:ext cx="9355140" cy="33996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tabLst>
                <a:tab pos="450850"/>
              </a:tabLst>
              <a:defRPr lang="en-GB" sz="1800" b="1" kern="1200" noProof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457200" rtl="0" eaLnBrk="1" latinLnBrk="0" hangingPunct="1">
              <a:spcBef>
                <a:spcPts val="1200"/>
              </a:spcBef>
              <a:spcAft>
                <a:spcPts val="300"/>
              </a:spcAft>
              <a:buClr>
                <a:schemeClr val="bg2"/>
              </a:buClr>
              <a:buFont typeface="Arial" pitchFamily="34" charset="0"/>
              <a:buChar char="•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3pPr>
            <a:lvl4pPr marL="536575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4pPr>
            <a:lvl5pPr marL="812800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lang="en-GB" sz="11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3. Sales Process Map – TO BE Solution Benefits &amp; Change Initiatives</a:t>
            </a:r>
          </a:p>
        </p:txBody>
      </p:sp>
      <p:sp>
        <p:nvSpPr>
          <p:cNvPr id="7" name="Dreieck 6"/>
          <p:cNvSpPr/>
          <p:nvPr/>
        </p:nvSpPr>
        <p:spPr>
          <a:xfrm rot="10800000">
            <a:off x="1438683" y="3359653"/>
            <a:ext cx="7119991" cy="303902"/>
          </a:xfrm>
          <a:prstGeom prst="triangle">
            <a:avLst/>
          </a:prstGeom>
          <a:solidFill>
            <a:schemeClr val="tx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656107"/>
              </p:ext>
            </p:extLst>
          </p:nvPr>
        </p:nvGraphicFramePr>
        <p:xfrm>
          <a:off x="200026" y="3735228"/>
          <a:ext cx="9432924" cy="2681447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347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5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81447">
                <a:tc>
                  <a:txBody>
                    <a:bodyPr vert="horz"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GB" sz="1400" b="1">
                          <a:solidFill>
                            <a:schemeClr val="bg1"/>
                          </a:solidFill>
                          <a:latin typeface="+mn-lt"/>
                        </a:rPr>
                        <a:t>Change Initiatives</a:t>
                      </a:r>
                    </a:p>
                  </a:txBody>
                  <a:tcPr anchor="ctr">
                    <a:lnL w="12700" cmpd="sng">
                      <a:solidFill>
                        <a:srgbClr val="213983"/>
                      </a:solidFill>
                    </a:lnL>
                    <a:lnR w="12700" cmpd="sng">
                      <a:solidFill>
                        <a:srgbClr val="213983"/>
                      </a:solidFill>
                    </a:lnR>
                    <a:lnT w="12700" cmpd="sng">
                      <a:solidFill>
                        <a:srgbClr val="213983"/>
                      </a:solidFill>
                    </a:lnT>
                    <a:lnB w="12700" cmpd="sng">
                      <a:solidFill>
                        <a:srgbClr val="213983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 vert="horz"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184150" marR="0" indent="-18415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+mj-lt"/>
                        <a:buAutoNum type="arabicPeriod"/>
                        <a:defRPr/>
                      </a:pPr>
                      <a:r>
                        <a:rPr lang="en-US" sz="1400" b="0" i="0" u="none" noProof="0">
                          <a:solidFill>
                            <a:schemeClr val="tx1"/>
                          </a:solidFill>
                          <a:latin typeface="+mn-lt"/>
                        </a:rPr>
                        <a:t>Prepare and execute training to sales leaders (by Q&amp;I section), incl. BPM concept and process priority definition (until Jan 30</a:t>
                      </a:r>
                      <a:r>
                        <a:rPr lang="en-US" sz="1400" b="0" i="0" u="none" baseline="30000" noProof="0">
                          <a:solidFill>
                            <a:schemeClr val="tx1"/>
                          </a:solidFill>
                          <a:latin typeface="+mn-lt"/>
                        </a:rPr>
                        <a:t>th</a:t>
                      </a:r>
                      <a:r>
                        <a:rPr lang="en-US" sz="1400" b="0" i="0" u="none" noProof="0">
                          <a:solidFill>
                            <a:schemeClr val="tx1"/>
                          </a:solidFill>
                          <a:latin typeface="+mn-lt"/>
                        </a:rPr>
                        <a:t>, 2017)</a:t>
                      </a:r>
                    </a:p>
                    <a:p>
                      <a:pPr marL="184150" marR="0" indent="-18415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+mj-lt"/>
                        <a:buAutoNum type="arabicPeriod"/>
                        <a:defRPr/>
                      </a:pPr>
                      <a:r>
                        <a:rPr lang="en-US" sz="1400" b="0" i="0" u="none" noProof="0">
                          <a:solidFill>
                            <a:schemeClr val="tx1"/>
                          </a:solidFill>
                          <a:latin typeface="+mn-lt"/>
                        </a:rPr>
                        <a:t>Review, fine-tune &amp; align on new sales process map &amp; identify Tier 1 &amp; 2 processes (until Jan 30</a:t>
                      </a:r>
                      <a:r>
                        <a:rPr lang="en-US" sz="1400" b="0" i="0" u="none" baseline="30000" noProof="0">
                          <a:solidFill>
                            <a:schemeClr val="tx1"/>
                          </a:solidFill>
                          <a:latin typeface="+mn-lt"/>
                        </a:rPr>
                        <a:t>th</a:t>
                      </a:r>
                      <a:r>
                        <a:rPr lang="en-US" sz="1400" b="0" i="0" u="none" noProof="0">
                          <a:solidFill>
                            <a:schemeClr val="tx1"/>
                          </a:solidFill>
                          <a:latin typeface="+mn-lt"/>
                        </a:rPr>
                        <a:t>, 2017)</a:t>
                      </a:r>
                    </a:p>
                    <a:p>
                      <a:pPr marL="184150" marR="0" indent="-18415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+mj-lt"/>
                        <a:buAutoNum type="arabicPeriod"/>
                        <a:defRPr/>
                      </a:pPr>
                      <a:r>
                        <a:rPr lang="en-US" sz="1400" b="0" i="0" u="none" noProof="0">
                          <a:solidFill>
                            <a:schemeClr val="tx1"/>
                          </a:solidFill>
                          <a:latin typeface="+mn-lt"/>
                        </a:rPr>
                        <a:t>Optimize</a:t>
                      </a:r>
                      <a:r>
                        <a:rPr lang="en-US" sz="1400" b="0" i="0" u="none" baseline="0" noProof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400" b="0" i="0" u="none" noProof="0">
                          <a:solidFill>
                            <a:schemeClr val="tx1"/>
                          </a:solidFill>
                          <a:latin typeface="+mn-lt"/>
                        </a:rPr>
                        <a:t>Tier 1 TO BE sales processes, incl.</a:t>
                      </a:r>
                      <a:r>
                        <a:rPr lang="en-US" sz="1400" b="0" i="0" u="none" baseline="0" noProof="0">
                          <a:solidFill>
                            <a:schemeClr val="tx1"/>
                          </a:solidFill>
                          <a:latin typeface="+mn-lt"/>
                        </a:rPr>
                        <a:t> formalized operational procedures</a:t>
                      </a:r>
                      <a:r>
                        <a:rPr lang="en-US" sz="1400" b="0" i="0" u="none" noProof="0">
                          <a:solidFill>
                            <a:schemeClr val="tx1"/>
                          </a:solidFill>
                          <a:latin typeface="+mn-lt"/>
                        </a:rPr>
                        <a:t> (until Jun 30</a:t>
                      </a:r>
                      <a:r>
                        <a:rPr lang="en-US" sz="1400" b="0" i="0" u="none" baseline="30000" noProof="0">
                          <a:solidFill>
                            <a:schemeClr val="tx1"/>
                          </a:solidFill>
                          <a:latin typeface="+mn-lt"/>
                        </a:rPr>
                        <a:t>th</a:t>
                      </a:r>
                      <a:r>
                        <a:rPr lang="en-US" sz="1400" b="0" i="0" u="none" noProof="0">
                          <a:solidFill>
                            <a:schemeClr val="tx1"/>
                          </a:solidFill>
                          <a:latin typeface="+mn-lt"/>
                        </a:rPr>
                        <a:t>, 2017)</a:t>
                      </a:r>
                    </a:p>
                    <a:p>
                      <a:pPr marL="184150" marR="0" indent="-18415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+mj-lt"/>
                        <a:buAutoNum type="arabicPeriod"/>
                        <a:defRPr/>
                      </a:pPr>
                      <a:r>
                        <a:rPr lang="en-US" sz="1400" b="0" i="0" u="none" noProof="0">
                          <a:solidFill>
                            <a:schemeClr val="tx1"/>
                          </a:solidFill>
                          <a:latin typeface="+mn-lt"/>
                        </a:rPr>
                        <a:t>Support roll-out activities, incl. role</a:t>
                      </a:r>
                      <a:r>
                        <a:rPr lang="en-US" sz="1400" b="0" i="0" u="none" baseline="0" noProof="0">
                          <a:solidFill>
                            <a:schemeClr val="tx1"/>
                          </a:solidFill>
                          <a:latin typeface="+mn-lt"/>
                        </a:rPr>
                        <a:t> &amp;</a:t>
                      </a:r>
                      <a:r>
                        <a:rPr lang="en-US" sz="1400" b="0" i="0" u="none" noProof="0">
                          <a:solidFill>
                            <a:schemeClr val="tx1"/>
                          </a:solidFill>
                          <a:latin typeface="+mn-lt"/>
                        </a:rPr>
                        <a:t> process trainings and</a:t>
                      </a:r>
                      <a:r>
                        <a:rPr lang="en-US" sz="1400" b="0" i="0" u="none" baseline="0" noProof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400" b="0" i="0" u="none" noProof="0">
                          <a:solidFill>
                            <a:schemeClr val="tx1"/>
                          </a:solidFill>
                          <a:latin typeface="+mn-lt"/>
                        </a:rPr>
                        <a:t>coaching measures (until Sep 30</a:t>
                      </a:r>
                      <a:r>
                        <a:rPr lang="en-US" sz="1400" b="0" i="0" u="none" baseline="30000" noProof="0">
                          <a:solidFill>
                            <a:schemeClr val="tx1"/>
                          </a:solidFill>
                          <a:latin typeface="+mn-lt"/>
                        </a:rPr>
                        <a:t>th</a:t>
                      </a:r>
                      <a:r>
                        <a:rPr lang="en-US" sz="1400" b="0" i="0" u="none" noProof="0">
                          <a:solidFill>
                            <a:schemeClr val="tx1"/>
                          </a:solidFill>
                          <a:latin typeface="+mn-lt"/>
                        </a:rPr>
                        <a:t>, 2017)</a:t>
                      </a:r>
                    </a:p>
                    <a:p>
                      <a:pPr marL="184150" marR="0" indent="-18415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+mj-lt"/>
                        <a:buAutoNum type="arabicPeriod"/>
                        <a:defRPr/>
                      </a:pPr>
                      <a:r>
                        <a:rPr lang="en-US" sz="1400" b="0" i="0" u="none" noProof="0">
                          <a:solidFill>
                            <a:schemeClr val="tx1"/>
                          </a:solidFill>
                          <a:latin typeface="+mn-lt"/>
                        </a:rPr>
                        <a:t>Execute process performance measurement for Tier 1 processes (as of Jul 1</a:t>
                      </a:r>
                      <a:r>
                        <a:rPr lang="en-US" sz="1400" b="0" i="0" u="none" baseline="30000" noProof="0">
                          <a:solidFill>
                            <a:schemeClr val="tx1"/>
                          </a:solidFill>
                          <a:latin typeface="+mn-lt"/>
                        </a:rPr>
                        <a:t>st</a:t>
                      </a:r>
                      <a:r>
                        <a:rPr lang="en-US" sz="1400" b="0" i="0" u="none" noProof="0">
                          <a:solidFill>
                            <a:schemeClr val="tx1"/>
                          </a:solidFill>
                          <a:latin typeface="+mn-lt"/>
                        </a:rPr>
                        <a:t>, 2017)</a:t>
                      </a:r>
                    </a:p>
                    <a:p>
                      <a:pPr marL="184150" marR="0" indent="-18415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+mj-lt"/>
                        <a:buAutoNum type="arabicPeriod"/>
                        <a:defRPr/>
                      </a:pPr>
                      <a:r>
                        <a:rPr lang="en-US" sz="1400" b="0" i="0" u="none" noProof="0">
                          <a:solidFill>
                            <a:schemeClr val="tx1"/>
                          </a:solidFill>
                          <a:latin typeface="+mn-lt"/>
                        </a:rPr>
                        <a:t>Optimize Tier 2 TO BE sales processes, incl. formalized operational</a:t>
                      </a:r>
                      <a:r>
                        <a:rPr lang="en-US" sz="1400" b="0" i="0" u="none" baseline="0" noProof="0">
                          <a:solidFill>
                            <a:schemeClr val="tx1"/>
                          </a:solidFill>
                          <a:latin typeface="+mn-lt"/>
                        </a:rPr>
                        <a:t> procedures </a:t>
                      </a:r>
                      <a:r>
                        <a:rPr lang="en-US" sz="1400" b="0" i="0" u="none" noProof="0">
                          <a:solidFill>
                            <a:schemeClr val="tx1"/>
                          </a:solidFill>
                          <a:latin typeface="+mn-lt"/>
                        </a:rPr>
                        <a:t>(until Dec 31</a:t>
                      </a:r>
                      <a:r>
                        <a:rPr lang="en-US" sz="1400" b="0" i="0" u="none" baseline="30000" noProof="0">
                          <a:solidFill>
                            <a:schemeClr val="tx1"/>
                          </a:solidFill>
                          <a:latin typeface="+mn-lt"/>
                        </a:rPr>
                        <a:t>st</a:t>
                      </a:r>
                      <a:r>
                        <a:rPr lang="en-US" sz="1400" b="0" i="0" u="none" noProof="0">
                          <a:solidFill>
                            <a:schemeClr val="tx1"/>
                          </a:solidFill>
                          <a:latin typeface="+mn-lt"/>
                        </a:rPr>
                        <a:t>, 2017)</a:t>
                      </a:r>
                    </a:p>
                  </a:txBody>
                  <a:tcPr anchor="ctr">
                    <a:lnL w="12700" cmpd="sng">
                      <a:solidFill>
                        <a:srgbClr val="213983"/>
                      </a:solidFill>
                    </a:lnL>
                    <a:lnR w="12700" cmpd="sng">
                      <a:solidFill>
                        <a:srgbClr val="213983"/>
                      </a:solidFill>
                    </a:lnR>
                    <a:lnT w="12700" cmpd="sng">
                      <a:solidFill>
                        <a:srgbClr val="213983"/>
                      </a:solidFill>
                    </a:lnT>
                    <a:lnB w="12700" cmpd="sng">
                      <a:solidFill>
                        <a:srgbClr val="213983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6391481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" name="Title 4"/>
          <p:cNvSpPr txBox="1"/>
          <p:nvPr/>
        </p:nvSpPr>
        <p:spPr>
          <a:xfrm>
            <a:off x="200025" y="138113"/>
            <a:ext cx="9432925" cy="70008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2200" b="0" kern="1200" baseline="0">
                <a:solidFill>
                  <a:srgbClr val="4D4F53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/>
              <a:t>In context with the </a:t>
            </a:r>
            <a:r>
              <a:rPr lang="en-US" sz="2000" i="1"/>
              <a:t>Sales Process Map</a:t>
            </a:r>
            <a:r>
              <a:rPr lang="en-US" sz="2000"/>
              <a:t>, we kindly ask the Steering Committee to approve the following </a:t>
            </a:r>
            <a:r>
              <a:rPr lang="en-US" sz="2000" i="1"/>
              <a:t>two decision proposals</a:t>
            </a:r>
          </a:p>
        </p:txBody>
      </p:sp>
      <p:sp>
        <p:nvSpPr>
          <p:cNvPr id="29" name="Text Placeholder 2"/>
          <p:cNvSpPr txBox="1"/>
          <p:nvPr/>
        </p:nvSpPr>
        <p:spPr>
          <a:xfrm>
            <a:off x="200025" y="1009266"/>
            <a:ext cx="9355140" cy="33996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tabLst>
                <a:tab pos="450850"/>
              </a:tabLst>
              <a:defRPr lang="en-GB" sz="1800" b="1" kern="1200" noProof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457200" rtl="0" eaLnBrk="1" latinLnBrk="0" hangingPunct="1">
              <a:spcBef>
                <a:spcPts val="1200"/>
              </a:spcBef>
              <a:spcAft>
                <a:spcPts val="300"/>
              </a:spcAft>
              <a:buClr>
                <a:schemeClr val="bg2"/>
              </a:buClr>
              <a:buFont typeface="Arial" pitchFamily="34" charset="0"/>
              <a:buChar char="•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3pPr>
            <a:lvl4pPr marL="536575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4pPr>
            <a:lvl5pPr marL="812800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lang="en-GB" sz="11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Decision Proposals 5 &amp; 6</a:t>
            </a:r>
          </a:p>
        </p:txBody>
      </p:sp>
      <p:graphicFrame>
        <p:nvGraphicFramePr>
          <p:cNvPr id="9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852566"/>
              </p:ext>
            </p:extLst>
          </p:nvPr>
        </p:nvGraphicFramePr>
        <p:xfrm>
          <a:off x="200025" y="1304925"/>
          <a:ext cx="9355139" cy="41947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9355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9475">
                <a:tc>
                  <a:txBody>
                    <a:bodyPr vert="horz" wrap="square"/>
                    <a:lstStyle/>
                    <a:p>
                      <a:pPr algn="l"/>
                      <a:r>
                        <a:rPr lang="en-US" sz="1400">
                          <a:ln>
                            <a:noFill/>
                          </a:ln>
                          <a:solidFill>
                            <a:srgbClr val="4D4F53"/>
                          </a:solidFill>
                          <a:latin typeface="Calibri" pitchFamily="34" charset="0"/>
                        </a:rPr>
                        <a:t>Decision Proposal 5: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B7B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Text Placeholder 4"/>
          <p:cNvSpPr txBox="1"/>
          <p:nvPr/>
        </p:nvSpPr>
        <p:spPr>
          <a:xfrm>
            <a:off x="200027" y="1724399"/>
            <a:ext cx="8114634" cy="741400"/>
          </a:xfrm>
          <a:prstGeom prst="rect">
            <a:avLst/>
          </a:prstGeom>
          <a:ln>
            <a:noFill/>
          </a:ln>
        </p:spPr>
        <p:txBody>
          <a:bodyPr vert="horz" lIns="72000" tIns="72000" rIns="36000" bIns="0" rtlCol="0">
            <a:noAutofit/>
          </a:bodyPr>
          <a:lstStyle>
            <a:defPPr>
              <a:defRPr lang="en-US"/>
            </a:defPPr>
            <a:lvl1pPr marL="0" lv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defRPr sz="12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1pPr>
            <a:lvl2pPr marL="177800" lvl="1" indent="-177800" algn="l" defTabSz="457200" rtl="0" eaLnBrk="1" latinLnBrk="0" hangingPunct="1"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Font typeface="Arial" pitchFamily="34" charset="0"/>
              <a:buChar char="•"/>
              <a:defRPr sz="12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2pPr>
            <a:lvl3pPr marL="361950" lvl="2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sz="18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3pPr>
            <a:lvl4pPr marL="536575" lvl="3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sz="18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4pPr>
            <a:lvl5pPr marL="812800" lvl="4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sz="11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US" sz="1400"/>
              <a:t>The Steering Committee approves the </a:t>
            </a:r>
            <a:r>
              <a:rPr lang="en-US" sz="1400" b="1"/>
              <a:t>concept draft of the Sales Process Map, the leveraged sales process documentation methodology </a:t>
            </a:r>
            <a:r>
              <a:rPr lang="en-US" sz="1400"/>
              <a:t>and confirms the need to </a:t>
            </a:r>
            <a:r>
              <a:rPr lang="en-US" sz="1400" b="1"/>
              <a:t>identify Tier 1 &amp; 2 sales processes</a:t>
            </a:r>
            <a:r>
              <a:rPr lang="en-US" sz="1400"/>
              <a:t> (until Jan 30</a:t>
            </a:r>
            <a:r>
              <a:rPr lang="en-US" sz="1400" baseline="30000"/>
              <a:t>th</a:t>
            </a:r>
            <a:r>
              <a:rPr lang="en-US" sz="1400"/>
              <a:t>, 2017).</a:t>
            </a:r>
          </a:p>
        </p:txBody>
      </p:sp>
      <p:sp>
        <p:nvSpPr>
          <p:cNvPr id="19" name="Rechteck 10"/>
          <p:cNvSpPr/>
          <p:nvPr/>
        </p:nvSpPr>
        <p:spPr>
          <a:xfrm>
            <a:off x="8412907" y="1802973"/>
            <a:ext cx="352944" cy="41685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400" b="1">
              <a:solidFill>
                <a:srgbClr val="00B050"/>
              </a:solidFill>
            </a:endParaRPr>
          </a:p>
        </p:txBody>
      </p:sp>
      <p:sp>
        <p:nvSpPr>
          <p:cNvPr id="21" name="Rechteck 15"/>
          <p:cNvSpPr/>
          <p:nvPr/>
        </p:nvSpPr>
        <p:spPr>
          <a:xfrm>
            <a:off x="8395850" y="1850499"/>
            <a:ext cx="359375" cy="36933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b="1">
                <a:solidFill>
                  <a:srgbClr val="00B050"/>
                </a:solidFill>
                <a:sym typeface="Wingdings"/>
              </a:rPr>
              <a:t></a:t>
            </a:r>
            <a:endParaRPr lang="en-US" b="1">
              <a:solidFill>
                <a:srgbClr val="00B050"/>
              </a:solidFill>
            </a:endParaRPr>
          </a:p>
        </p:txBody>
      </p:sp>
      <p:graphicFrame>
        <p:nvGraphicFramePr>
          <p:cNvPr id="17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18073"/>
              </p:ext>
            </p:extLst>
          </p:nvPr>
        </p:nvGraphicFramePr>
        <p:xfrm>
          <a:off x="200025" y="2691828"/>
          <a:ext cx="9355139" cy="41947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9355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9475">
                <a:tc>
                  <a:txBody>
                    <a:bodyPr vert="horz" wrap="square"/>
                    <a:lstStyle/>
                    <a:p>
                      <a:pPr algn="l"/>
                      <a:r>
                        <a:rPr lang="en-US" sz="1400">
                          <a:ln>
                            <a:noFill/>
                          </a:ln>
                          <a:solidFill>
                            <a:srgbClr val="4D4F53"/>
                          </a:solidFill>
                          <a:latin typeface="Calibri" pitchFamily="34" charset="0"/>
                        </a:rPr>
                        <a:t>Decision Proposal 6: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B7B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Text Placeholder 4"/>
          <p:cNvSpPr txBox="1"/>
          <p:nvPr/>
        </p:nvSpPr>
        <p:spPr>
          <a:xfrm>
            <a:off x="200027" y="3111301"/>
            <a:ext cx="8114634" cy="679113"/>
          </a:xfrm>
          <a:prstGeom prst="rect">
            <a:avLst/>
          </a:prstGeom>
          <a:ln>
            <a:noFill/>
          </a:ln>
        </p:spPr>
        <p:txBody>
          <a:bodyPr vert="horz" lIns="72000" tIns="72000" rIns="36000" bIns="0" rtlCol="0">
            <a:noAutofit/>
          </a:bodyPr>
          <a:lstStyle>
            <a:defPPr>
              <a:defRPr lang="en-US"/>
            </a:defPPr>
            <a:lvl1pPr marL="0" lv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defRPr sz="12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1pPr>
            <a:lvl2pPr marL="177800" lvl="1" indent="-177800" algn="l" defTabSz="457200" rtl="0" eaLnBrk="1" latinLnBrk="0" hangingPunct="1"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Font typeface="Arial" pitchFamily="34" charset="0"/>
              <a:buChar char="•"/>
              <a:defRPr sz="12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2pPr>
            <a:lvl3pPr marL="361950" lvl="2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sz="18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3pPr>
            <a:lvl4pPr marL="536575" lvl="3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sz="18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4pPr>
            <a:lvl5pPr marL="812800" lvl="4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sz="11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US" sz="1400"/>
              <a:t>The Steering Committee </a:t>
            </a:r>
            <a:r>
              <a:rPr lang="en-US" sz="1400" b="1"/>
              <a:t>agrees to the identified benefits</a:t>
            </a:r>
            <a:r>
              <a:rPr lang="en-US" sz="1400"/>
              <a:t> </a:t>
            </a:r>
            <a:r>
              <a:rPr lang="en-US" sz="1400" b="1"/>
              <a:t>and change initiatives</a:t>
            </a:r>
          </a:p>
        </p:txBody>
      </p:sp>
      <p:sp>
        <p:nvSpPr>
          <p:cNvPr id="23" name="Rechteck 10"/>
          <p:cNvSpPr/>
          <p:nvPr/>
        </p:nvSpPr>
        <p:spPr>
          <a:xfrm>
            <a:off x="8412907" y="3189876"/>
            <a:ext cx="352944" cy="41685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400" b="1">
              <a:solidFill>
                <a:srgbClr val="00B050"/>
              </a:solidFill>
            </a:endParaRPr>
          </a:p>
        </p:txBody>
      </p:sp>
      <p:sp>
        <p:nvSpPr>
          <p:cNvPr id="24" name="Rechteck 15"/>
          <p:cNvSpPr/>
          <p:nvPr/>
        </p:nvSpPr>
        <p:spPr>
          <a:xfrm>
            <a:off x="8395850" y="3237402"/>
            <a:ext cx="359375" cy="36933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b="1">
                <a:solidFill>
                  <a:srgbClr val="00B050"/>
                </a:solidFill>
                <a:sym typeface="Wingdings"/>
              </a:rPr>
              <a:t></a:t>
            </a:r>
            <a:endParaRPr lang="en-US" b="1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669224"/>
      </p:ext>
    </p:ext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" name="Text Placeholder 2"/>
          <p:cNvSpPr txBox="1"/>
          <p:nvPr/>
        </p:nvSpPr>
        <p:spPr>
          <a:xfrm>
            <a:off x="200025" y="1009266"/>
            <a:ext cx="9355140" cy="33996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tabLst>
                <a:tab pos="450850"/>
              </a:tabLst>
              <a:defRPr lang="en-GB" sz="1800" b="1" kern="1200" noProof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457200" rtl="0" eaLnBrk="1" latinLnBrk="0" hangingPunct="1">
              <a:spcBef>
                <a:spcPts val="1200"/>
              </a:spcBef>
              <a:spcAft>
                <a:spcPts val="300"/>
              </a:spcAft>
              <a:buClr>
                <a:schemeClr val="bg2"/>
              </a:buClr>
              <a:buFont typeface="Arial" pitchFamily="34" charset="0"/>
              <a:buChar char="•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3pPr>
            <a:lvl4pPr marL="536575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4pPr>
            <a:lvl5pPr marL="812800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lang="en-GB" sz="11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Design for Performance Topics</a:t>
            </a:r>
          </a:p>
        </p:txBody>
      </p:sp>
      <p:sp>
        <p:nvSpPr>
          <p:cNvPr id="81" name="Rounded Rectangle 143"/>
          <p:cNvSpPr/>
          <p:nvPr/>
        </p:nvSpPr>
        <p:spPr>
          <a:xfrm>
            <a:off x="200025" y="1520825"/>
            <a:ext cx="1213379" cy="4895850"/>
          </a:xfrm>
          <a:prstGeom prst="roundRect">
            <a:avLst/>
          </a:prstGeom>
          <a:solidFill>
            <a:srgbClr val="A71930"/>
          </a:solidFill>
          <a:ln w="9525" cap="flat" cmpd="sng" algn="ctr">
            <a:solidFill>
              <a:schemeClr val="accent1"/>
            </a:solidFill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r>
              <a:rPr lang="en-US" sz="1600" b="1" kern="0">
                <a:solidFill>
                  <a:schemeClr val="bg1"/>
                </a:solidFill>
                <a:ea typeface="+mj-ea"/>
              </a:rPr>
              <a:t>Design for Performance</a:t>
            </a:r>
          </a:p>
        </p:txBody>
      </p:sp>
      <p:sp>
        <p:nvSpPr>
          <p:cNvPr id="87" name="Rounded Rectangle 12"/>
          <p:cNvSpPr/>
          <p:nvPr/>
        </p:nvSpPr>
        <p:spPr bwMode="auto">
          <a:xfrm>
            <a:off x="1546405" y="1512337"/>
            <a:ext cx="8086545" cy="4904338"/>
          </a:xfrm>
          <a:prstGeom prst="roundRect">
            <a:avLst>
              <a:gd name="adj" fmla="val 3259"/>
            </a:avLst>
          </a:prstGeom>
          <a:solidFill>
            <a:schemeClr val="accent2">
              <a:lumMod val="20000"/>
              <a:lumOff val="80000"/>
              <a:alpha val="50000"/>
            </a:schemeClr>
          </a:solidFill>
          <a:ln w="9525" cap="flat" cmpd="sng" algn="ctr">
            <a:solidFill>
              <a:srgbClr val="00408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0" rIns="72000" bIns="0" anchor="t" anchorCtr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200" b="0" ker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88" name="Rechteck 2"/>
          <p:cNvSpPr/>
          <p:nvPr/>
        </p:nvSpPr>
        <p:spPr>
          <a:xfrm>
            <a:off x="4930781" y="3450203"/>
            <a:ext cx="3801782" cy="2695446"/>
          </a:xfrm>
          <a:prstGeom prst="rect">
            <a:avLst/>
          </a:prstGeom>
        </p:spPr>
        <p:txBody>
          <a:bodyPr wrap="square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defTabSz="914400" fontAlgn="auto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sz="1200" b="0" kern="0">
              <a:solidFill>
                <a:srgbClr val="4D4F53"/>
              </a:solidFill>
              <a:cs typeface="Arial" pitchFamily="34" charset="0"/>
            </a:endParaRPr>
          </a:p>
        </p:txBody>
      </p:sp>
      <p:sp>
        <p:nvSpPr>
          <p:cNvPr id="89" name="Right Brace 6"/>
          <p:cNvSpPr/>
          <p:nvPr/>
        </p:nvSpPr>
        <p:spPr bwMode="auto">
          <a:xfrm>
            <a:off x="6835943" y="1598882"/>
            <a:ext cx="576064" cy="4743991"/>
          </a:xfrm>
          <a:prstGeom prst="rightBrac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92" name="Pentagon 16"/>
          <p:cNvSpPr/>
          <p:nvPr/>
        </p:nvSpPr>
        <p:spPr>
          <a:xfrm>
            <a:off x="1684267" y="2783674"/>
            <a:ext cx="5018675" cy="576000"/>
          </a:xfrm>
          <a:prstGeom prst="homePlate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002060"/>
                </a:solidFill>
              </a:rPr>
              <a:t>3. Sales Process Map</a:t>
            </a:r>
          </a:p>
        </p:txBody>
      </p:sp>
      <p:sp>
        <p:nvSpPr>
          <p:cNvPr id="93" name="Pentagon 17"/>
          <p:cNvSpPr/>
          <p:nvPr/>
        </p:nvSpPr>
        <p:spPr>
          <a:xfrm>
            <a:off x="1684267" y="3380314"/>
            <a:ext cx="5018675" cy="576000"/>
          </a:xfrm>
          <a:prstGeom prst="homePlate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002060"/>
                </a:solidFill>
              </a:rPr>
              <a:t>4. Sales Channel Management</a:t>
            </a:r>
          </a:p>
        </p:txBody>
      </p:sp>
      <p:sp>
        <p:nvSpPr>
          <p:cNvPr id="94" name="Pentagon 19"/>
          <p:cNvSpPr/>
          <p:nvPr/>
        </p:nvSpPr>
        <p:spPr>
          <a:xfrm>
            <a:off x="1684267" y="5170234"/>
            <a:ext cx="5018675" cy="576000"/>
          </a:xfrm>
          <a:prstGeom prst="homePlate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002060"/>
                </a:solidFill>
              </a:rPr>
              <a:t>7. Sales Training Model</a:t>
            </a:r>
          </a:p>
        </p:txBody>
      </p:sp>
      <p:sp>
        <p:nvSpPr>
          <p:cNvPr id="97" name="Pentagon 28"/>
          <p:cNvSpPr/>
          <p:nvPr/>
        </p:nvSpPr>
        <p:spPr>
          <a:xfrm>
            <a:off x="1684267" y="4573594"/>
            <a:ext cx="5018675" cy="576000"/>
          </a:xfrm>
          <a:prstGeom prst="homePlate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002060"/>
                </a:solidFill>
              </a:rPr>
              <a:t>6. Sales Performance Measurement</a:t>
            </a:r>
            <a:endParaRPr lang="en-US" sz="1000">
              <a:solidFill>
                <a:srgbClr val="002060"/>
              </a:solidFill>
            </a:endParaRPr>
          </a:p>
        </p:txBody>
      </p:sp>
      <p:sp>
        <p:nvSpPr>
          <p:cNvPr id="98" name="Pentagon 22"/>
          <p:cNvSpPr/>
          <p:nvPr/>
        </p:nvSpPr>
        <p:spPr>
          <a:xfrm>
            <a:off x="1684267" y="1590394"/>
            <a:ext cx="5018675" cy="576000"/>
          </a:xfrm>
          <a:prstGeom prst="homePlate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002060"/>
                </a:solidFill>
              </a:rPr>
              <a:t>1. Sales Organization</a:t>
            </a:r>
          </a:p>
        </p:txBody>
      </p:sp>
      <p:sp>
        <p:nvSpPr>
          <p:cNvPr id="99" name="Pentagon 25"/>
          <p:cNvSpPr/>
          <p:nvPr/>
        </p:nvSpPr>
        <p:spPr>
          <a:xfrm>
            <a:off x="1684267" y="2187034"/>
            <a:ext cx="5018675" cy="576000"/>
          </a:xfrm>
          <a:prstGeom prst="homePlate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002060"/>
                </a:solidFill>
              </a:rPr>
              <a:t>2. Sales Governance</a:t>
            </a:r>
          </a:p>
        </p:txBody>
      </p:sp>
      <p:sp>
        <p:nvSpPr>
          <p:cNvPr id="100" name="Vertical Scroll 1"/>
          <p:cNvSpPr/>
          <p:nvPr/>
        </p:nvSpPr>
        <p:spPr bwMode="auto">
          <a:xfrm>
            <a:off x="7396103" y="4949863"/>
            <a:ext cx="2125609" cy="1393009"/>
          </a:xfrm>
          <a:prstGeom prst="verticalScroll">
            <a:avLst/>
          </a:prstGeom>
          <a:solidFill>
            <a:schemeClr val="bg1">
              <a:alpha val="9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0" i="1">
                <a:latin typeface="+mn-lt"/>
              </a:rPr>
              <a:t>For this purpose </a:t>
            </a:r>
            <a:endParaRPr lang="en-US" sz="1200" i="1"/>
          </a:p>
          <a:p>
            <a:pPr marL="171450" indent="-171450">
              <a:buFont typeface="Symbol" charset="2"/>
              <a:buChar char="-"/>
            </a:pPr>
            <a:r>
              <a:rPr lang="en-US" sz="1200" b="0" i="1">
                <a:latin typeface="+mn-lt"/>
              </a:rPr>
              <a:t>Guiding Principles, </a:t>
            </a:r>
          </a:p>
          <a:p>
            <a:pPr marL="171450" indent="-171450">
              <a:buFont typeface="Symbol" charset="2"/>
              <a:buChar char="-"/>
            </a:pPr>
            <a:r>
              <a:rPr lang="en-US" sz="1200" b="0" i="1">
                <a:latin typeface="+mn-lt"/>
              </a:rPr>
              <a:t>TO BE Solutions </a:t>
            </a:r>
            <a:r>
              <a:rPr lang="en-US" sz="1200" i="1"/>
              <a:t>a</a:t>
            </a:r>
            <a:r>
              <a:rPr lang="en-US" sz="1200" b="0" i="1">
                <a:latin typeface="+mn-lt"/>
              </a:rPr>
              <a:t>nd</a:t>
            </a:r>
          </a:p>
          <a:p>
            <a:pPr marL="171450" indent="-171450">
              <a:buFont typeface="Symbol" charset="2"/>
              <a:buChar char="-"/>
            </a:pPr>
            <a:r>
              <a:rPr lang="en-US" sz="1200" b="0" i="1">
                <a:latin typeface="+mn-lt"/>
              </a:rPr>
              <a:t>Change Initiatives </a:t>
            </a:r>
          </a:p>
          <a:p>
            <a:pPr algn="ctr"/>
            <a:r>
              <a:rPr lang="en-US" sz="1200" b="0" i="1">
                <a:latin typeface="+mn-lt"/>
              </a:rPr>
              <a:t>were specified</a:t>
            </a:r>
          </a:p>
        </p:txBody>
      </p:sp>
      <p:sp>
        <p:nvSpPr>
          <p:cNvPr id="101" name="Oval 100"/>
          <p:cNvSpPr/>
          <p:nvPr/>
        </p:nvSpPr>
        <p:spPr bwMode="auto">
          <a:xfrm>
            <a:off x="7508231" y="3070773"/>
            <a:ext cx="1935962" cy="180265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bg1"/>
                </a:solidFill>
                <a:latin typeface="+mn-lt"/>
              </a:rPr>
              <a:t>Transfer to operational</a:t>
            </a:r>
          </a:p>
          <a:p>
            <a:pPr algn="ctr"/>
            <a:r>
              <a:rPr lang="en-US">
                <a:solidFill>
                  <a:schemeClr val="bg1"/>
                </a:solidFill>
                <a:latin typeface="+mn-lt"/>
              </a:rPr>
              <a:t>level</a:t>
            </a:r>
          </a:p>
          <a:p>
            <a:pPr algn="ctr"/>
            <a:r>
              <a:rPr lang="en-US">
                <a:solidFill>
                  <a:schemeClr val="bg1"/>
                </a:solidFill>
                <a:latin typeface="+mn-lt"/>
              </a:rPr>
              <a:t>(Part C)</a:t>
            </a:r>
          </a:p>
        </p:txBody>
      </p:sp>
      <p:sp>
        <p:nvSpPr>
          <p:cNvPr id="16" name="Pentagon 19"/>
          <p:cNvSpPr/>
          <p:nvPr/>
        </p:nvSpPr>
        <p:spPr>
          <a:xfrm>
            <a:off x="1684267" y="5766874"/>
            <a:ext cx="5018675" cy="576000"/>
          </a:xfrm>
          <a:prstGeom prst="homePlate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002060"/>
                </a:solidFill>
              </a:rPr>
              <a:t>8. Sales Compensation Model </a:t>
            </a:r>
          </a:p>
        </p:txBody>
      </p:sp>
      <p:sp>
        <p:nvSpPr>
          <p:cNvPr id="17" name="Pentagon 28"/>
          <p:cNvSpPr/>
          <p:nvPr/>
        </p:nvSpPr>
        <p:spPr>
          <a:xfrm>
            <a:off x="1684267" y="3976954"/>
            <a:ext cx="5018675" cy="576000"/>
          </a:xfrm>
          <a:prstGeom prst="homePlate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002060"/>
                </a:solidFill>
              </a:rPr>
              <a:t>5. Sales Communication &amp; Reporting</a:t>
            </a:r>
            <a:endParaRPr lang="en-US" sz="1000">
              <a:solidFill>
                <a:srgbClr val="002060"/>
              </a:solidFill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102742" y="3275255"/>
            <a:ext cx="9452423" cy="76852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19" name="Title 4"/>
          <p:cNvSpPr txBox="1"/>
          <p:nvPr/>
        </p:nvSpPr>
        <p:spPr>
          <a:xfrm>
            <a:off x="200025" y="115889"/>
            <a:ext cx="9432925" cy="72231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2200" b="0" kern="1200" baseline="0">
                <a:solidFill>
                  <a:srgbClr val="4D4F53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i="1">
                <a:latin typeface="+mn-lt"/>
              </a:rPr>
              <a:t>Design for Performance </a:t>
            </a:r>
            <a:r>
              <a:rPr lang="en-US" altLang="zh-CN" sz="2000">
                <a:latin typeface="+mn-lt"/>
              </a:rPr>
              <a:t>topics</a:t>
            </a:r>
            <a:r>
              <a:rPr lang="en-US" altLang="zh-CN" sz="2000" i="1">
                <a:latin typeface="+mn-lt"/>
              </a:rPr>
              <a:t> </a:t>
            </a:r>
            <a:r>
              <a:rPr lang="en-US" altLang="zh-CN" sz="2000">
                <a:latin typeface="+mn-lt"/>
              </a:rPr>
              <a:t>reflect the sales management model and how it can be operationalized based on </a:t>
            </a:r>
            <a:r>
              <a:rPr lang="en-US" altLang="zh-CN" sz="2000" i="1">
                <a:latin typeface="+mn-lt"/>
              </a:rPr>
              <a:t>Guiding Principles</a:t>
            </a:r>
            <a:r>
              <a:rPr lang="en-US" altLang="zh-CN" sz="2000">
                <a:latin typeface="+mn-lt"/>
              </a:rPr>
              <a:t>, </a:t>
            </a:r>
            <a:r>
              <a:rPr lang="en-US" altLang="zh-CN" sz="2000" i="1">
                <a:latin typeface="+mn-lt"/>
              </a:rPr>
              <a:t>TO BE Solutions</a:t>
            </a:r>
            <a:r>
              <a:rPr lang="en-US" altLang="zh-CN" sz="2000">
                <a:latin typeface="+mn-lt"/>
              </a:rPr>
              <a:t> and </a:t>
            </a:r>
            <a:r>
              <a:rPr lang="en-US" altLang="zh-CN" sz="2000" i="1">
                <a:latin typeface="+mn-lt"/>
              </a:rPr>
              <a:t>Change Initiatives</a:t>
            </a:r>
          </a:p>
        </p:txBody>
      </p:sp>
    </p:spTree>
    <p:extLst>
      <p:ext uri="{BB962C8B-B14F-4D97-AF65-F5344CB8AC3E}">
        <p14:creationId xmlns:p14="http://schemas.microsoft.com/office/powerpoint/2010/main" val="1925030258"/>
      </p:ext>
    </p:ext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Text Placeholder 2"/>
          <p:cNvSpPr txBox="1"/>
          <p:nvPr/>
        </p:nvSpPr>
        <p:spPr>
          <a:xfrm>
            <a:off x="200025" y="1009266"/>
            <a:ext cx="9355140" cy="33996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tabLst>
                <a:tab pos="450850"/>
              </a:tabLst>
              <a:defRPr lang="en-GB" sz="1800" b="1" kern="1200" noProof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457200" rtl="0" eaLnBrk="1" latinLnBrk="0" hangingPunct="1">
              <a:spcBef>
                <a:spcPts val="1200"/>
              </a:spcBef>
              <a:spcAft>
                <a:spcPts val="300"/>
              </a:spcAft>
              <a:buClr>
                <a:schemeClr val="bg2"/>
              </a:buClr>
              <a:buFont typeface="Arial" pitchFamily="34" charset="0"/>
              <a:buChar char="•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3pPr>
            <a:lvl4pPr marL="536575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4pPr>
            <a:lvl5pPr marL="812800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lang="en-GB" sz="11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4. Sales Channel Management – TO BE Solution (Role &amp; Responsibility Overview)</a:t>
            </a:r>
          </a:p>
        </p:txBody>
      </p:sp>
      <p:sp>
        <p:nvSpPr>
          <p:cNvPr id="13" name="Title 4"/>
          <p:cNvSpPr txBox="1"/>
          <p:nvPr/>
        </p:nvSpPr>
        <p:spPr>
          <a:xfrm>
            <a:off x="189752" y="5812"/>
            <a:ext cx="9705974" cy="91458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2200" b="0" kern="1200" baseline="0">
                <a:solidFill>
                  <a:srgbClr val="4D4F53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ct val="0"/>
              </a:spcBef>
            </a:pPr>
            <a:r>
              <a:rPr lang="en-US" altLang="zh-CN" sz="1400" b="1" i="1"/>
              <a:t>DECISION PROPOSAL 7 </a:t>
            </a:r>
          </a:p>
          <a:p>
            <a:r>
              <a:rPr lang="en-US" altLang="zh-CN" sz="2000" i="1">
                <a:latin typeface="+mn-lt"/>
              </a:rPr>
              <a:t>NSM/RM roles will be empowered </a:t>
            </a:r>
            <a:r>
              <a:rPr lang="en-US" altLang="zh-CN" sz="2000">
                <a:latin typeface="+mn-lt"/>
              </a:rPr>
              <a:t>– they jointly </a:t>
            </a:r>
            <a:r>
              <a:rPr lang="en-US" altLang="zh-CN" sz="2000" i="1">
                <a:latin typeface="+mn-lt"/>
              </a:rPr>
              <a:t>a</a:t>
            </a:r>
            <a:r>
              <a:rPr lang="en-US" altLang="zh-CN" sz="2000" i="1">
                <a:solidFill>
                  <a:schemeClr val="tx1"/>
                </a:solidFill>
              </a:rPr>
              <a:t>ct as business planner</a:t>
            </a:r>
            <a:r>
              <a:rPr lang="en-US" altLang="zh-CN" sz="2000">
                <a:solidFill>
                  <a:schemeClr val="tx1"/>
                </a:solidFill>
              </a:rPr>
              <a:t>, share the same vision regarding sales targets, and help to </a:t>
            </a:r>
            <a:r>
              <a:rPr lang="en-US" altLang="zh-CN" sz="2000" i="1">
                <a:solidFill>
                  <a:schemeClr val="tx1"/>
                </a:solidFill>
              </a:rPr>
              <a:t>translate them into region-specific action plans</a:t>
            </a:r>
            <a:endParaRPr lang="en-US" altLang="zh-CN" sz="2000" i="1">
              <a:latin typeface="+mn-lt"/>
            </a:endParaRPr>
          </a:p>
        </p:txBody>
      </p:sp>
      <p:sp>
        <p:nvSpPr>
          <p:cNvPr id="34" name="AutoShape 9"/>
          <p:cNvSpPr>
            <a:spLocks noChangeArrowheads="1"/>
          </p:cNvSpPr>
          <p:nvPr/>
        </p:nvSpPr>
        <p:spPr bwMode="auto">
          <a:xfrm>
            <a:off x="622573" y="1415966"/>
            <a:ext cx="1481014" cy="909785"/>
          </a:xfrm>
          <a:prstGeom prst="homePlate">
            <a:avLst>
              <a:gd name="adj" fmla="val 44102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5982" tIns="45696" rIns="35982" bIns="45696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 eaLnBrk="0" hangingPunct="0"/>
            <a:r>
              <a:rPr lang="en-US" sz="1100" b="1" kern="0">
                <a:solidFill>
                  <a:schemeClr val="tx1"/>
                </a:solidFill>
                <a:cs typeface="Arial" pitchFamily="34" charset="0"/>
              </a:rPr>
              <a:t>National </a:t>
            </a:r>
          </a:p>
          <a:p>
            <a:pPr algn="ctr" eaLnBrk="0" hangingPunct="0"/>
            <a:r>
              <a:rPr lang="en-US" sz="1100" b="1" kern="0">
                <a:solidFill>
                  <a:schemeClr val="tx1"/>
                </a:solidFill>
                <a:cs typeface="Arial" pitchFamily="34" charset="0"/>
              </a:rPr>
              <a:t>Sales Manager</a:t>
            </a:r>
          </a:p>
          <a:p>
            <a:pPr algn="ctr" eaLnBrk="0" hangingPunct="0"/>
            <a:r>
              <a:rPr lang="en-US" sz="1100" b="1" kern="0">
                <a:solidFill>
                  <a:schemeClr val="tx1"/>
                </a:solidFill>
                <a:cs typeface="Arial" pitchFamily="34" charset="0"/>
              </a:rPr>
              <a:t>(NSM)</a:t>
            </a:r>
          </a:p>
        </p:txBody>
      </p:sp>
      <p:sp>
        <p:nvSpPr>
          <p:cNvPr id="35" name="AutoShape 9"/>
          <p:cNvSpPr>
            <a:spLocks noChangeArrowheads="1"/>
          </p:cNvSpPr>
          <p:nvPr/>
        </p:nvSpPr>
        <p:spPr bwMode="auto">
          <a:xfrm>
            <a:off x="615742" y="3448665"/>
            <a:ext cx="1464817" cy="909785"/>
          </a:xfrm>
          <a:prstGeom prst="homePlate">
            <a:avLst>
              <a:gd name="adj" fmla="val 44102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5982" tIns="45696" rIns="35982" bIns="45696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 eaLnBrk="0" hangingPunct="0"/>
            <a:r>
              <a:rPr lang="en-US" sz="1100" b="1" kern="0">
                <a:solidFill>
                  <a:schemeClr val="tx1"/>
                </a:solidFill>
                <a:cs typeface="Arial" pitchFamily="34" charset="0"/>
              </a:rPr>
              <a:t>District Manager (DM)</a:t>
            </a:r>
          </a:p>
        </p:txBody>
      </p:sp>
      <p:sp>
        <p:nvSpPr>
          <p:cNvPr id="36" name="Rectangle 59"/>
          <p:cNvSpPr>
            <a:spLocks noChangeArrowheads="1"/>
          </p:cNvSpPr>
          <p:nvPr/>
        </p:nvSpPr>
        <p:spPr bwMode="auto">
          <a:xfrm rot="-5400000">
            <a:off x="-863350" y="3537906"/>
            <a:ext cx="2398867" cy="472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4" tIns="45696" rIns="91394" bIns="45696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/>
            <a:r>
              <a:rPr lang="en-US" altLang="de-DE" sz="12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GAC Channel Sales Force</a:t>
            </a:r>
          </a:p>
        </p:txBody>
      </p:sp>
      <p:cxnSp>
        <p:nvCxnSpPr>
          <p:cNvPr id="37" name="Straight Connector 41"/>
          <p:cNvCxnSpPr>
            <a:cxnSpLocks noChangeShapeType="1"/>
          </p:cNvCxnSpPr>
          <p:nvPr/>
        </p:nvCxnSpPr>
        <p:spPr bwMode="auto">
          <a:xfrm flipH="1">
            <a:off x="562764" y="1415965"/>
            <a:ext cx="0" cy="4968000"/>
          </a:xfrm>
          <a:prstGeom prst="line">
            <a:avLst/>
          </a:prstGeom>
          <a:noFill/>
          <a:ln w="19050" algn="ctr">
            <a:solidFill>
              <a:schemeClr val="tx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" name="Rechteck 22"/>
          <p:cNvSpPr/>
          <p:nvPr>
            <p:custDataLst>
              <p:tags r:id="rId2"/>
            </p:custDataLst>
          </p:nvPr>
        </p:nvSpPr>
        <p:spPr>
          <a:xfrm>
            <a:off x="4540793" y="1415966"/>
            <a:ext cx="4933421" cy="909785"/>
          </a:xfrm>
          <a:prstGeom prst="rect">
            <a:avLst/>
          </a:prstGeom>
          <a:noFill/>
          <a:ln w="25400" cap="flat" cmpd="sng" algn="ctr">
            <a:solidFill>
              <a:schemeClr val="bg1">
                <a:lumMod val="95000"/>
              </a:schemeClr>
            </a:solidFill>
            <a:prstDash val="solid"/>
          </a:ln>
          <a:effectLst/>
        </p:spPr>
        <p:txBody>
          <a:bodyPr lIns="35982" tIns="71963" rIns="35982" bIns="71963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0" indent="-171450" defTabSz="914400" eaLnBrk="0" fontAlgn="base" hangingPunct="0">
              <a:spcAft>
                <a:spcPts val="300"/>
              </a:spcAft>
              <a:buClr>
                <a:schemeClr val="folHlink"/>
              </a:buClr>
              <a:buSzTx/>
              <a:buFont typeface="Wingdings"/>
              <a:buChar char="§"/>
              <a:defRPr/>
            </a:pPr>
            <a:r>
              <a:rPr lang="en-US" altLang="zh-CN" sz="1200"/>
              <a:t>Strategy – channel strategy and collaboration</a:t>
            </a:r>
          </a:p>
          <a:p>
            <a:pPr marL="171450" lvl="0" indent="-171450" defTabSz="914400" eaLnBrk="0" fontAlgn="base" hangingPunct="0">
              <a:spcAft>
                <a:spcPts val="300"/>
              </a:spcAft>
              <a:buClr>
                <a:schemeClr val="folHlink"/>
              </a:buClr>
              <a:buSzTx/>
              <a:buFont typeface="Wingdings"/>
              <a:buChar char="§"/>
              <a:defRPr/>
            </a:pPr>
            <a:r>
              <a:rPr lang="en-US" altLang="zh-CN" sz="1200"/>
              <a:t>Planning – sales target and rolling forecast</a:t>
            </a:r>
          </a:p>
          <a:p>
            <a:pPr marL="171450" lvl="0" indent="-171450" defTabSz="914400" eaLnBrk="0" fontAlgn="base" hangingPunct="0">
              <a:spcAft>
                <a:spcPts val="300"/>
              </a:spcAft>
              <a:buClr>
                <a:schemeClr val="folHlink"/>
              </a:buClr>
              <a:buSzTx/>
              <a:buFont typeface="Wingdings"/>
              <a:buChar char="§"/>
              <a:defRPr/>
            </a:pPr>
            <a:r>
              <a:rPr lang="en-US" altLang="zh-CN" sz="1200"/>
              <a:t>Communication – management, cross department, and sales force meeting (especially regional specific action plan discussion) </a:t>
            </a:r>
          </a:p>
        </p:txBody>
      </p:sp>
      <p:sp>
        <p:nvSpPr>
          <p:cNvPr id="39" name="Rechteck 22"/>
          <p:cNvSpPr/>
          <p:nvPr>
            <p:custDataLst>
              <p:tags r:id="rId3"/>
            </p:custDataLst>
          </p:nvPr>
        </p:nvSpPr>
        <p:spPr>
          <a:xfrm>
            <a:off x="2116544" y="1415966"/>
            <a:ext cx="2252262" cy="909785"/>
          </a:xfrm>
          <a:prstGeom prst="rect">
            <a:avLst/>
          </a:prstGeom>
          <a:solidFill>
            <a:srgbClr val="FFFFFF">
              <a:lumMod val="50000"/>
            </a:srgbClr>
          </a:solidFill>
          <a:ln w="25400" cap="flat" cmpd="sng" algn="ctr">
            <a:solidFill>
              <a:srgbClr val="FFFFFF">
                <a:lumMod val="50000"/>
              </a:srgbClr>
            </a:solidFill>
            <a:prstDash val="solid"/>
          </a:ln>
          <a:effectLst/>
        </p:spPr>
        <p:txBody>
          <a:bodyPr lIns="108000" tIns="71963" rIns="108000" bIns="71963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eaLnBrk="0" hangingPunct="0">
              <a:spcBef>
                <a:spcPts val="601"/>
              </a:spcBef>
              <a:buClr>
                <a:srgbClr val="287EC1"/>
              </a:buClr>
              <a:buSzTx/>
            </a:pPr>
            <a:r>
              <a:rPr lang="en-US" sz="1100" kern="0">
                <a:solidFill>
                  <a:srgbClr val="FFFFFF"/>
                </a:solidFill>
                <a:ea typeface="MS PGothic"/>
                <a:cs typeface="Arial" pitchFamily="34" charset="0"/>
              </a:rPr>
              <a:t>… is the owner of the sales channel</a:t>
            </a:r>
          </a:p>
        </p:txBody>
      </p:sp>
      <p:sp>
        <p:nvSpPr>
          <p:cNvPr id="40" name="Rechteck 22"/>
          <p:cNvSpPr/>
          <p:nvPr>
            <p:custDataLst>
              <p:tags r:id="rId4"/>
            </p:custDataLst>
          </p:nvPr>
        </p:nvSpPr>
        <p:spPr>
          <a:xfrm>
            <a:off x="2103838" y="3448665"/>
            <a:ext cx="2252262" cy="909785"/>
          </a:xfrm>
          <a:prstGeom prst="rect">
            <a:avLst/>
          </a:prstGeom>
          <a:solidFill>
            <a:srgbClr val="FFFFFF">
              <a:lumMod val="50000"/>
            </a:srgbClr>
          </a:solidFill>
          <a:ln w="25400" cap="flat" cmpd="sng" algn="ctr">
            <a:solidFill>
              <a:srgbClr val="FFFFFF">
                <a:lumMod val="50000"/>
              </a:srgbClr>
            </a:solidFill>
            <a:prstDash val="solid"/>
          </a:ln>
          <a:effectLst/>
        </p:spPr>
        <p:txBody>
          <a:bodyPr lIns="108000" tIns="71963" rIns="108000" bIns="71963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3350" lvl="1" indent="-133350" eaLnBrk="0" hangingPunct="0">
              <a:spcBef>
                <a:spcPts val="601"/>
              </a:spcBef>
              <a:buClr>
                <a:srgbClr val="287EC1"/>
              </a:buClr>
              <a:buSzTx/>
            </a:pPr>
            <a:r>
              <a:rPr lang="en-US" sz="1100" kern="0">
                <a:solidFill>
                  <a:srgbClr val="FFFFFF"/>
                </a:solidFill>
                <a:ea typeface="MS PGothic"/>
                <a:cs typeface="Arial" pitchFamily="34" charset="0"/>
              </a:rPr>
              <a:t>… is the main executional role for sales target achievements</a:t>
            </a:r>
          </a:p>
        </p:txBody>
      </p:sp>
      <p:sp>
        <p:nvSpPr>
          <p:cNvPr id="41" name="Rechteck 22"/>
          <p:cNvSpPr/>
          <p:nvPr>
            <p:custDataLst>
              <p:tags r:id="rId5"/>
            </p:custDataLst>
          </p:nvPr>
        </p:nvSpPr>
        <p:spPr>
          <a:xfrm>
            <a:off x="4517770" y="3448665"/>
            <a:ext cx="4949112" cy="909785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82" tIns="71963" rIns="35982" bIns="71963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marL="171450" lvl="0" indent="-171450" defTabSz="914400" eaLnBrk="0" fontAlgn="base" hangingPunct="0">
              <a:spcAft>
                <a:spcPts val="300"/>
              </a:spcAft>
              <a:buClr>
                <a:srgbClr val="A71930"/>
              </a:buClr>
              <a:buSzTx/>
              <a:buFont typeface="Wingdings"/>
              <a:buChar char="§"/>
              <a:defRPr/>
            </a:pPr>
            <a:r>
              <a:rPr lang="en-US" altLang="zh-CN" sz="1200">
                <a:solidFill>
                  <a:srgbClr val="4D4F53"/>
                </a:solidFill>
              </a:rPr>
              <a:t>Dealer relationship management for RTL/WHS business</a:t>
            </a:r>
          </a:p>
          <a:p>
            <a:pPr marL="171450" lvl="0" indent="-171450" defTabSz="914400" eaLnBrk="0" fontAlgn="base" hangingPunct="0">
              <a:spcAft>
                <a:spcPts val="300"/>
              </a:spcAft>
              <a:buClr>
                <a:srgbClr val="A71930"/>
              </a:buClr>
              <a:buSzTx/>
              <a:buFont typeface="Wingdings"/>
              <a:buChar char="§"/>
              <a:defRPr/>
            </a:pPr>
            <a:r>
              <a:rPr lang="en-US" altLang="zh-CN" sz="1200">
                <a:solidFill>
                  <a:srgbClr val="4D4F53"/>
                </a:solidFill>
              </a:rPr>
              <a:t>Single dealer level coaching (i.e. FA/FC) </a:t>
            </a:r>
          </a:p>
        </p:txBody>
      </p:sp>
      <p:sp>
        <p:nvSpPr>
          <p:cNvPr id="42" name="AutoShape 9"/>
          <p:cNvSpPr>
            <a:spLocks noChangeArrowheads="1"/>
          </p:cNvSpPr>
          <p:nvPr/>
        </p:nvSpPr>
        <p:spPr bwMode="auto">
          <a:xfrm>
            <a:off x="622573" y="2434671"/>
            <a:ext cx="1481014" cy="909785"/>
          </a:xfrm>
          <a:prstGeom prst="homePlate">
            <a:avLst>
              <a:gd name="adj" fmla="val 44102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5982" tIns="45696" rIns="35982" bIns="45696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 eaLnBrk="0" hangingPunct="0"/>
            <a:r>
              <a:rPr lang="en-US" sz="1100" b="1" kern="0">
                <a:solidFill>
                  <a:schemeClr val="tx1"/>
                </a:solidFill>
                <a:cs typeface="Arial" pitchFamily="34" charset="0"/>
              </a:rPr>
              <a:t>Regional Manager</a:t>
            </a:r>
            <a:br>
              <a:rPr lang="en-US" sz="1100" b="1" kern="0">
                <a:solidFill>
                  <a:schemeClr val="tx1"/>
                </a:solidFill>
                <a:cs typeface="Arial" pitchFamily="34" charset="0"/>
              </a:rPr>
            </a:br>
            <a:r>
              <a:rPr lang="en-US" sz="1100" b="1" kern="0">
                <a:solidFill>
                  <a:schemeClr val="tx1"/>
                </a:solidFill>
                <a:cs typeface="Arial" pitchFamily="34" charset="0"/>
              </a:rPr>
              <a:t>(RM)</a:t>
            </a:r>
          </a:p>
        </p:txBody>
      </p:sp>
      <p:sp>
        <p:nvSpPr>
          <p:cNvPr id="43" name="Rechteck 22"/>
          <p:cNvSpPr/>
          <p:nvPr>
            <p:custDataLst>
              <p:tags r:id="rId6"/>
            </p:custDataLst>
          </p:nvPr>
        </p:nvSpPr>
        <p:spPr>
          <a:xfrm>
            <a:off x="4540793" y="2415626"/>
            <a:ext cx="4933421" cy="909785"/>
          </a:xfrm>
          <a:prstGeom prst="rect">
            <a:avLst/>
          </a:prstGeom>
          <a:noFill/>
          <a:ln w="25400" cap="flat" cmpd="sng" algn="ctr">
            <a:solidFill>
              <a:schemeClr val="bg1">
                <a:lumMod val="95000"/>
              </a:schemeClr>
            </a:solidFill>
            <a:prstDash val="solid"/>
          </a:ln>
          <a:effectLst/>
        </p:spPr>
        <p:txBody>
          <a:bodyPr lIns="35982" tIns="71963" rIns="35982" bIns="71963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0" indent="-171450" defTabSz="914400" eaLnBrk="0" fontAlgn="base" hangingPunct="0">
              <a:spcAft>
                <a:spcPts val="300"/>
              </a:spcAft>
              <a:buClr>
                <a:schemeClr val="folHlink"/>
              </a:buClr>
              <a:buSzTx/>
              <a:buFont typeface="Wingdings"/>
              <a:buChar char="§"/>
              <a:defRPr/>
            </a:pPr>
            <a:r>
              <a:rPr lang="en-US" altLang="zh-CN" sz="1200"/>
              <a:t>Regional OEM relationship management</a:t>
            </a:r>
          </a:p>
          <a:p>
            <a:pPr marL="171450" lvl="0" indent="-171450" defTabSz="914400" eaLnBrk="0" fontAlgn="base" hangingPunct="0">
              <a:spcAft>
                <a:spcPts val="300"/>
              </a:spcAft>
              <a:buClr>
                <a:schemeClr val="folHlink"/>
              </a:buClr>
              <a:buSzTx/>
              <a:buFont typeface="Wingdings"/>
              <a:buChar char="§"/>
              <a:defRPr/>
            </a:pPr>
            <a:r>
              <a:rPr lang="en-US" altLang="zh-CN" sz="1200"/>
              <a:t>DM coaching and design action plan (regional to district level)</a:t>
            </a:r>
          </a:p>
          <a:p>
            <a:pPr marL="171450" lvl="0" indent="-171450" defTabSz="914400" eaLnBrk="0" fontAlgn="base" hangingPunct="0">
              <a:spcAft>
                <a:spcPts val="300"/>
              </a:spcAft>
              <a:buClr>
                <a:schemeClr val="folHlink"/>
              </a:buClr>
              <a:buSzTx/>
              <a:buFont typeface="Wingdings"/>
              <a:buChar char="§"/>
              <a:defRPr/>
            </a:pPr>
            <a:r>
              <a:rPr lang="en-US" altLang="zh-CN" sz="1200"/>
              <a:t>Communication and reporting at regional level</a:t>
            </a:r>
          </a:p>
        </p:txBody>
      </p:sp>
      <p:sp>
        <p:nvSpPr>
          <p:cNvPr id="44" name="Rechteck 22"/>
          <p:cNvSpPr/>
          <p:nvPr>
            <p:custDataLst>
              <p:tags r:id="rId7"/>
            </p:custDataLst>
          </p:nvPr>
        </p:nvSpPr>
        <p:spPr>
          <a:xfrm>
            <a:off x="2116544" y="2434672"/>
            <a:ext cx="2252262" cy="909785"/>
          </a:xfrm>
          <a:prstGeom prst="rect">
            <a:avLst/>
          </a:prstGeom>
          <a:solidFill>
            <a:srgbClr val="FFFFFF">
              <a:lumMod val="50000"/>
            </a:srgbClr>
          </a:solidFill>
          <a:ln w="25400" cap="flat" cmpd="sng" algn="ctr">
            <a:solidFill>
              <a:srgbClr val="FFFFFF">
                <a:lumMod val="50000"/>
              </a:srgbClr>
            </a:solidFill>
            <a:prstDash val="solid"/>
          </a:ln>
          <a:effectLst/>
        </p:spPr>
        <p:txBody>
          <a:bodyPr lIns="108000" tIns="71963" rIns="108000" bIns="71963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3350" lvl="1" indent="-133350" eaLnBrk="0" hangingPunct="0">
              <a:spcBef>
                <a:spcPts val="601"/>
              </a:spcBef>
              <a:buClr>
                <a:srgbClr val="287EC1"/>
              </a:buClr>
              <a:buSzTx/>
            </a:pPr>
            <a:r>
              <a:rPr lang="en-US" sz="1100" kern="0">
                <a:solidFill>
                  <a:srgbClr val="FFFFFF"/>
                </a:solidFill>
                <a:ea typeface="MS PGothic"/>
                <a:cs typeface="Arial" pitchFamily="34" charset="0"/>
              </a:rPr>
              <a:t>… is the interface to link market share with sales target at regional level </a:t>
            </a:r>
          </a:p>
        </p:txBody>
      </p:sp>
      <p:sp>
        <p:nvSpPr>
          <p:cNvPr id="45" name="AutoShape 9"/>
          <p:cNvSpPr>
            <a:spLocks noChangeArrowheads="1"/>
          </p:cNvSpPr>
          <p:nvPr/>
        </p:nvSpPr>
        <p:spPr bwMode="auto">
          <a:xfrm>
            <a:off x="615742" y="4458598"/>
            <a:ext cx="1464817" cy="909785"/>
          </a:xfrm>
          <a:prstGeom prst="homePlate">
            <a:avLst>
              <a:gd name="adj" fmla="val 44102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5982" tIns="45696" rIns="35982" bIns="45696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 eaLnBrk="0" hangingPunct="0"/>
            <a:r>
              <a:rPr lang="en-US" sz="1100" b="1" kern="0">
                <a:solidFill>
                  <a:schemeClr val="tx1"/>
                </a:solidFill>
                <a:cs typeface="Arial" pitchFamily="34" charset="0"/>
              </a:rPr>
              <a:t>Sales Representative (SR)</a:t>
            </a:r>
          </a:p>
        </p:txBody>
      </p:sp>
      <p:sp>
        <p:nvSpPr>
          <p:cNvPr id="46" name="Rechteck 22"/>
          <p:cNvSpPr/>
          <p:nvPr>
            <p:custDataLst>
              <p:tags r:id="rId8"/>
            </p:custDataLst>
          </p:nvPr>
        </p:nvSpPr>
        <p:spPr>
          <a:xfrm>
            <a:off x="2103838" y="4458598"/>
            <a:ext cx="2252262" cy="909785"/>
          </a:xfrm>
          <a:prstGeom prst="rect">
            <a:avLst/>
          </a:prstGeom>
          <a:solidFill>
            <a:srgbClr val="FFFFFF">
              <a:lumMod val="50000"/>
            </a:srgbClr>
          </a:solidFill>
          <a:ln w="25400" cap="flat" cmpd="sng" algn="ctr">
            <a:solidFill>
              <a:srgbClr val="FFFFFF">
                <a:lumMod val="50000"/>
              </a:srgbClr>
            </a:solidFill>
            <a:prstDash val="solid"/>
          </a:ln>
          <a:effectLst/>
        </p:spPr>
        <p:txBody>
          <a:bodyPr lIns="108000" tIns="71963" rIns="108000" bIns="71963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3350" lvl="1" indent="-133350" eaLnBrk="0" hangingPunct="0">
              <a:spcBef>
                <a:spcPts val="601"/>
              </a:spcBef>
              <a:buClr>
                <a:srgbClr val="287EC1"/>
              </a:buClr>
              <a:buSzTx/>
            </a:pPr>
            <a:r>
              <a:rPr lang="en-US" sz="1100" kern="0">
                <a:solidFill>
                  <a:srgbClr val="FFFFFF"/>
                </a:solidFill>
                <a:ea typeface="MS PGothic"/>
                <a:cs typeface="Arial" pitchFamily="34" charset="0"/>
              </a:rPr>
              <a:t>… is the candidate pool for DM, and utilized as the force to overcome exceeding dealer coverage</a:t>
            </a:r>
          </a:p>
        </p:txBody>
      </p:sp>
      <p:sp>
        <p:nvSpPr>
          <p:cNvPr id="47" name="Rechteck 22"/>
          <p:cNvSpPr/>
          <p:nvPr>
            <p:custDataLst>
              <p:tags r:id="rId9"/>
            </p:custDataLst>
          </p:nvPr>
        </p:nvSpPr>
        <p:spPr>
          <a:xfrm>
            <a:off x="4517770" y="4458598"/>
            <a:ext cx="4949112" cy="909785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82" tIns="71963" rIns="35982" bIns="71963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marL="171450" lvl="0" indent="-171450" defTabSz="914400" eaLnBrk="0" fontAlgn="base" hangingPunct="0">
              <a:spcAft>
                <a:spcPts val="300"/>
              </a:spcAft>
              <a:buClr>
                <a:srgbClr val="A71930"/>
              </a:buClr>
              <a:buSzTx/>
              <a:buFont typeface="Wingdings"/>
              <a:buChar char="§"/>
              <a:defRPr/>
            </a:pPr>
            <a:r>
              <a:rPr lang="en-US" altLang="zh-CN" sz="1200">
                <a:solidFill>
                  <a:srgbClr val="4D4F53"/>
                </a:solidFill>
              </a:rPr>
              <a:t>Help DM with administration and operational tasks (SR will be assigned to a DM as reporting line)</a:t>
            </a:r>
          </a:p>
          <a:p>
            <a:pPr marL="171450" lvl="0" indent="-171450" defTabSz="914400" eaLnBrk="0" fontAlgn="base" hangingPunct="0">
              <a:spcAft>
                <a:spcPts val="300"/>
              </a:spcAft>
              <a:buClr>
                <a:srgbClr val="A71930"/>
              </a:buClr>
              <a:buSzTx/>
              <a:buFont typeface="Wingdings"/>
              <a:buChar char="§"/>
              <a:defRPr/>
            </a:pPr>
            <a:r>
              <a:rPr lang="en-US" altLang="zh-CN" sz="1200">
                <a:solidFill>
                  <a:srgbClr val="4D4F53"/>
                </a:solidFill>
              </a:rPr>
              <a:t>Gradually take over RTL/WHS sales operational tasks from low amount of DLR coverage to a full DM level dealer coverage </a:t>
            </a:r>
          </a:p>
        </p:txBody>
      </p:sp>
      <p:sp>
        <p:nvSpPr>
          <p:cNvPr id="18" name="AutoShape 9"/>
          <p:cNvSpPr>
            <a:spLocks noChangeArrowheads="1"/>
          </p:cNvSpPr>
          <p:nvPr/>
        </p:nvSpPr>
        <p:spPr bwMode="auto">
          <a:xfrm>
            <a:off x="623074" y="5468531"/>
            <a:ext cx="1464817" cy="909785"/>
          </a:xfrm>
          <a:prstGeom prst="homePlate">
            <a:avLst>
              <a:gd name="adj" fmla="val 44102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5982" tIns="45696" rIns="35982" bIns="45696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 eaLnBrk="0" hangingPunct="0"/>
            <a:r>
              <a:rPr lang="en-US" altLang="zh-CN" sz="1100" b="1" kern="0">
                <a:solidFill>
                  <a:schemeClr val="tx1"/>
                </a:solidFill>
                <a:cs typeface="Arial" pitchFamily="34" charset="0"/>
              </a:rPr>
              <a:t>Financial Advisor</a:t>
            </a:r>
          </a:p>
          <a:p>
            <a:pPr algn="ctr" eaLnBrk="0" hangingPunct="0"/>
            <a:r>
              <a:rPr lang="en-US" sz="1100" b="1" kern="0">
                <a:solidFill>
                  <a:schemeClr val="tx1"/>
                </a:solidFill>
                <a:cs typeface="Arial" pitchFamily="34" charset="0"/>
              </a:rPr>
              <a:t>(FA)</a:t>
            </a:r>
          </a:p>
        </p:txBody>
      </p:sp>
      <p:sp>
        <p:nvSpPr>
          <p:cNvPr id="19" name="Rechteck 22"/>
          <p:cNvSpPr/>
          <p:nvPr>
            <p:custDataLst>
              <p:tags r:id="rId10"/>
            </p:custDataLst>
          </p:nvPr>
        </p:nvSpPr>
        <p:spPr>
          <a:xfrm>
            <a:off x="2111170" y="5468531"/>
            <a:ext cx="2252262" cy="909785"/>
          </a:xfrm>
          <a:prstGeom prst="rect">
            <a:avLst/>
          </a:prstGeom>
          <a:solidFill>
            <a:srgbClr val="FFFFFF">
              <a:lumMod val="50000"/>
            </a:srgbClr>
          </a:solidFill>
          <a:ln w="25400" cap="flat" cmpd="sng" algn="ctr">
            <a:solidFill>
              <a:srgbClr val="FFFFFF">
                <a:lumMod val="50000"/>
              </a:srgbClr>
            </a:solidFill>
            <a:prstDash val="solid"/>
          </a:ln>
          <a:effectLst/>
        </p:spPr>
        <p:txBody>
          <a:bodyPr lIns="108000" tIns="71963" rIns="108000" bIns="71963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3350" lvl="1" indent="-133350" eaLnBrk="0" hangingPunct="0">
              <a:spcBef>
                <a:spcPts val="601"/>
              </a:spcBef>
              <a:buClr>
                <a:srgbClr val="287EC1"/>
              </a:buClr>
              <a:buSzTx/>
            </a:pPr>
            <a:r>
              <a:rPr lang="en-US" sz="1100" kern="0">
                <a:solidFill>
                  <a:srgbClr val="FFFFFF"/>
                </a:solidFill>
                <a:ea typeface="MS PGothic"/>
                <a:cs typeface="Arial" pitchFamily="34" charset="0"/>
              </a:rPr>
              <a:t>… is the special sales force of GSAFC staffed in strategic DLRs to act as a competitive differentiator </a:t>
            </a:r>
          </a:p>
        </p:txBody>
      </p:sp>
      <p:sp>
        <p:nvSpPr>
          <p:cNvPr id="20" name="Rechteck 22"/>
          <p:cNvSpPr/>
          <p:nvPr>
            <p:custDataLst>
              <p:tags r:id="rId11"/>
            </p:custDataLst>
          </p:nvPr>
        </p:nvSpPr>
        <p:spPr>
          <a:xfrm>
            <a:off x="4525102" y="5468531"/>
            <a:ext cx="4949112" cy="909785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82" tIns="71963" rIns="35982" bIns="71963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marL="171450" lvl="0" indent="-171450" defTabSz="914400" eaLnBrk="0" fontAlgn="base" hangingPunct="0">
              <a:spcAft>
                <a:spcPts val="300"/>
              </a:spcAft>
              <a:buClr>
                <a:srgbClr val="A71930"/>
              </a:buClr>
              <a:buSzTx/>
              <a:buFont typeface="Wingdings"/>
              <a:buChar char="§"/>
              <a:defRPr/>
            </a:pPr>
            <a:r>
              <a:rPr lang="en-US" altLang="zh-CN" sz="1200">
                <a:solidFill>
                  <a:srgbClr val="4D4F53"/>
                </a:solidFill>
              </a:rPr>
              <a:t>Responsible of RTL operation at instructed DLR shop</a:t>
            </a:r>
          </a:p>
          <a:p>
            <a:pPr marL="171450" lvl="0" indent="-171450" defTabSz="914400" eaLnBrk="0" fontAlgn="base" hangingPunct="0">
              <a:spcAft>
                <a:spcPts val="300"/>
              </a:spcAft>
              <a:buClr>
                <a:srgbClr val="A71930"/>
              </a:buClr>
              <a:buSzTx/>
              <a:buFont typeface="Wingdings"/>
              <a:buChar char="§"/>
              <a:defRPr/>
            </a:pPr>
            <a:r>
              <a:rPr lang="en-US" altLang="zh-CN" sz="1200">
                <a:solidFill>
                  <a:srgbClr val="4D4F53"/>
                </a:solidFill>
              </a:rPr>
              <a:t>Promote GSAFC product to DLR and end customer</a:t>
            </a:r>
          </a:p>
          <a:p>
            <a:pPr marL="171450" lvl="0" indent="-171450" defTabSz="914400" eaLnBrk="0" fontAlgn="base" hangingPunct="0">
              <a:spcAft>
                <a:spcPts val="300"/>
              </a:spcAft>
              <a:buClr>
                <a:srgbClr val="A71930"/>
              </a:buClr>
              <a:buSzTx/>
              <a:buFont typeface="Wingdings"/>
              <a:buChar char="§"/>
              <a:defRPr/>
            </a:pPr>
            <a:r>
              <a:rPr lang="en-US" altLang="zh-CN" sz="1200">
                <a:solidFill>
                  <a:srgbClr val="4D4F53"/>
                </a:solidFill>
              </a:rPr>
              <a:t>Perform value added tasks to GSAFC (including QC)</a:t>
            </a:r>
          </a:p>
        </p:txBody>
      </p:sp>
    </p:spTree>
    <p:extLst>
      <p:ext uri="{BB962C8B-B14F-4D97-AF65-F5344CB8AC3E}">
        <p14:creationId xmlns:p14="http://schemas.microsoft.com/office/powerpoint/2010/main" val="893596478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7" name="Picture 5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1593" y="1504949"/>
            <a:ext cx="1519237" cy="4037818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3557725" y="1561300"/>
            <a:ext cx="2928068" cy="3878926"/>
            <a:chOff x="5434150" y="2028824"/>
            <a:chExt cx="2928068" cy="3933826"/>
          </a:xfrm>
        </p:grpSpPr>
        <p:sp>
          <p:nvSpPr>
            <p:cNvPr id="75" name="Rectangle 74"/>
            <p:cNvSpPr/>
            <p:nvPr/>
          </p:nvSpPr>
          <p:spPr>
            <a:xfrm>
              <a:off x="5434150" y="2028824"/>
              <a:ext cx="276225" cy="3176328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4D4F5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200">
                  <a:solidFill>
                    <a:srgbClr val="4D4F53"/>
                  </a:solidFill>
                </a:rPr>
                <a:t>Value Added</a:t>
              </a:r>
              <a:endParaRPr lang="zh-CN" altLang="en-US" sz="1200" err="1">
                <a:solidFill>
                  <a:srgbClr val="4D4F53"/>
                </a:solidFill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5434150" y="5230666"/>
              <a:ext cx="276225" cy="73019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rgbClr val="4D4F5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050">
                  <a:solidFill>
                    <a:srgbClr val="4D4F53"/>
                  </a:solidFill>
                </a:rPr>
                <a:t>Non-Value Added</a:t>
              </a:r>
              <a:endParaRPr lang="zh-CN" altLang="en-US" sz="1050" err="1">
                <a:solidFill>
                  <a:srgbClr val="4D4F53"/>
                </a:solidFill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815167" y="4715725"/>
              <a:ext cx="1929054" cy="4681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b="1" i="1">
                  <a:solidFill>
                    <a:srgbClr val="00B050"/>
                  </a:solidFill>
                </a:rPr>
                <a:t>Regional OEM Relationship</a:t>
              </a:r>
            </a:p>
            <a:p>
              <a:r>
                <a:rPr lang="en-US" altLang="zh-CN" sz="1200" b="1" i="1">
                  <a:solidFill>
                    <a:srgbClr val="00B050"/>
                  </a:solidFill>
                </a:rPr>
                <a:t>20%</a:t>
              </a:r>
              <a:endParaRPr lang="zh-CN" altLang="en-US" sz="1200" b="1" i="1">
                <a:solidFill>
                  <a:srgbClr val="00B050"/>
                </a:solidFill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768667" y="5372101"/>
              <a:ext cx="114095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b="1" i="1"/>
                <a:t>Transportation</a:t>
              </a:r>
            </a:p>
            <a:p>
              <a:r>
                <a:rPr lang="en-US" altLang="zh-CN" sz="1200" b="1" i="1"/>
                <a:t>20%</a:t>
              </a:r>
              <a:endParaRPr lang="zh-CN" altLang="en-US" sz="1200" b="1" i="1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5768667" y="3519401"/>
              <a:ext cx="1451295" cy="6554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b="1" i="1">
                  <a:solidFill>
                    <a:srgbClr val="00B050"/>
                  </a:solidFill>
                </a:rPr>
                <a:t>DM On-site Support</a:t>
              </a:r>
            </a:p>
            <a:p>
              <a:r>
                <a:rPr lang="en-US" altLang="zh-CN" sz="1200" b="1" i="1">
                  <a:solidFill>
                    <a:srgbClr val="00B050"/>
                  </a:solidFill>
                </a:rPr>
                <a:t>DLR Visit</a:t>
              </a:r>
            </a:p>
            <a:p>
              <a:r>
                <a:rPr lang="en-US" altLang="zh-CN" sz="1200" b="1" i="1">
                  <a:solidFill>
                    <a:srgbClr val="00B050"/>
                  </a:solidFill>
                </a:rPr>
                <a:t>40%</a:t>
              </a:r>
              <a:endParaRPr lang="zh-CN" altLang="en-US" sz="1200" b="1" i="1">
                <a:solidFill>
                  <a:srgbClr val="00B050"/>
                </a:solidFill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815167" y="2337766"/>
              <a:ext cx="1714893" cy="4681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b="1" i="1">
                  <a:solidFill>
                    <a:srgbClr val="00B050"/>
                  </a:solidFill>
                </a:rPr>
                <a:t>Regional Sales Planning</a:t>
              </a:r>
            </a:p>
            <a:p>
              <a:r>
                <a:rPr lang="en-US" altLang="zh-CN" sz="1200" b="1" i="1">
                  <a:solidFill>
                    <a:srgbClr val="00B050"/>
                  </a:solidFill>
                </a:rPr>
                <a:t>20%</a:t>
              </a:r>
              <a:endParaRPr lang="zh-CN" altLang="en-US" sz="1200" b="1" i="1">
                <a:solidFill>
                  <a:srgbClr val="00B050"/>
                </a:solidFill>
              </a:endParaRPr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5923218" y="2960174"/>
              <a:ext cx="2439000" cy="152"/>
              <a:chOff x="941506" y="2321998"/>
              <a:chExt cx="2439000" cy="152"/>
            </a:xfrm>
          </p:grpSpPr>
          <p:cxnSp>
            <p:nvCxnSpPr>
              <p:cNvPr id="83" name="Straight Connector 82"/>
              <p:cNvCxnSpPr/>
              <p:nvPr/>
            </p:nvCxnSpPr>
            <p:spPr>
              <a:xfrm>
                <a:off x="2084506" y="2321998"/>
                <a:ext cx="12960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/>
            </p:nvCxnSpPr>
            <p:spPr>
              <a:xfrm>
                <a:off x="941506" y="2322150"/>
                <a:ext cx="1296000" cy="0"/>
              </a:xfrm>
              <a:prstGeom prst="line">
                <a:avLst/>
              </a:prstGeom>
              <a:ln w="19050">
                <a:solidFill>
                  <a:srgbClr val="B7B1A9"/>
                </a:solidFill>
                <a:prstDash val="lg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8" name="Group 87"/>
            <p:cNvGrpSpPr/>
            <p:nvPr/>
          </p:nvGrpSpPr>
          <p:grpSpPr>
            <a:xfrm>
              <a:off x="5910518" y="5270332"/>
              <a:ext cx="2244100" cy="9525"/>
              <a:chOff x="928806" y="4708356"/>
              <a:chExt cx="2244100" cy="9525"/>
            </a:xfrm>
          </p:grpSpPr>
          <p:cxnSp>
            <p:nvCxnSpPr>
              <p:cNvPr id="89" name="Straight Connector 88"/>
              <p:cNvCxnSpPr/>
              <p:nvPr/>
            </p:nvCxnSpPr>
            <p:spPr>
              <a:xfrm>
                <a:off x="2236906" y="4708356"/>
                <a:ext cx="9360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/>
            </p:nvCxnSpPr>
            <p:spPr>
              <a:xfrm>
                <a:off x="928806" y="4717881"/>
                <a:ext cx="1368000" cy="0"/>
              </a:xfrm>
              <a:prstGeom prst="line">
                <a:avLst/>
              </a:prstGeom>
              <a:ln w="19050">
                <a:solidFill>
                  <a:srgbClr val="B7B1A9"/>
                </a:solidFill>
                <a:prstDash val="lg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1" name="Group 90"/>
            <p:cNvGrpSpPr/>
            <p:nvPr/>
          </p:nvGrpSpPr>
          <p:grpSpPr>
            <a:xfrm>
              <a:off x="5905249" y="4448327"/>
              <a:ext cx="2439000" cy="301"/>
              <a:chOff x="941506" y="3156022"/>
              <a:chExt cx="2439000" cy="301"/>
            </a:xfrm>
          </p:grpSpPr>
          <p:cxnSp>
            <p:nvCxnSpPr>
              <p:cNvPr id="92" name="Straight Connector 91"/>
              <p:cNvCxnSpPr/>
              <p:nvPr/>
            </p:nvCxnSpPr>
            <p:spPr>
              <a:xfrm>
                <a:off x="2084506" y="3156323"/>
                <a:ext cx="12960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/>
              <p:cNvCxnSpPr/>
              <p:nvPr/>
            </p:nvCxnSpPr>
            <p:spPr>
              <a:xfrm>
                <a:off x="941506" y="3156022"/>
                <a:ext cx="1584000" cy="0"/>
              </a:xfrm>
              <a:prstGeom prst="line">
                <a:avLst/>
              </a:prstGeom>
              <a:ln w="19050">
                <a:solidFill>
                  <a:srgbClr val="B7B1A9"/>
                </a:solidFill>
                <a:prstDash val="lg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4" name="Straight Connector 93"/>
            <p:cNvCxnSpPr/>
            <p:nvPr/>
          </p:nvCxnSpPr>
          <p:spPr>
            <a:xfrm>
              <a:off x="5710374" y="2028825"/>
              <a:ext cx="2412000" cy="0"/>
            </a:xfrm>
            <a:prstGeom prst="line">
              <a:avLst/>
            </a:prstGeom>
            <a:ln w="12700">
              <a:solidFill>
                <a:srgbClr val="B7B1A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5710375" y="5962650"/>
              <a:ext cx="1804987" cy="0"/>
            </a:xfrm>
            <a:prstGeom prst="line">
              <a:avLst/>
            </a:prstGeom>
            <a:ln w="12700">
              <a:solidFill>
                <a:srgbClr val="B7B1A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8" name="Picture 5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637" y="1504949"/>
            <a:ext cx="1604963" cy="4037818"/>
          </a:xfrm>
          <a:prstGeom prst="rect">
            <a:avLst/>
          </a:prstGeom>
        </p:spPr>
      </p:pic>
      <p:sp>
        <p:nvSpPr>
          <p:cNvPr id="11" name="Text Placeholder 2"/>
          <p:cNvSpPr txBox="1"/>
          <p:nvPr/>
        </p:nvSpPr>
        <p:spPr>
          <a:xfrm>
            <a:off x="200025" y="1009266"/>
            <a:ext cx="9355140" cy="33996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tabLst>
                <a:tab pos="450850"/>
              </a:tabLst>
              <a:defRPr lang="en-GB" sz="1800" b="1" kern="1200" noProof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457200" rtl="0" eaLnBrk="1" latinLnBrk="0" hangingPunct="1">
              <a:spcBef>
                <a:spcPts val="1200"/>
              </a:spcBef>
              <a:spcAft>
                <a:spcPts val="300"/>
              </a:spcAft>
              <a:buClr>
                <a:schemeClr val="bg2"/>
              </a:buClr>
              <a:buFont typeface="Arial" pitchFamily="34" charset="0"/>
              <a:buChar char="•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3pPr>
            <a:lvl4pPr marL="536575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4pPr>
            <a:lvl5pPr marL="812800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lang="en-GB" sz="11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4. Sales Channel Management – TO BE Solution (RM Capacity Allocation)</a:t>
            </a:r>
          </a:p>
        </p:txBody>
      </p:sp>
      <p:sp>
        <p:nvSpPr>
          <p:cNvPr id="13" name="Title 4"/>
          <p:cNvSpPr txBox="1"/>
          <p:nvPr/>
        </p:nvSpPr>
        <p:spPr>
          <a:xfrm>
            <a:off x="200026" y="0"/>
            <a:ext cx="9539876" cy="91011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2200" b="0" kern="1200" baseline="0">
                <a:solidFill>
                  <a:srgbClr val="4D4F53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ct val="0"/>
              </a:spcBef>
            </a:pPr>
            <a:r>
              <a:rPr lang="en-US" altLang="zh-CN" sz="1400" b="1" i="1"/>
              <a:t>DECISION PROPOSAL 7 </a:t>
            </a:r>
          </a:p>
          <a:p>
            <a:r>
              <a:rPr lang="en-US" altLang="zh-CN" sz="2000">
                <a:latin typeface="+mn-lt"/>
              </a:rPr>
              <a:t>RM should focus on </a:t>
            </a:r>
            <a:r>
              <a:rPr lang="en-US" altLang="zh-CN" sz="2000" i="1">
                <a:latin typeface="+mn-lt"/>
              </a:rPr>
              <a:t>maintaining OEM relationship at regional level </a:t>
            </a:r>
            <a:r>
              <a:rPr lang="en-US" altLang="zh-CN" sz="2000">
                <a:latin typeface="+mn-lt"/>
              </a:rPr>
              <a:t>and provide </a:t>
            </a:r>
            <a:r>
              <a:rPr lang="en-US" altLang="zh-CN" sz="2000" i="1">
                <a:latin typeface="+mn-lt"/>
              </a:rPr>
              <a:t>one-on-one coaching to DM </a:t>
            </a:r>
            <a:r>
              <a:rPr lang="en-US" altLang="zh-CN" sz="2000">
                <a:latin typeface="+mn-lt"/>
              </a:rPr>
              <a:t>as well as fulfill </a:t>
            </a:r>
            <a:r>
              <a:rPr lang="en-US" altLang="zh-CN" sz="2000" i="1">
                <a:latin typeface="+mn-lt"/>
              </a:rPr>
              <a:t>monitoring and planning tasks at regional level</a:t>
            </a:r>
          </a:p>
        </p:txBody>
      </p:sp>
      <p:sp>
        <p:nvSpPr>
          <p:cNvPr id="96" name="Rectangle 95"/>
          <p:cNvSpPr/>
          <p:nvPr/>
        </p:nvSpPr>
        <p:spPr>
          <a:xfrm>
            <a:off x="200026" y="5627969"/>
            <a:ext cx="9432924" cy="7992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altLang="zh-CN" sz="1200" b="1">
                <a:solidFill>
                  <a:srgbClr val="4D4F53"/>
                </a:solidFill>
              </a:rPr>
              <a:t>Management Instruction – RM Level</a:t>
            </a:r>
          </a:p>
          <a:p>
            <a:pPr marL="171450" lvl="0" indent="-171450" defTabSz="914400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folHlink"/>
              </a:buClr>
              <a:buSzPct val="120000"/>
              <a:buFont typeface="Wingdings"/>
              <a:buChar char="§"/>
              <a:defRPr/>
            </a:pPr>
            <a:r>
              <a:rPr lang="en-US" altLang="zh-CN" sz="1200">
                <a:solidFill>
                  <a:schemeClr val="tx1"/>
                </a:solidFill>
              </a:rPr>
              <a:t>OEM relationship – each OEM channel to have two visits per half year </a:t>
            </a:r>
          </a:p>
          <a:p>
            <a:pPr marL="171450" lvl="0" indent="-171450" defTabSz="914400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folHlink"/>
              </a:buClr>
              <a:buSzPct val="120000"/>
              <a:buFont typeface="Wingdings"/>
              <a:buChar char="§"/>
              <a:defRPr/>
            </a:pPr>
            <a:r>
              <a:rPr lang="en-US" altLang="zh-CN" sz="1200">
                <a:solidFill>
                  <a:schemeClr val="tx1"/>
                </a:solidFill>
              </a:rPr>
              <a:t>DM Management Ratio – On average each RM should manage 8 DMs in order to meeting DM on-site support frequency instruction</a:t>
            </a:r>
            <a:endParaRPr lang="en-US" altLang="zh-CN" sz="1200">
              <a:solidFill>
                <a:srgbClr val="4D4F53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1312981" y="1311135"/>
            <a:ext cx="9720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i="1">
                <a:solidFill>
                  <a:srgbClr val="C00000"/>
                </a:solidFill>
              </a:rPr>
              <a:t>In the Past</a:t>
            </a:r>
            <a:endParaRPr lang="zh-CN" altLang="en-US" sz="1400" b="1" i="1">
              <a:solidFill>
                <a:srgbClr val="C00000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5456356" y="1311135"/>
            <a:ext cx="11351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i="1">
                <a:solidFill>
                  <a:srgbClr val="00B050"/>
                </a:solidFill>
              </a:rPr>
              <a:t>In the Future</a:t>
            </a:r>
            <a:endParaRPr lang="zh-CN" altLang="en-US" sz="1400" b="1" i="1">
              <a:solidFill>
                <a:srgbClr val="00B05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38300" y="2743200"/>
            <a:ext cx="3978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b="1">
                <a:solidFill>
                  <a:srgbClr val="C00000"/>
                </a:solidFill>
              </a:rPr>
              <a:t>?</a:t>
            </a:r>
            <a:endParaRPr lang="zh-CN" altLang="en-US" sz="3600" b="1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91959" y="4036925"/>
            <a:ext cx="29511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>
                <a:solidFill>
                  <a:srgbClr val="4D4F53"/>
                </a:solidFill>
              </a:rPr>
              <a:t>10 Regional OEM Conference Per Half Year</a:t>
            </a:r>
          </a:p>
          <a:p>
            <a:r>
              <a:rPr lang="en-US" altLang="zh-CN" sz="1200">
                <a:solidFill>
                  <a:srgbClr val="4D4F53"/>
                </a:solidFill>
              </a:rPr>
              <a:t>(quarterly communication with each of the 5 OEM channels)</a:t>
            </a:r>
            <a:endParaRPr lang="zh-CN" altLang="en-US" sz="1200">
              <a:solidFill>
                <a:srgbClr val="4D4F53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582888" y="2918237"/>
            <a:ext cx="31504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>
                <a:solidFill>
                  <a:srgbClr val="4D4F53"/>
                </a:solidFill>
              </a:rPr>
              <a:t>DM Visit every 2 Months (with coaching report)</a:t>
            </a:r>
          </a:p>
          <a:p>
            <a:r>
              <a:rPr lang="en-US" altLang="zh-CN" sz="1200">
                <a:solidFill>
                  <a:srgbClr val="4D4F53"/>
                </a:solidFill>
              </a:rPr>
              <a:t>(4 visits per Month)</a:t>
            </a:r>
          </a:p>
          <a:p>
            <a:r>
              <a:rPr lang="en-US" sz="1200"/>
              <a:t>Key task of RM is to “train” the DM</a:t>
            </a:r>
            <a:endParaRPr lang="zh-CN" altLang="en-US" sz="1200">
              <a:solidFill>
                <a:srgbClr val="4D4F53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587719" y="1814842"/>
            <a:ext cx="2295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>
                <a:solidFill>
                  <a:srgbClr val="4D4F53"/>
                </a:solidFill>
              </a:rPr>
              <a:t>Weekly Regional Meeting (report)</a:t>
            </a:r>
          </a:p>
          <a:p>
            <a:r>
              <a:rPr lang="en-US" altLang="zh-CN" sz="1200">
                <a:solidFill>
                  <a:srgbClr val="4D4F53"/>
                </a:solidFill>
              </a:rPr>
              <a:t>Monthly Sales Report</a:t>
            </a:r>
            <a:endParaRPr lang="zh-CN" altLang="en-US" sz="1200">
              <a:solidFill>
                <a:srgbClr val="4D4F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962227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Text Placeholder 2"/>
          <p:cNvSpPr txBox="1"/>
          <p:nvPr/>
        </p:nvSpPr>
        <p:spPr>
          <a:xfrm>
            <a:off x="200025" y="1009266"/>
            <a:ext cx="9355140" cy="33996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tabLst>
                <a:tab pos="450850"/>
              </a:tabLst>
              <a:defRPr lang="en-GB" sz="1800" b="1" kern="1200" noProof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457200" rtl="0" eaLnBrk="1" latinLnBrk="0" hangingPunct="1">
              <a:spcBef>
                <a:spcPts val="1200"/>
              </a:spcBef>
              <a:spcAft>
                <a:spcPts val="300"/>
              </a:spcAft>
              <a:buClr>
                <a:schemeClr val="bg2"/>
              </a:buClr>
              <a:buFont typeface="Arial" pitchFamily="34" charset="0"/>
              <a:buChar char="•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3pPr>
            <a:lvl4pPr marL="536575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4pPr>
            <a:lvl5pPr marL="812800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lang="en-GB" sz="11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4. Sales Channel Management – </a:t>
            </a:r>
            <a:r>
              <a:rPr lang="en-US" altLang="zh-CN"/>
              <a:t>TO BE Solution (D</a:t>
            </a:r>
            <a:r>
              <a:rPr lang="en-US"/>
              <a:t>M Capacity Allocation)</a:t>
            </a:r>
          </a:p>
        </p:txBody>
      </p:sp>
      <p:sp>
        <p:nvSpPr>
          <p:cNvPr id="13" name="Title 4"/>
          <p:cNvSpPr txBox="1"/>
          <p:nvPr/>
        </p:nvSpPr>
        <p:spPr>
          <a:xfrm>
            <a:off x="200026" y="136436"/>
            <a:ext cx="9539876" cy="77368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2200" b="0" kern="1200" baseline="0">
                <a:solidFill>
                  <a:srgbClr val="4D4F53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ct val="0"/>
              </a:spcBef>
            </a:pPr>
            <a:r>
              <a:rPr lang="en-US" altLang="zh-CN" sz="1400" b="1" i="1"/>
              <a:t>DECISION PROPOSAL 7 </a:t>
            </a:r>
          </a:p>
          <a:p>
            <a:r>
              <a:rPr lang="en-US" altLang="zh-CN" sz="2000">
                <a:latin typeface="+mn-lt"/>
              </a:rPr>
              <a:t>Increasing the </a:t>
            </a:r>
            <a:r>
              <a:rPr lang="en-US" altLang="zh-CN" sz="2000" i="1">
                <a:latin typeface="+mn-lt"/>
              </a:rPr>
              <a:t>focus of the DM on value adding sales execution activities </a:t>
            </a:r>
            <a:r>
              <a:rPr lang="en-US" altLang="zh-CN" sz="2000">
                <a:latin typeface="+mn-lt"/>
              </a:rPr>
              <a:t>is the most important goal of adjusting the core sales force role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1347788" y="1504949"/>
            <a:ext cx="2928068" cy="4037818"/>
            <a:chOff x="452438" y="1971675"/>
            <a:chExt cx="2928068" cy="409496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0687" y="1971675"/>
              <a:ext cx="1604963" cy="4094967"/>
            </a:xfrm>
            <a:prstGeom prst="rect">
              <a:avLst/>
            </a:prstGeom>
          </p:spPr>
        </p:pic>
        <p:grpSp>
          <p:nvGrpSpPr>
            <p:cNvPr id="26" name="Group 25"/>
            <p:cNvGrpSpPr/>
            <p:nvPr/>
          </p:nvGrpSpPr>
          <p:grpSpPr>
            <a:xfrm>
              <a:off x="452438" y="2028824"/>
              <a:ext cx="2928068" cy="3933825"/>
              <a:chOff x="452438" y="2028824"/>
              <a:chExt cx="2928068" cy="3933825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452438" y="2028824"/>
                <a:ext cx="276225" cy="1782811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4D4F53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vert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200">
                    <a:solidFill>
                      <a:srgbClr val="4D4F53"/>
                    </a:solidFill>
                  </a:rPr>
                  <a:t>Value Added</a:t>
                </a:r>
                <a:endParaRPr lang="zh-CN" altLang="en-US" sz="1200" err="1">
                  <a:solidFill>
                    <a:srgbClr val="4D4F53"/>
                  </a:solidFill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452438" y="3832346"/>
                <a:ext cx="276225" cy="213030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rgbClr val="4D4F53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vert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200">
                    <a:solidFill>
                      <a:srgbClr val="4D4F53"/>
                    </a:solidFill>
                  </a:rPr>
                  <a:t>Non-Value Added</a:t>
                </a:r>
                <a:endParaRPr lang="zh-CN" altLang="en-US" sz="1200" err="1">
                  <a:solidFill>
                    <a:srgbClr val="4D4F53"/>
                  </a:solidFill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875855" y="2257425"/>
                <a:ext cx="15779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b="1" i="1">
                    <a:solidFill>
                      <a:srgbClr val="00B050"/>
                    </a:solidFill>
                  </a:rPr>
                  <a:t>RTL Sales Negotiation</a:t>
                </a:r>
              </a:p>
              <a:p>
                <a:r>
                  <a:rPr lang="en-US" altLang="zh-CN" sz="1200" b="1" i="1">
                    <a:solidFill>
                      <a:srgbClr val="00B050"/>
                    </a:solidFill>
                  </a:rPr>
                  <a:t>30%</a:t>
                </a:r>
                <a:endParaRPr lang="zh-CN" altLang="en-US" sz="1200" b="1" i="1">
                  <a:solidFill>
                    <a:srgbClr val="00B050"/>
                  </a:solidFill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875855" y="5057775"/>
                <a:ext cx="11409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b="1" i="1"/>
                  <a:t>Transportation</a:t>
                </a:r>
              </a:p>
              <a:p>
                <a:r>
                  <a:rPr lang="en-US" altLang="zh-CN" sz="1200" b="1" i="1"/>
                  <a:t>26%</a:t>
                </a:r>
                <a:endParaRPr lang="zh-CN" altLang="en-US" sz="1200" b="1" i="1"/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875855" y="4113734"/>
                <a:ext cx="14334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b="1" i="1"/>
                  <a:t>Admin &amp; Operation</a:t>
                </a:r>
              </a:p>
              <a:p>
                <a:r>
                  <a:rPr lang="en-US" altLang="zh-CN" sz="1200" b="1" i="1"/>
                  <a:t>26%</a:t>
                </a:r>
                <a:endParaRPr lang="zh-CN" altLang="en-US" sz="1200" b="1" i="1"/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875855" y="2908722"/>
                <a:ext cx="12971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b="1" i="1">
                    <a:solidFill>
                      <a:srgbClr val="00B050"/>
                    </a:solidFill>
                  </a:rPr>
                  <a:t>WHS Negotiation</a:t>
                </a:r>
              </a:p>
              <a:p>
                <a:r>
                  <a:rPr lang="en-US" altLang="zh-CN" sz="1200" b="1" i="1">
                    <a:solidFill>
                      <a:srgbClr val="00B050"/>
                    </a:solidFill>
                  </a:rPr>
                  <a:t>9%</a:t>
                </a:r>
                <a:endParaRPr lang="zh-CN" altLang="en-US" sz="1200" b="1" i="1">
                  <a:solidFill>
                    <a:srgbClr val="00B050"/>
                  </a:solidFill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875855" y="3349971"/>
                <a:ext cx="11845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b="1" i="1">
                    <a:solidFill>
                      <a:srgbClr val="00B050"/>
                    </a:solidFill>
                  </a:rPr>
                  <a:t>FA/FC Coaching</a:t>
                </a:r>
              </a:p>
              <a:p>
                <a:r>
                  <a:rPr lang="en-US" altLang="zh-CN" sz="1200" b="1" i="1">
                    <a:solidFill>
                      <a:srgbClr val="00B050"/>
                    </a:solidFill>
                  </a:rPr>
                  <a:t>9%</a:t>
                </a:r>
                <a:endParaRPr lang="zh-CN" altLang="en-US" sz="1200" b="1" i="1">
                  <a:solidFill>
                    <a:srgbClr val="00B050"/>
                  </a:solidFill>
                </a:endParaRPr>
              </a:p>
            </p:txBody>
          </p:sp>
          <p:grpSp>
            <p:nvGrpSpPr>
              <p:cNvPr id="17" name="Group 16"/>
              <p:cNvGrpSpPr/>
              <p:nvPr/>
            </p:nvGrpSpPr>
            <p:grpSpPr>
              <a:xfrm>
                <a:off x="941506" y="2908422"/>
                <a:ext cx="2439000" cy="0"/>
                <a:chOff x="941506" y="2708397"/>
                <a:chExt cx="2439000" cy="0"/>
              </a:xfrm>
            </p:grpSpPr>
            <p:cxnSp>
              <p:nvCxnSpPr>
                <p:cNvPr id="59" name="Straight Connector 58"/>
                <p:cNvCxnSpPr/>
                <p:nvPr/>
              </p:nvCxnSpPr>
              <p:spPr>
                <a:xfrm>
                  <a:off x="2084506" y="2708397"/>
                  <a:ext cx="1296000" cy="0"/>
                </a:xfrm>
                <a:prstGeom prst="line">
                  <a:avLst/>
                </a:prstGeom>
                <a:ln w="19050">
                  <a:solidFill>
                    <a:schemeClr val="bg1"/>
                  </a:solidFill>
                  <a:prstDash val="soli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Connector 8"/>
                <p:cNvCxnSpPr/>
                <p:nvPr/>
              </p:nvCxnSpPr>
              <p:spPr>
                <a:xfrm>
                  <a:off x="941506" y="2708397"/>
                  <a:ext cx="1224000" cy="0"/>
                </a:xfrm>
                <a:prstGeom prst="line">
                  <a:avLst/>
                </a:prstGeom>
                <a:ln w="19050">
                  <a:solidFill>
                    <a:srgbClr val="B7B1A9"/>
                  </a:solidFill>
                  <a:prstDash val="lg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" name="Group 18"/>
              <p:cNvGrpSpPr/>
              <p:nvPr/>
            </p:nvGrpSpPr>
            <p:grpSpPr>
              <a:xfrm>
                <a:off x="941506" y="3832347"/>
                <a:ext cx="2295525" cy="0"/>
                <a:chOff x="941506" y="3832347"/>
                <a:chExt cx="2295525" cy="0"/>
              </a:xfrm>
            </p:grpSpPr>
            <p:cxnSp>
              <p:nvCxnSpPr>
                <p:cNvPr id="62" name="Straight Connector 61"/>
                <p:cNvCxnSpPr/>
                <p:nvPr/>
              </p:nvCxnSpPr>
              <p:spPr>
                <a:xfrm>
                  <a:off x="2094031" y="3832347"/>
                  <a:ext cx="1143000" cy="0"/>
                </a:xfrm>
                <a:prstGeom prst="line">
                  <a:avLst/>
                </a:prstGeom>
                <a:ln w="19050">
                  <a:solidFill>
                    <a:schemeClr val="bg1"/>
                  </a:solidFill>
                  <a:prstDash val="soli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/>
                <p:cNvCxnSpPr/>
                <p:nvPr/>
              </p:nvCxnSpPr>
              <p:spPr>
                <a:xfrm>
                  <a:off x="941506" y="3832347"/>
                  <a:ext cx="1260000" cy="0"/>
                </a:xfrm>
                <a:prstGeom prst="line">
                  <a:avLst/>
                </a:prstGeom>
                <a:ln w="19050">
                  <a:solidFill>
                    <a:srgbClr val="B7B1A9"/>
                  </a:solidFill>
                  <a:prstDash val="lg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" name="Group 19"/>
              <p:cNvGrpSpPr/>
              <p:nvPr/>
            </p:nvGrpSpPr>
            <p:grpSpPr>
              <a:xfrm>
                <a:off x="941506" y="4813131"/>
                <a:ext cx="2231400" cy="0"/>
                <a:chOff x="941506" y="4813131"/>
                <a:chExt cx="2231400" cy="0"/>
              </a:xfrm>
            </p:grpSpPr>
            <p:cxnSp>
              <p:nvCxnSpPr>
                <p:cNvPr id="68" name="Straight Connector 67"/>
                <p:cNvCxnSpPr/>
                <p:nvPr/>
              </p:nvCxnSpPr>
              <p:spPr>
                <a:xfrm>
                  <a:off x="2236906" y="4813131"/>
                  <a:ext cx="936000" cy="0"/>
                </a:xfrm>
                <a:prstGeom prst="line">
                  <a:avLst/>
                </a:prstGeom>
                <a:ln w="19050">
                  <a:solidFill>
                    <a:schemeClr val="bg1"/>
                  </a:solidFill>
                  <a:prstDash val="soli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/>
                <p:cNvCxnSpPr/>
                <p:nvPr/>
              </p:nvCxnSpPr>
              <p:spPr>
                <a:xfrm>
                  <a:off x="941506" y="4813131"/>
                  <a:ext cx="1404000" cy="0"/>
                </a:xfrm>
                <a:prstGeom prst="line">
                  <a:avLst/>
                </a:prstGeom>
                <a:ln w="19050">
                  <a:solidFill>
                    <a:srgbClr val="B7B1A9"/>
                  </a:solidFill>
                  <a:prstDash val="lg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1" name="Group 70"/>
              <p:cNvGrpSpPr/>
              <p:nvPr/>
            </p:nvGrpSpPr>
            <p:grpSpPr>
              <a:xfrm>
                <a:off x="923537" y="3362526"/>
                <a:ext cx="2439000" cy="0"/>
                <a:chOff x="941506" y="2708397"/>
                <a:chExt cx="2439000" cy="0"/>
              </a:xfrm>
            </p:grpSpPr>
            <p:cxnSp>
              <p:nvCxnSpPr>
                <p:cNvPr id="72" name="Straight Connector 71"/>
                <p:cNvCxnSpPr/>
                <p:nvPr/>
              </p:nvCxnSpPr>
              <p:spPr>
                <a:xfrm>
                  <a:off x="2084506" y="2708397"/>
                  <a:ext cx="1296000" cy="0"/>
                </a:xfrm>
                <a:prstGeom prst="line">
                  <a:avLst/>
                </a:prstGeom>
                <a:ln w="19050">
                  <a:solidFill>
                    <a:schemeClr val="bg1"/>
                  </a:solidFill>
                  <a:prstDash val="soli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/>
                <p:cNvCxnSpPr/>
                <p:nvPr/>
              </p:nvCxnSpPr>
              <p:spPr>
                <a:xfrm>
                  <a:off x="941506" y="2708397"/>
                  <a:ext cx="1116000" cy="0"/>
                </a:xfrm>
                <a:prstGeom prst="line">
                  <a:avLst/>
                </a:prstGeom>
                <a:ln w="19050">
                  <a:solidFill>
                    <a:srgbClr val="B7B1A9"/>
                  </a:solidFill>
                  <a:prstDash val="lg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3" name="Straight Connector 22"/>
              <p:cNvCxnSpPr/>
              <p:nvPr/>
            </p:nvCxnSpPr>
            <p:spPr>
              <a:xfrm>
                <a:off x="728663" y="2028824"/>
                <a:ext cx="1804987" cy="0"/>
              </a:xfrm>
              <a:prstGeom prst="line">
                <a:avLst/>
              </a:prstGeom>
              <a:ln w="12700">
                <a:solidFill>
                  <a:srgbClr val="B7B1A9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>
                <a:off x="728663" y="5962649"/>
                <a:ext cx="1804987" cy="0"/>
              </a:xfrm>
              <a:prstGeom prst="line">
                <a:avLst/>
              </a:prstGeom>
              <a:ln w="12700">
                <a:solidFill>
                  <a:srgbClr val="B7B1A9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" name="Group 27"/>
          <p:cNvGrpSpPr/>
          <p:nvPr/>
        </p:nvGrpSpPr>
        <p:grpSpPr>
          <a:xfrm>
            <a:off x="5615125" y="1504949"/>
            <a:ext cx="3093105" cy="4037818"/>
            <a:chOff x="5434150" y="1971675"/>
            <a:chExt cx="3093105" cy="4094967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08018" y="1971675"/>
              <a:ext cx="1519237" cy="4094967"/>
            </a:xfrm>
            <a:prstGeom prst="rect">
              <a:avLst/>
            </a:prstGeom>
          </p:spPr>
        </p:pic>
        <p:grpSp>
          <p:nvGrpSpPr>
            <p:cNvPr id="25" name="Group 24"/>
            <p:cNvGrpSpPr/>
            <p:nvPr/>
          </p:nvGrpSpPr>
          <p:grpSpPr>
            <a:xfrm>
              <a:off x="5434150" y="2028825"/>
              <a:ext cx="2928068" cy="3933825"/>
              <a:chOff x="5434150" y="2028825"/>
              <a:chExt cx="2928068" cy="3933825"/>
            </a:xfrm>
          </p:grpSpPr>
          <p:sp>
            <p:nvSpPr>
              <p:cNvPr id="75" name="Rectangle 74"/>
              <p:cNvSpPr/>
              <p:nvPr/>
            </p:nvSpPr>
            <p:spPr>
              <a:xfrm>
                <a:off x="5434150" y="2028825"/>
                <a:ext cx="276225" cy="284400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4D4F53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vert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200">
                    <a:solidFill>
                      <a:srgbClr val="4D4F53"/>
                    </a:solidFill>
                  </a:rPr>
                  <a:t>Value Added</a:t>
                </a:r>
                <a:endParaRPr lang="zh-CN" altLang="en-US" sz="1200" err="1">
                  <a:solidFill>
                    <a:srgbClr val="4D4F53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5434150" y="4908673"/>
                <a:ext cx="276225" cy="105397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rgbClr val="4D4F53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vert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050">
                    <a:solidFill>
                      <a:srgbClr val="4D4F53"/>
                    </a:solidFill>
                  </a:rPr>
                  <a:t>Non-Value Added</a:t>
                </a:r>
                <a:endParaRPr lang="zh-CN" altLang="en-US" sz="1050" err="1">
                  <a:solidFill>
                    <a:srgbClr val="4D4F53"/>
                  </a:solidFill>
                </a:endParaRPr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5857567" y="2447926"/>
                <a:ext cx="15779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b="1" i="1">
                    <a:solidFill>
                      <a:srgbClr val="00B050"/>
                    </a:solidFill>
                  </a:rPr>
                  <a:t>RTL Sales Negotiation</a:t>
                </a:r>
              </a:p>
              <a:p>
                <a:r>
                  <a:rPr lang="en-US" altLang="zh-CN" sz="1200" b="1" i="1">
                    <a:solidFill>
                      <a:srgbClr val="00B050"/>
                    </a:solidFill>
                  </a:rPr>
                  <a:t>40%</a:t>
                </a:r>
                <a:endParaRPr lang="zh-CN" altLang="en-US" sz="1200" b="1" i="1">
                  <a:solidFill>
                    <a:srgbClr val="00B050"/>
                  </a:solidFill>
                </a:endParaRPr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5857567" y="5372101"/>
                <a:ext cx="11409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b="1" i="1"/>
                  <a:t>Transportation</a:t>
                </a:r>
              </a:p>
              <a:p>
                <a:r>
                  <a:rPr lang="en-US" altLang="zh-CN" sz="1200" b="1" i="1"/>
                  <a:t>20%</a:t>
                </a:r>
                <a:endParaRPr lang="zh-CN" altLang="en-US" sz="1200" b="1" i="1"/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5857567" y="4856685"/>
                <a:ext cx="14334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b="1" i="1"/>
                  <a:t>Admin &amp; Operation</a:t>
                </a:r>
              </a:p>
              <a:p>
                <a:r>
                  <a:rPr lang="en-US" altLang="zh-CN" sz="1200" b="1" i="1"/>
                  <a:t>5%</a:t>
                </a:r>
                <a:endParaRPr lang="zh-CN" altLang="en-US" sz="1200" b="1" i="1"/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5857567" y="3442123"/>
                <a:ext cx="12971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b="1" i="1">
                    <a:solidFill>
                      <a:srgbClr val="00B050"/>
                    </a:solidFill>
                  </a:rPr>
                  <a:t>WHS Negotiation</a:t>
                </a:r>
              </a:p>
              <a:p>
                <a:r>
                  <a:rPr lang="en-US" altLang="zh-CN" sz="1200" b="1" i="1">
                    <a:solidFill>
                      <a:srgbClr val="00B050"/>
                    </a:solidFill>
                  </a:rPr>
                  <a:t>15%</a:t>
                </a:r>
                <a:endParaRPr lang="zh-CN" altLang="en-US" sz="1200" b="1" i="1">
                  <a:solidFill>
                    <a:srgbClr val="00B050"/>
                  </a:solidFill>
                </a:endParaRPr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5857567" y="4169122"/>
                <a:ext cx="11845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b="1" i="1">
                    <a:solidFill>
                      <a:srgbClr val="00B050"/>
                    </a:solidFill>
                  </a:rPr>
                  <a:t>FA/FC Coaching</a:t>
                </a:r>
              </a:p>
              <a:p>
                <a:r>
                  <a:rPr lang="en-US" altLang="zh-CN" sz="1200" b="1" i="1">
                    <a:solidFill>
                      <a:srgbClr val="00B050"/>
                    </a:solidFill>
                  </a:rPr>
                  <a:t>20%</a:t>
                </a:r>
                <a:endParaRPr lang="zh-CN" altLang="en-US" sz="1200" b="1" i="1">
                  <a:solidFill>
                    <a:srgbClr val="00B050"/>
                  </a:solidFill>
                </a:endParaRPr>
              </a:p>
            </p:txBody>
          </p:sp>
          <p:grpSp>
            <p:nvGrpSpPr>
              <p:cNvPr id="82" name="Group 81"/>
              <p:cNvGrpSpPr/>
              <p:nvPr/>
            </p:nvGrpSpPr>
            <p:grpSpPr>
              <a:xfrm>
                <a:off x="5923218" y="3346573"/>
                <a:ext cx="2439000" cy="0"/>
                <a:chOff x="941506" y="2708397"/>
                <a:chExt cx="2439000" cy="0"/>
              </a:xfrm>
            </p:grpSpPr>
            <p:cxnSp>
              <p:nvCxnSpPr>
                <p:cNvPr id="83" name="Straight Connector 82"/>
                <p:cNvCxnSpPr/>
                <p:nvPr/>
              </p:nvCxnSpPr>
              <p:spPr>
                <a:xfrm>
                  <a:off x="2084506" y="2708397"/>
                  <a:ext cx="1296000" cy="0"/>
                </a:xfrm>
                <a:prstGeom prst="line">
                  <a:avLst/>
                </a:prstGeom>
                <a:ln w="19050">
                  <a:solidFill>
                    <a:schemeClr val="bg1"/>
                  </a:solidFill>
                  <a:prstDash val="soli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/>
                <p:cNvCxnSpPr/>
                <p:nvPr/>
              </p:nvCxnSpPr>
              <p:spPr>
                <a:xfrm>
                  <a:off x="941506" y="2708397"/>
                  <a:ext cx="1296000" cy="0"/>
                </a:xfrm>
                <a:prstGeom prst="line">
                  <a:avLst/>
                </a:prstGeom>
                <a:ln w="19050">
                  <a:solidFill>
                    <a:srgbClr val="B7B1A9"/>
                  </a:solidFill>
                  <a:prstDash val="lg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5" name="Group 84"/>
              <p:cNvGrpSpPr/>
              <p:nvPr/>
            </p:nvGrpSpPr>
            <p:grpSpPr>
              <a:xfrm>
                <a:off x="5923218" y="4908673"/>
                <a:ext cx="2295525" cy="0"/>
                <a:chOff x="941506" y="3832347"/>
                <a:chExt cx="2295525" cy="0"/>
              </a:xfrm>
            </p:grpSpPr>
            <p:cxnSp>
              <p:nvCxnSpPr>
                <p:cNvPr id="86" name="Straight Connector 85"/>
                <p:cNvCxnSpPr/>
                <p:nvPr/>
              </p:nvCxnSpPr>
              <p:spPr>
                <a:xfrm>
                  <a:off x="2094031" y="3832347"/>
                  <a:ext cx="1143000" cy="0"/>
                </a:xfrm>
                <a:prstGeom prst="line">
                  <a:avLst/>
                </a:prstGeom>
                <a:ln w="19050">
                  <a:solidFill>
                    <a:schemeClr val="bg1"/>
                  </a:solidFill>
                  <a:prstDash val="soli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/>
                <p:cNvCxnSpPr/>
                <p:nvPr/>
              </p:nvCxnSpPr>
              <p:spPr>
                <a:xfrm>
                  <a:off x="941506" y="3832347"/>
                  <a:ext cx="1440000" cy="0"/>
                </a:xfrm>
                <a:prstGeom prst="line">
                  <a:avLst/>
                </a:prstGeom>
                <a:ln w="19050">
                  <a:solidFill>
                    <a:srgbClr val="B7B1A9"/>
                  </a:solidFill>
                  <a:prstDash val="lg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8" name="Group 87"/>
              <p:cNvGrpSpPr/>
              <p:nvPr/>
            </p:nvGrpSpPr>
            <p:grpSpPr>
              <a:xfrm>
                <a:off x="5923218" y="5270332"/>
                <a:ext cx="2231400" cy="9525"/>
                <a:chOff x="941506" y="4708356"/>
                <a:chExt cx="2231400" cy="9525"/>
              </a:xfrm>
            </p:grpSpPr>
            <p:cxnSp>
              <p:nvCxnSpPr>
                <p:cNvPr id="89" name="Straight Connector 88"/>
                <p:cNvCxnSpPr/>
                <p:nvPr/>
              </p:nvCxnSpPr>
              <p:spPr>
                <a:xfrm>
                  <a:off x="2236906" y="4708356"/>
                  <a:ext cx="936000" cy="0"/>
                </a:xfrm>
                <a:prstGeom prst="line">
                  <a:avLst/>
                </a:prstGeom>
                <a:ln w="19050">
                  <a:solidFill>
                    <a:schemeClr val="bg1"/>
                  </a:solidFill>
                  <a:prstDash val="soli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Straight Connector 89"/>
                <p:cNvCxnSpPr/>
                <p:nvPr/>
              </p:nvCxnSpPr>
              <p:spPr>
                <a:xfrm>
                  <a:off x="941506" y="4717881"/>
                  <a:ext cx="1332000" cy="0"/>
                </a:xfrm>
                <a:prstGeom prst="line">
                  <a:avLst/>
                </a:prstGeom>
                <a:ln w="19050">
                  <a:solidFill>
                    <a:srgbClr val="B7B1A9"/>
                  </a:solidFill>
                  <a:prstDash val="lg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1" name="Group 90"/>
              <p:cNvGrpSpPr/>
              <p:nvPr/>
            </p:nvGrpSpPr>
            <p:grpSpPr>
              <a:xfrm>
                <a:off x="5905249" y="4000702"/>
                <a:ext cx="2439000" cy="0"/>
                <a:chOff x="941506" y="2708397"/>
                <a:chExt cx="2439000" cy="0"/>
              </a:xfrm>
            </p:grpSpPr>
            <p:cxnSp>
              <p:nvCxnSpPr>
                <p:cNvPr id="92" name="Straight Connector 91"/>
                <p:cNvCxnSpPr/>
                <p:nvPr/>
              </p:nvCxnSpPr>
              <p:spPr>
                <a:xfrm>
                  <a:off x="2084506" y="2708397"/>
                  <a:ext cx="1296000" cy="0"/>
                </a:xfrm>
                <a:prstGeom prst="line">
                  <a:avLst/>
                </a:prstGeom>
                <a:ln w="19050">
                  <a:solidFill>
                    <a:schemeClr val="bg1"/>
                  </a:solidFill>
                  <a:prstDash val="soli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/>
                <p:cNvCxnSpPr/>
                <p:nvPr/>
              </p:nvCxnSpPr>
              <p:spPr>
                <a:xfrm>
                  <a:off x="941506" y="2708397"/>
                  <a:ext cx="1584000" cy="0"/>
                </a:xfrm>
                <a:prstGeom prst="line">
                  <a:avLst/>
                </a:prstGeom>
                <a:ln w="19050">
                  <a:solidFill>
                    <a:srgbClr val="B7B1A9"/>
                  </a:solidFill>
                  <a:prstDash val="lg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4" name="Straight Connector 93"/>
              <p:cNvCxnSpPr/>
              <p:nvPr/>
            </p:nvCxnSpPr>
            <p:spPr>
              <a:xfrm>
                <a:off x="5710374" y="2028825"/>
                <a:ext cx="2412000" cy="0"/>
              </a:xfrm>
              <a:prstGeom prst="line">
                <a:avLst/>
              </a:prstGeom>
              <a:ln w="12700">
                <a:solidFill>
                  <a:srgbClr val="B7B1A9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>
                <a:off x="5710375" y="5962650"/>
                <a:ext cx="1804987" cy="0"/>
              </a:xfrm>
              <a:prstGeom prst="line">
                <a:avLst/>
              </a:prstGeom>
              <a:ln w="12700">
                <a:solidFill>
                  <a:srgbClr val="B7B1A9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6" name="Rectangle 95"/>
          <p:cNvSpPr/>
          <p:nvPr/>
        </p:nvSpPr>
        <p:spPr>
          <a:xfrm>
            <a:off x="200026" y="5606658"/>
            <a:ext cx="9432924" cy="8104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altLang="zh-CN" sz="1200" b="1">
                <a:solidFill>
                  <a:srgbClr val="4D4F53"/>
                </a:solidFill>
              </a:rPr>
              <a:t>Management Instruction – DM Level</a:t>
            </a:r>
          </a:p>
          <a:p>
            <a:pPr marL="171450" lvl="0" indent="-171450" defTabSz="914400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folHlink"/>
              </a:buClr>
              <a:buSzPct val="120000"/>
              <a:buFont typeface="Wingdings"/>
              <a:buChar char="§"/>
              <a:defRPr/>
            </a:pPr>
            <a:r>
              <a:rPr lang="en-US" altLang="zh-CN" sz="1200">
                <a:solidFill>
                  <a:schemeClr val="tx1"/>
                </a:solidFill>
              </a:rPr>
              <a:t>Dealer Visit Frequency – On average once per month, key dealers twice per month </a:t>
            </a:r>
          </a:p>
          <a:p>
            <a:pPr marL="171450" lvl="0" indent="-171450" defTabSz="914400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folHlink"/>
              </a:buClr>
              <a:buSzPct val="120000"/>
              <a:buFont typeface="Wingdings"/>
              <a:buChar char="§"/>
              <a:defRPr/>
            </a:pPr>
            <a:r>
              <a:rPr lang="en-US" altLang="zh-CN" sz="1200">
                <a:solidFill>
                  <a:schemeClr val="tx1"/>
                </a:solidFill>
              </a:rPr>
              <a:t>Dealer Coverage – On average 25 dealers per DM in order to meeting dealer visit frequency instruction</a:t>
            </a:r>
            <a:endParaRPr lang="en-US" altLang="zh-CN" sz="1200">
              <a:solidFill>
                <a:srgbClr val="4D4F53"/>
              </a:solidFill>
            </a:endParaRPr>
          </a:p>
        </p:txBody>
      </p:sp>
      <p:cxnSp>
        <p:nvCxnSpPr>
          <p:cNvPr id="98" name="Straight Connector 97"/>
          <p:cNvCxnSpPr/>
          <p:nvPr/>
        </p:nvCxnSpPr>
        <p:spPr>
          <a:xfrm>
            <a:off x="3819525" y="3308471"/>
            <a:ext cx="1757500" cy="1040479"/>
          </a:xfrm>
          <a:prstGeom prst="line">
            <a:avLst/>
          </a:prstGeom>
          <a:ln w="25400">
            <a:solidFill>
              <a:srgbClr val="92D05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2989381" y="1311135"/>
            <a:ext cx="9720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i="1">
                <a:solidFill>
                  <a:srgbClr val="C00000"/>
                </a:solidFill>
              </a:rPr>
              <a:t>In the Past</a:t>
            </a:r>
            <a:endParaRPr lang="zh-CN" altLang="en-US" sz="1400" b="1" i="1">
              <a:solidFill>
                <a:srgbClr val="C00000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7513756" y="1311135"/>
            <a:ext cx="11351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i="1">
                <a:solidFill>
                  <a:srgbClr val="00B050"/>
                </a:solidFill>
              </a:rPr>
              <a:t>In the Future</a:t>
            </a:r>
            <a:endParaRPr lang="zh-CN" altLang="en-US" sz="1400" b="1" i="1">
              <a:solidFill>
                <a:srgbClr val="00B050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4494695" y="2887300"/>
            <a:ext cx="116493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i="1">
                <a:solidFill>
                  <a:srgbClr val="00B050"/>
                </a:solidFill>
              </a:rPr>
              <a:t>75% </a:t>
            </a:r>
          </a:p>
          <a:p>
            <a:r>
              <a:rPr lang="en-US" altLang="zh-CN" sz="1400" b="1" i="1">
                <a:solidFill>
                  <a:srgbClr val="00B050"/>
                </a:solidFill>
              </a:rPr>
              <a:t>Value Added </a:t>
            </a:r>
          </a:p>
          <a:p>
            <a:r>
              <a:rPr lang="en-US" altLang="zh-CN" sz="1400" b="1" i="1">
                <a:solidFill>
                  <a:srgbClr val="00B050"/>
                </a:solidFill>
              </a:rPr>
              <a:t>Activities</a:t>
            </a:r>
            <a:endParaRPr lang="zh-CN" altLang="en-US" sz="1400" b="1" i="1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341663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Text Placeholder 2"/>
          <p:cNvSpPr txBox="1"/>
          <p:nvPr/>
        </p:nvSpPr>
        <p:spPr>
          <a:xfrm>
            <a:off x="200025" y="1009266"/>
            <a:ext cx="9355140" cy="33996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tabLst>
                <a:tab pos="450850"/>
              </a:tabLst>
              <a:defRPr lang="en-GB" sz="1800" b="1" kern="1200" noProof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457200" rtl="0" eaLnBrk="1" latinLnBrk="0" hangingPunct="1">
              <a:spcBef>
                <a:spcPts val="1200"/>
              </a:spcBef>
              <a:spcAft>
                <a:spcPts val="300"/>
              </a:spcAft>
              <a:buClr>
                <a:schemeClr val="bg2"/>
              </a:buClr>
              <a:buFont typeface="Arial" pitchFamily="34" charset="0"/>
              <a:buChar char="•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3pPr>
            <a:lvl4pPr marL="536575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4pPr>
            <a:lvl5pPr marL="812800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lang="en-GB" sz="11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4. Sales Channel Management – TO BE Solution (DM Value Creation)</a:t>
            </a:r>
          </a:p>
        </p:txBody>
      </p:sp>
      <p:sp>
        <p:nvSpPr>
          <p:cNvPr id="13" name="Title 4"/>
          <p:cNvSpPr txBox="1"/>
          <p:nvPr/>
        </p:nvSpPr>
        <p:spPr>
          <a:xfrm>
            <a:off x="200026" y="111419"/>
            <a:ext cx="9539876" cy="7987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2200" b="0" kern="1200" baseline="0">
                <a:solidFill>
                  <a:srgbClr val="4D4F53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ct val="0"/>
              </a:spcBef>
            </a:pPr>
            <a:r>
              <a:rPr lang="en-US" altLang="zh-CN" sz="1400" b="1" i="1"/>
              <a:t>DECISION PROPOSAL 8 </a:t>
            </a:r>
          </a:p>
          <a:p>
            <a:r>
              <a:rPr lang="en-US" altLang="zh-CN" sz="2000">
                <a:latin typeface="+mn-lt"/>
              </a:rPr>
              <a:t>Overall goal of the sales force activities must be to sustainably </a:t>
            </a:r>
            <a:r>
              <a:rPr lang="en-US" altLang="zh-CN" sz="2000" i="1">
                <a:latin typeface="+mn-lt"/>
              </a:rPr>
              <a:t>increase the percentage of business activation, active dealers and top dealers</a:t>
            </a:r>
          </a:p>
        </p:txBody>
      </p:sp>
      <p:sp>
        <p:nvSpPr>
          <p:cNvPr id="96" name="Rectangle 95"/>
          <p:cNvSpPr/>
          <p:nvPr/>
        </p:nvSpPr>
        <p:spPr>
          <a:xfrm>
            <a:off x="200026" y="5354610"/>
            <a:ext cx="9432924" cy="10624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altLang="zh-CN" sz="1200" b="1">
                <a:solidFill>
                  <a:srgbClr val="4D4F53"/>
                </a:solidFill>
              </a:rPr>
              <a:t>DM Value Creation – Focus on sales execution and build dealer relationship </a:t>
            </a:r>
          </a:p>
          <a:p>
            <a:pPr marL="171450" lvl="0" indent="-171450" defTabSz="914400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folHlink"/>
              </a:buClr>
              <a:buSzPct val="120000"/>
              <a:buFont typeface="Wingdings"/>
              <a:buChar char="§"/>
              <a:defRPr/>
            </a:pPr>
            <a:r>
              <a:rPr lang="en-US" altLang="zh-CN" sz="1200">
                <a:solidFill>
                  <a:schemeClr val="tx1"/>
                </a:solidFill>
              </a:rPr>
              <a:t>Dealer Activation – Focus on activating existing and new dealers </a:t>
            </a:r>
          </a:p>
          <a:p>
            <a:pPr marL="171450" lvl="0" indent="-171450" defTabSz="914400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folHlink"/>
              </a:buClr>
              <a:buSzPct val="120000"/>
              <a:buFont typeface="Wingdings"/>
              <a:buChar char="§"/>
              <a:defRPr/>
            </a:pPr>
            <a:r>
              <a:rPr lang="en-US" altLang="zh-CN" sz="1200">
                <a:solidFill>
                  <a:schemeClr val="tx1"/>
                </a:solidFill>
              </a:rPr>
              <a:t>RTL/WHS Promotion – Promote GSAFC RTL/WHS products within activated dealers to achieve highest possible market share</a:t>
            </a:r>
          </a:p>
          <a:p>
            <a:pPr marL="171450" lvl="0" indent="-171450" defTabSz="914400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folHlink"/>
              </a:buClr>
              <a:buSzPct val="120000"/>
              <a:buFont typeface="Wingdings"/>
              <a:buChar char="§"/>
              <a:defRPr/>
            </a:pPr>
            <a:r>
              <a:rPr lang="en-US" altLang="zh-CN" sz="1200">
                <a:solidFill>
                  <a:schemeClr val="tx1"/>
                </a:solidFill>
              </a:rPr>
              <a:t>Strategic Relationship Building – Through the relationship building within all hierarchy level of DLR to achieve strategic relationship</a:t>
            </a:r>
            <a:endParaRPr lang="en-US" altLang="zh-CN" sz="1200">
              <a:solidFill>
                <a:srgbClr val="4D4F53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1513006" y="1311135"/>
            <a:ext cx="17502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i="1">
                <a:solidFill>
                  <a:srgbClr val="C00000"/>
                </a:solidFill>
              </a:rPr>
              <a:t>2016 – DLR Coverage</a:t>
            </a:r>
            <a:endParaRPr lang="zh-CN" altLang="en-US" sz="1400" b="1" i="1">
              <a:solidFill>
                <a:srgbClr val="C00000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6526331" y="1311135"/>
            <a:ext cx="195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i="1">
                <a:solidFill>
                  <a:srgbClr val="00B050"/>
                </a:solidFill>
              </a:rPr>
              <a:t>2019 – TO BE Ambitious</a:t>
            </a:r>
            <a:endParaRPr lang="zh-CN" altLang="en-US" sz="1400" b="1" i="1">
              <a:solidFill>
                <a:srgbClr val="00B05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44018" y="1713700"/>
            <a:ext cx="4514182" cy="3289458"/>
            <a:chOff x="644018" y="1713700"/>
            <a:chExt cx="4514182" cy="2925389"/>
          </a:xfrm>
        </p:grpSpPr>
        <p:sp>
          <p:nvSpPr>
            <p:cNvPr id="103" name="TextBox 102"/>
            <p:cNvSpPr txBox="1"/>
            <p:nvPr/>
          </p:nvSpPr>
          <p:spPr>
            <a:xfrm>
              <a:off x="1496280" y="1767661"/>
              <a:ext cx="2149370" cy="276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b="1" i="1">
                  <a:solidFill>
                    <a:srgbClr val="00B050"/>
                  </a:solidFill>
                </a:rPr>
                <a:t>Total GAC Channel DLR – 2,000</a:t>
              </a:r>
              <a:endParaRPr lang="zh-CN" altLang="en-US" sz="1200" b="1" i="1">
                <a:solidFill>
                  <a:srgbClr val="00B050"/>
                </a:solidFill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1496280" y="2340068"/>
              <a:ext cx="16180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b="1" i="1">
                  <a:solidFill>
                    <a:srgbClr val="00B050"/>
                  </a:solidFill>
                </a:rPr>
                <a:t>Activated DLR  – 1,700</a:t>
              </a:r>
              <a:endParaRPr lang="zh-CN" altLang="en-US" sz="1200" b="1" i="1">
                <a:solidFill>
                  <a:srgbClr val="00B050"/>
                </a:solidFill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1496280" y="3002403"/>
              <a:ext cx="22451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b="1" i="1">
                  <a:solidFill>
                    <a:srgbClr val="00B050"/>
                  </a:solidFill>
                </a:rPr>
                <a:t>Active DLR  – 1,200</a:t>
              </a:r>
            </a:p>
            <a:p>
              <a:r>
                <a:rPr lang="en-US" altLang="zh-CN" sz="1200"/>
                <a:t>Amount of DLRs has regular and normal business</a:t>
              </a:r>
              <a:endParaRPr lang="zh-CN" altLang="en-US" sz="1200"/>
            </a:p>
          </p:txBody>
        </p:sp>
        <p:cxnSp>
          <p:nvCxnSpPr>
            <p:cNvPr id="121" name="Straight Connector 120"/>
            <p:cNvCxnSpPr/>
            <p:nvPr/>
          </p:nvCxnSpPr>
          <p:spPr>
            <a:xfrm>
              <a:off x="1573125" y="2195258"/>
              <a:ext cx="1836000" cy="0"/>
            </a:xfrm>
            <a:prstGeom prst="line">
              <a:avLst/>
            </a:prstGeom>
            <a:ln w="19050">
              <a:solidFill>
                <a:srgbClr val="B7B1A9"/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>
              <a:off x="1552095" y="2894496"/>
              <a:ext cx="1836000" cy="0"/>
            </a:xfrm>
            <a:prstGeom prst="line">
              <a:avLst/>
            </a:prstGeom>
            <a:ln w="19050">
              <a:solidFill>
                <a:srgbClr val="B7B1A9"/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>
              <a:off x="1323975" y="1713700"/>
              <a:ext cx="3816000" cy="0"/>
            </a:xfrm>
            <a:prstGeom prst="line">
              <a:avLst/>
            </a:prstGeom>
            <a:ln w="12700">
              <a:solidFill>
                <a:srgbClr val="B7B1A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Group 2"/>
            <p:cNvGrpSpPr/>
            <p:nvPr/>
          </p:nvGrpSpPr>
          <p:grpSpPr>
            <a:xfrm>
              <a:off x="647700" y="1713702"/>
              <a:ext cx="676275" cy="2924990"/>
              <a:chOff x="495300" y="1561302"/>
              <a:chExt cx="676275" cy="4132592"/>
            </a:xfrm>
          </p:grpSpPr>
          <p:sp>
            <p:nvSpPr>
              <p:cNvPr id="2" name="Rectangle 1"/>
              <p:cNvSpPr/>
              <p:nvPr/>
            </p:nvSpPr>
            <p:spPr>
              <a:xfrm>
                <a:off x="498982" y="1561302"/>
                <a:ext cx="672593" cy="4132592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0" tIns="45720" rIns="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200">
                    <a:solidFill>
                      <a:srgbClr val="4D4F53"/>
                    </a:solidFill>
                  </a:rPr>
                  <a:t>Total DLR</a:t>
                </a:r>
                <a:endParaRPr lang="zh-CN" altLang="en-US" sz="1200" err="1">
                  <a:solidFill>
                    <a:srgbClr val="4D4F53"/>
                  </a:solidFill>
                </a:endParaRPr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498982" y="2199528"/>
                <a:ext cx="672593" cy="3460169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0" tIns="45720" rIns="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200">
                    <a:solidFill>
                      <a:srgbClr val="4D4F53"/>
                    </a:solidFill>
                  </a:rPr>
                  <a:t>Activated DLR</a:t>
                </a:r>
                <a:endParaRPr lang="zh-CN" altLang="en-US" sz="1200" err="1">
                  <a:solidFill>
                    <a:srgbClr val="4D4F53"/>
                  </a:solidFill>
                </a:endParaRPr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495300" y="3205913"/>
                <a:ext cx="672593" cy="2453784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0" tIns="45720" rIns="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200">
                    <a:solidFill>
                      <a:srgbClr val="4D4F53"/>
                    </a:solidFill>
                  </a:rPr>
                  <a:t>Active</a:t>
                </a:r>
              </a:p>
              <a:p>
                <a:pPr algn="ctr"/>
                <a:r>
                  <a:rPr lang="en-US" altLang="zh-CN" sz="1200">
                    <a:solidFill>
                      <a:srgbClr val="4D4F53"/>
                    </a:solidFill>
                  </a:rPr>
                  <a:t>DLR</a:t>
                </a:r>
                <a:endParaRPr lang="zh-CN" altLang="en-US" sz="1200" err="1">
                  <a:solidFill>
                    <a:srgbClr val="4D4F53"/>
                  </a:solidFill>
                </a:endParaRPr>
              </a:p>
            </p:txBody>
          </p:sp>
        </p:grpSp>
        <p:sp>
          <p:nvSpPr>
            <p:cNvPr id="148" name="TextBox 147"/>
            <p:cNvSpPr txBox="1"/>
            <p:nvPr/>
          </p:nvSpPr>
          <p:spPr>
            <a:xfrm>
              <a:off x="1513006" y="3968158"/>
              <a:ext cx="22461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b="1" i="1">
                  <a:solidFill>
                    <a:srgbClr val="00B050"/>
                  </a:solidFill>
                </a:rPr>
                <a:t>TOP DLR  – 110</a:t>
              </a:r>
            </a:p>
            <a:p>
              <a:r>
                <a:rPr lang="en-US" altLang="zh-CN" sz="1200"/>
                <a:t>Amount of Top DLRs based on VIP policy (rolling every half year)</a:t>
              </a:r>
              <a:endParaRPr lang="zh-CN" altLang="en-US" sz="1200"/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644018" y="3968158"/>
              <a:ext cx="672593" cy="646331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200">
                  <a:solidFill>
                    <a:schemeClr val="bg1"/>
                  </a:solidFill>
                </a:rPr>
                <a:t>TOP</a:t>
              </a:r>
            </a:p>
            <a:p>
              <a:pPr algn="ctr"/>
              <a:r>
                <a:rPr lang="en-US" altLang="zh-CN" sz="1200">
                  <a:solidFill>
                    <a:schemeClr val="bg1"/>
                  </a:solidFill>
                </a:rPr>
                <a:t>DLR</a:t>
              </a:r>
              <a:endParaRPr lang="zh-CN" altLang="en-US" sz="1200" err="1">
                <a:solidFill>
                  <a:schemeClr val="bg1"/>
                </a:solidFill>
              </a:endParaRPr>
            </a:p>
          </p:txBody>
        </p:sp>
        <p:cxnSp>
          <p:nvCxnSpPr>
            <p:cNvPr id="150" name="Straight Connector 149"/>
            <p:cNvCxnSpPr/>
            <p:nvPr/>
          </p:nvCxnSpPr>
          <p:spPr>
            <a:xfrm>
              <a:off x="1342200" y="4639089"/>
              <a:ext cx="3816000" cy="0"/>
            </a:xfrm>
            <a:prstGeom prst="line">
              <a:avLst/>
            </a:prstGeom>
            <a:ln w="12700">
              <a:solidFill>
                <a:srgbClr val="B7B1A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1552095" y="3968158"/>
              <a:ext cx="1836000" cy="0"/>
            </a:xfrm>
            <a:prstGeom prst="line">
              <a:avLst/>
            </a:prstGeom>
            <a:ln w="19050">
              <a:solidFill>
                <a:srgbClr val="B7B1A9"/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ounded Rectangle 4"/>
            <p:cNvSpPr/>
            <p:nvPr/>
          </p:nvSpPr>
          <p:spPr>
            <a:xfrm>
              <a:off x="3745088" y="2132701"/>
              <a:ext cx="1331325" cy="410513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200">
                  <a:solidFill>
                    <a:srgbClr val="4D4F53"/>
                  </a:solidFill>
                </a:rPr>
                <a:t>Activated Rate</a:t>
              </a:r>
            </a:p>
            <a:p>
              <a:pPr algn="ctr"/>
              <a:r>
                <a:rPr lang="en-US" altLang="zh-CN" sz="1200">
                  <a:solidFill>
                    <a:srgbClr val="4D4F53"/>
                  </a:solidFill>
                </a:rPr>
                <a:t>86%</a:t>
              </a:r>
              <a:endParaRPr lang="zh-CN" altLang="en-US" sz="1200" err="1">
                <a:solidFill>
                  <a:srgbClr val="4D4F53"/>
                </a:solidFill>
              </a:endParaRPr>
            </a:p>
          </p:txBody>
        </p:sp>
        <p:sp>
          <p:nvSpPr>
            <p:cNvPr id="152" name="Rounded Rectangle 151"/>
            <p:cNvSpPr/>
            <p:nvPr/>
          </p:nvSpPr>
          <p:spPr>
            <a:xfrm>
              <a:off x="3745088" y="3109383"/>
              <a:ext cx="1331325" cy="410513"/>
            </a:xfrm>
            <a:prstGeom prst="roundRect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200">
                  <a:solidFill>
                    <a:srgbClr val="4D4F53"/>
                  </a:solidFill>
                </a:rPr>
                <a:t>Active Rate</a:t>
              </a:r>
            </a:p>
            <a:p>
              <a:pPr algn="ctr"/>
              <a:r>
                <a:rPr lang="en-US" altLang="zh-CN" sz="1200">
                  <a:solidFill>
                    <a:srgbClr val="4D4F53"/>
                  </a:solidFill>
                </a:rPr>
                <a:t>60%</a:t>
              </a:r>
              <a:endParaRPr lang="zh-CN" altLang="en-US" sz="1200" err="1">
                <a:solidFill>
                  <a:srgbClr val="4D4F53"/>
                </a:solidFill>
              </a:endParaRPr>
            </a:p>
          </p:txBody>
        </p:sp>
        <p:sp>
          <p:nvSpPr>
            <p:cNvPr id="153" name="Rounded Rectangle 152"/>
            <p:cNvSpPr/>
            <p:nvPr/>
          </p:nvSpPr>
          <p:spPr>
            <a:xfrm>
              <a:off x="3745088" y="4086066"/>
              <a:ext cx="1331325" cy="410513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200">
                  <a:solidFill>
                    <a:schemeClr val="bg1"/>
                  </a:solidFill>
                </a:rPr>
                <a:t>TOP Rate</a:t>
              </a:r>
            </a:p>
            <a:p>
              <a:pPr algn="ctr"/>
              <a:r>
                <a:rPr lang="en-US" altLang="zh-CN" sz="1200">
                  <a:solidFill>
                    <a:schemeClr val="bg1"/>
                  </a:solidFill>
                </a:rPr>
                <a:t>5%</a:t>
              </a:r>
              <a:endParaRPr lang="zh-CN" altLang="en-US" sz="1200" err="1">
                <a:solidFill>
                  <a:schemeClr val="bg1"/>
                </a:solidFill>
              </a:endParaRP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5725828" y="1713700"/>
            <a:ext cx="3579034" cy="3289458"/>
            <a:chOff x="644018" y="1713700"/>
            <a:chExt cx="3579034" cy="2925389"/>
          </a:xfrm>
        </p:grpSpPr>
        <p:sp>
          <p:nvSpPr>
            <p:cNvPr id="156" name="TextBox 155"/>
            <p:cNvSpPr txBox="1"/>
            <p:nvPr/>
          </p:nvSpPr>
          <p:spPr>
            <a:xfrm>
              <a:off x="1496280" y="2035118"/>
              <a:ext cx="1282723" cy="2463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b="1" i="1">
                  <a:solidFill>
                    <a:srgbClr val="00B050"/>
                  </a:solidFill>
                </a:rPr>
                <a:t>1. DLR Activation</a:t>
              </a:r>
              <a:endParaRPr lang="zh-CN" altLang="en-US" sz="1200" b="1" i="1">
                <a:solidFill>
                  <a:srgbClr val="00B050"/>
                </a:solidFill>
              </a:endParaRPr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1496280" y="2663570"/>
              <a:ext cx="2245194" cy="246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b="1" i="1">
                  <a:solidFill>
                    <a:srgbClr val="00B050"/>
                  </a:solidFill>
                </a:rPr>
                <a:t>2. DLR Sales Negotiation</a:t>
              </a:r>
            </a:p>
          </p:txBody>
        </p:sp>
        <p:cxnSp>
          <p:nvCxnSpPr>
            <p:cNvPr id="158" name="Straight Connector 157"/>
            <p:cNvCxnSpPr/>
            <p:nvPr/>
          </p:nvCxnSpPr>
          <p:spPr>
            <a:xfrm>
              <a:off x="1573125" y="1991959"/>
              <a:ext cx="1836000" cy="0"/>
            </a:xfrm>
            <a:prstGeom prst="line">
              <a:avLst/>
            </a:prstGeom>
            <a:ln w="19050">
              <a:solidFill>
                <a:srgbClr val="B7B1A9"/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/>
            <p:nvPr/>
          </p:nvCxnSpPr>
          <p:spPr>
            <a:xfrm>
              <a:off x="1552095" y="2623430"/>
              <a:ext cx="1836000" cy="0"/>
            </a:xfrm>
            <a:prstGeom prst="line">
              <a:avLst/>
            </a:prstGeom>
            <a:ln w="19050">
              <a:solidFill>
                <a:srgbClr val="B7B1A9"/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/>
            <p:cNvCxnSpPr/>
            <p:nvPr/>
          </p:nvCxnSpPr>
          <p:spPr>
            <a:xfrm>
              <a:off x="1323975" y="1713700"/>
              <a:ext cx="2412000" cy="0"/>
            </a:xfrm>
            <a:prstGeom prst="line">
              <a:avLst/>
            </a:prstGeom>
            <a:ln w="12700">
              <a:solidFill>
                <a:srgbClr val="B7B1A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1" name="Group 160"/>
            <p:cNvGrpSpPr/>
            <p:nvPr/>
          </p:nvGrpSpPr>
          <p:grpSpPr>
            <a:xfrm>
              <a:off x="647700" y="1713702"/>
              <a:ext cx="676275" cy="2924990"/>
              <a:chOff x="495300" y="1561302"/>
              <a:chExt cx="676275" cy="4132592"/>
            </a:xfrm>
          </p:grpSpPr>
          <p:sp>
            <p:nvSpPr>
              <p:cNvPr id="169" name="Rectangle 168"/>
              <p:cNvSpPr/>
              <p:nvPr/>
            </p:nvSpPr>
            <p:spPr>
              <a:xfrm>
                <a:off x="498982" y="1561302"/>
                <a:ext cx="672593" cy="4132592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0" tIns="45720" rIns="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200">
                    <a:solidFill>
                      <a:srgbClr val="4D4F53"/>
                    </a:solidFill>
                  </a:rPr>
                  <a:t>Total DLR</a:t>
                </a:r>
                <a:endParaRPr lang="zh-CN" altLang="en-US" sz="1200" err="1">
                  <a:solidFill>
                    <a:srgbClr val="4D4F53"/>
                  </a:solidFill>
                </a:endParaRPr>
              </a:p>
            </p:txBody>
          </p:sp>
          <p:sp>
            <p:nvSpPr>
              <p:cNvPr id="170" name="Rectangle 169"/>
              <p:cNvSpPr/>
              <p:nvPr/>
            </p:nvSpPr>
            <p:spPr>
              <a:xfrm>
                <a:off x="498982" y="1946808"/>
                <a:ext cx="672593" cy="371288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0" tIns="45720" rIns="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200">
                    <a:solidFill>
                      <a:srgbClr val="4D4F53"/>
                    </a:solidFill>
                  </a:rPr>
                  <a:t>Activated DLR</a:t>
                </a:r>
                <a:endParaRPr lang="zh-CN" altLang="en-US" sz="1200" err="1">
                  <a:solidFill>
                    <a:srgbClr val="4D4F53"/>
                  </a:solidFill>
                </a:endParaRPr>
              </a:p>
            </p:txBody>
          </p:sp>
          <p:sp>
            <p:nvSpPr>
              <p:cNvPr id="171" name="Rectangle 170"/>
              <p:cNvSpPr/>
              <p:nvPr/>
            </p:nvSpPr>
            <p:spPr>
              <a:xfrm>
                <a:off x="495300" y="2837627"/>
                <a:ext cx="672593" cy="2822070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0" tIns="45720" rIns="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rgbClr val="4D4F53"/>
                    </a:solidFill>
                    <a:latin typeface="Calibri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200">
                    <a:solidFill>
                      <a:srgbClr val="4D4F53"/>
                    </a:solidFill>
                  </a:rPr>
                  <a:t>Active</a:t>
                </a:r>
              </a:p>
              <a:p>
                <a:pPr algn="ctr"/>
                <a:r>
                  <a:rPr lang="en-US" altLang="zh-CN" sz="1200">
                    <a:solidFill>
                      <a:srgbClr val="4D4F53"/>
                    </a:solidFill>
                  </a:rPr>
                  <a:t>DLR</a:t>
                </a:r>
                <a:endParaRPr lang="zh-CN" altLang="en-US" sz="1200" err="1">
                  <a:solidFill>
                    <a:srgbClr val="4D4F53"/>
                  </a:solidFill>
                </a:endParaRPr>
              </a:p>
            </p:txBody>
          </p:sp>
        </p:grpSp>
        <p:sp>
          <p:nvSpPr>
            <p:cNvPr id="162" name="TextBox 161"/>
            <p:cNvSpPr txBox="1"/>
            <p:nvPr/>
          </p:nvSpPr>
          <p:spPr>
            <a:xfrm>
              <a:off x="1513006" y="3742270"/>
              <a:ext cx="2246194" cy="246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b="1" i="1">
                  <a:solidFill>
                    <a:srgbClr val="00B050"/>
                  </a:solidFill>
                </a:rPr>
                <a:t>3. DLR Relationship Building</a:t>
              </a:r>
            </a:p>
          </p:txBody>
        </p:sp>
        <p:sp>
          <p:nvSpPr>
            <p:cNvPr id="163" name="Rectangle 162"/>
            <p:cNvSpPr/>
            <p:nvPr/>
          </p:nvSpPr>
          <p:spPr>
            <a:xfrm>
              <a:off x="644018" y="3736108"/>
              <a:ext cx="672593" cy="878381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200">
                  <a:solidFill>
                    <a:schemeClr val="bg1"/>
                  </a:solidFill>
                </a:rPr>
                <a:t>TOP</a:t>
              </a:r>
            </a:p>
            <a:p>
              <a:pPr algn="ctr"/>
              <a:r>
                <a:rPr lang="en-US" altLang="zh-CN" sz="1200">
                  <a:solidFill>
                    <a:schemeClr val="bg1"/>
                  </a:solidFill>
                </a:rPr>
                <a:t>DLR</a:t>
              </a:r>
              <a:endParaRPr lang="zh-CN" altLang="en-US" sz="1200" err="1">
                <a:solidFill>
                  <a:schemeClr val="bg1"/>
                </a:solidFill>
              </a:endParaRPr>
            </a:p>
          </p:txBody>
        </p:sp>
        <p:cxnSp>
          <p:nvCxnSpPr>
            <p:cNvPr id="164" name="Straight Connector 163"/>
            <p:cNvCxnSpPr/>
            <p:nvPr/>
          </p:nvCxnSpPr>
          <p:spPr>
            <a:xfrm>
              <a:off x="1342200" y="4639089"/>
              <a:ext cx="2412000" cy="0"/>
            </a:xfrm>
            <a:prstGeom prst="line">
              <a:avLst/>
            </a:prstGeom>
            <a:ln w="12700">
              <a:solidFill>
                <a:srgbClr val="B7B1A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>
              <a:off x="1552095" y="3730978"/>
              <a:ext cx="1836000" cy="0"/>
            </a:xfrm>
            <a:prstGeom prst="line">
              <a:avLst/>
            </a:prstGeom>
            <a:ln w="19050">
              <a:solidFill>
                <a:srgbClr val="B7B1A9"/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Rounded Rectangle 165"/>
            <p:cNvSpPr/>
            <p:nvPr/>
          </p:nvSpPr>
          <p:spPr>
            <a:xfrm>
              <a:off x="2891727" y="2098940"/>
              <a:ext cx="1331325" cy="410513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200">
                  <a:solidFill>
                    <a:srgbClr val="4D4F53"/>
                  </a:solidFill>
                </a:rPr>
                <a:t>Activated Rate</a:t>
              </a:r>
            </a:p>
            <a:p>
              <a:pPr algn="ctr"/>
              <a:r>
                <a:rPr lang="en-US" altLang="zh-CN" sz="1200">
                  <a:solidFill>
                    <a:srgbClr val="4D4F53"/>
                  </a:solidFill>
                </a:rPr>
                <a:t>95%</a:t>
              </a:r>
              <a:endParaRPr lang="zh-CN" altLang="en-US" sz="1200" err="1">
                <a:solidFill>
                  <a:srgbClr val="4D4F53"/>
                </a:solidFill>
              </a:endParaRPr>
            </a:p>
          </p:txBody>
        </p:sp>
        <p:sp>
          <p:nvSpPr>
            <p:cNvPr id="167" name="Rounded Rectangle 166"/>
            <p:cNvSpPr/>
            <p:nvPr/>
          </p:nvSpPr>
          <p:spPr>
            <a:xfrm>
              <a:off x="2891727" y="3018806"/>
              <a:ext cx="1331325" cy="410513"/>
            </a:xfrm>
            <a:prstGeom prst="roundRect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200">
                  <a:solidFill>
                    <a:srgbClr val="4D4F53"/>
                  </a:solidFill>
                </a:rPr>
                <a:t>Active Rate</a:t>
              </a:r>
            </a:p>
            <a:p>
              <a:pPr algn="ctr"/>
              <a:r>
                <a:rPr lang="en-US" altLang="zh-CN" sz="1200">
                  <a:solidFill>
                    <a:srgbClr val="4D4F53"/>
                  </a:solidFill>
                </a:rPr>
                <a:t>80%</a:t>
              </a:r>
              <a:endParaRPr lang="zh-CN" altLang="en-US" sz="1200" err="1">
                <a:solidFill>
                  <a:srgbClr val="4D4F53"/>
                </a:solidFill>
              </a:endParaRPr>
            </a:p>
          </p:txBody>
        </p:sp>
        <p:sp>
          <p:nvSpPr>
            <p:cNvPr id="168" name="Rounded Rectangle 167"/>
            <p:cNvSpPr/>
            <p:nvPr/>
          </p:nvSpPr>
          <p:spPr>
            <a:xfrm>
              <a:off x="2891727" y="4041346"/>
              <a:ext cx="1331325" cy="410513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200">
                  <a:solidFill>
                    <a:schemeClr val="bg1"/>
                  </a:solidFill>
                </a:rPr>
                <a:t>TOP Rate</a:t>
              </a:r>
            </a:p>
            <a:p>
              <a:pPr algn="ctr"/>
              <a:r>
                <a:rPr lang="en-US" altLang="zh-CN" sz="1200">
                  <a:solidFill>
                    <a:schemeClr val="bg1"/>
                  </a:solidFill>
                </a:rPr>
                <a:t>20%</a:t>
              </a:r>
              <a:endParaRPr lang="zh-CN" altLang="en-US" sz="1200" err="1">
                <a:solidFill>
                  <a:schemeClr val="bg1"/>
                </a:solidFill>
              </a:endParaRPr>
            </a:p>
          </p:txBody>
        </p:sp>
      </p:grpSp>
      <p:sp>
        <p:nvSpPr>
          <p:cNvPr id="172" name="TextBox 171"/>
          <p:cNvSpPr txBox="1"/>
          <p:nvPr/>
        </p:nvSpPr>
        <p:spPr>
          <a:xfrm>
            <a:off x="6578090" y="1744369"/>
            <a:ext cx="13954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b="1" i="1">
                <a:solidFill>
                  <a:srgbClr val="00B050"/>
                </a:solidFill>
              </a:rPr>
              <a:t>DM Value Creation</a:t>
            </a:r>
            <a:endParaRPr lang="zh-CN" altLang="en-US" sz="1200" b="1" i="1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875759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Text Placeholder 2"/>
          <p:cNvSpPr txBox="1"/>
          <p:nvPr/>
        </p:nvSpPr>
        <p:spPr>
          <a:xfrm>
            <a:off x="200025" y="1009266"/>
            <a:ext cx="9355140" cy="33996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tabLst>
                <a:tab pos="450850"/>
              </a:tabLst>
              <a:defRPr lang="en-GB" sz="1800" b="1" kern="1200" noProof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457200" rtl="0" eaLnBrk="1" latinLnBrk="0" hangingPunct="1">
              <a:spcBef>
                <a:spcPts val="1200"/>
              </a:spcBef>
              <a:spcAft>
                <a:spcPts val="300"/>
              </a:spcAft>
              <a:buClr>
                <a:schemeClr val="bg2"/>
              </a:buClr>
              <a:buFont typeface="Arial" pitchFamily="34" charset="0"/>
              <a:buChar char="•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3pPr>
            <a:lvl4pPr marL="536575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4pPr>
            <a:lvl5pPr marL="812800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lang="en-GB" sz="11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4. Sales Channel Management – TO BE Solution (DLR Coverage &amp; DM headcount calculation)</a:t>
            </a:r>
          </a:p>
        </p:txBody>
      </p:sp>
      <p:sp>
        <p:nvSpPr>
          <p:cNvPr id="13" name="Title 4"/>
          <p:cNvSpPr txBox="1"/>
          <p:nvPr/>
        </p:nvSpPr>
        <p:spPr>
          <a:xfrm>
            <a:off x="200026" y="198081"/>
            <a:ext cx="9539876" cy="72231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2200" b="0" kern="1200" baseline="0">
                <a:solidFill>
                  <a:srgbClr val="4D4F53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i="1"/>
              <a:t>DECISION PROPOSAL 9</a:t>
            </a:r>
            <a:br>
              <a:rPr lang="en-US" altLang="zh-CN" sz="1400" b="1" i="1"/>
            </a:br>
            <a:r>
              <a:rPr lang="en-US" altLang="zh-CN" sz="2000">
                <a:latin typeface="+mn-lt"/>
              </a:rPr>
              <a:t>Average DM dealer visit could be kept at 30, but the DM headcount and no. of dealers to be covered should be reviewed annually and gradually increased/ decreased*</a:t>
            </a:r>
          </a:p>
        </p:txBody>
      </p:sp>
      <p:sp>
        <p:nvSpPr>
          <p:cNvPr id="2" name="Pentagon 1"/>
          <p:cNvSpPr/>
          <p:nvPr/>
        </p:nvSpPr>
        <p:spPr>
          <a:xfrm>
            <a:off x="292494" y="1787709"/>
            <a:ext cx="2902770" cy="410966"/>
          </a:xfrm>
          <a:prstGeom prst="homePlate">
            <a:avLst>
              <a:gd name="adj" fmla="val 0"/>
            </a:avLst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>
                <a:solidFill>
                  <a:srgbClr val="4D4F53"/>
                </a:solidFill>
              </a:rPr>
              <a:t>DLR Segmentation</a:t>
            </a:r>
            <a:endParaRPr lang="zh-CN" altLang="en-US" sz="1200" err="1">
              <a:solidFill>
                <a:srgbClr val="4D4F53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23171" y="1428111"/>
            <a:ext cx="1557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i="1" u="sng">
                <a:solidFill>
                  <a:srgbClr val="C00000"/>
                </a:solidFill>
              </a:rPr>
              <a:t>DLR Segmentation</a:t>
            </a:r>
            <a:endParaRPr lang="zh-CN" altLang="en-US" sz="1400" b="1" i="1" u="sng">
              <a:solidFill>
                <a:srgbClr val="C00000"/>
              </a:solidFill>
            </a:endParaRPr>
          </a:p>
        </p:txBody>
      </p:sp>
      <p:sp>
        <p:nvSpPr>
          <p:cNvPr id="5" name="Isosceles Triangle 4"/>
          <p:cNvSpPr/>
          <p:nvPr/>
        </p:nvSpPr>
        <p:spPr>
          <a:xfrm flipV="1">
            <a:off x="292494" y="2207578"/>
            <a:ext cx="2902770" cy="95545"/>
          </a:xfrm>
          <a:prstGeom prst="triangl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1200" err="1">
              <a:solidFill>
                <a:srgbClr val="4D4F53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94937" y="1428111"/>
            <a:ext cx="1941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i="1" u="sng">
                <a:solidFill>
                  <a:srgbClr val="C00000"/>
                </a:solidFill>
              </a:rPr>
              <a:t>DM Management Input</a:t>
            </a:r>
            <a:endParaRPr lang="zh-CN" altLang="en-US" sz="1400" b="1" i="1" u="sng">
              <a:solidFill>
                <a:srgbClr val="C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106294" y="1426622"/>
            <a:ext cx="18112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i="1" u="sng">
                <a:solidFill>
                  <a:srgbClr val="C00000"/>
                </a:solidFill>
              </a:rPr>
              <a:t>DLR Coverage per DM</a:t>
            </a:r>
            <a:endParaRPr lang="zh-CN" altLang="en-US" sz="1400" b="1" i="1" u="sng">
              <a:solidFill>
                <a:srgbClr val="C00000"/>
              </a:solidFill>
            </a:endParaRPr>
          </a:p>
        </p:txBody>
      </p:sp>
      <p:sp>
        <p:nvSpPr>
          <p:cNvPr id="30" name="Pentagon 29"/>
          <p:cNvSpPr/>
          <p:nvPr/>
        </p:nvSpPr>
        <p:spPr>
          <a:xfrm>
            <a:off x="6785442" y="1787708"/>
            <a:ext cx="2902770" cy="410966"/>
          </a:xfrm>
          <a:prstGeom prst="homePlate">
            <a:avLst>
              <a:gd name="adj" fmla="val 0"/>
            </a:avLst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>
                <a:solidFill>
                  <a:srgbClr val="4D4F53"/>
                </a:solidFill>
              </a:rPr>
              <a:t>Average DLR Coverage</a:t>
            </a:r>
            <a:endParaRPr lang="zh-CN" altLang="en-US" sz="1200" err="1">
              <a:solidFill>
                <a:srgbClr val="4D4F53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789997" y="2393008"/>
            <a:ext cx="2898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/>
              <a:t>Considering different segmentation of DLRs in one district, average DLR coverage per DM should be </a:t>
            </a:r>
            <a:r>
              <a:rPr lang="en-US" altLang="zh-CN" sz="1200" b="1">
                <a:solidFill>
                  <a:srgbClr val="00B050"/>
                </a:solidFill>
              </a:rPr>
              <a:t>25 DLRs per DM</a:t>
            </a:r>
          </a:p>
        </p:txBody>
      </p:sp>
      <p:sp>
        <p:nvSpPr>
          <p:cNvPr id="32" name="Isosceles Triangle 31"/>
          <p:cNvSpPr/>
          <p:nvPr/>
        </p:nvSpPr>
        <p:spPr>
          <a:xfrm flipV="1">
            <a:off x="6785442" y="2207577"/>
            <a:ext cx="2902770" cy="95545"/>
          </a:xfrm>
          <a:prstGeom prst="triangl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1200" err="1">
              <a:solidFill>
                <a:srgbClr val="4D4F53"/>
              </a:solidFill>
            </a:endParaRPr>
          </a:p>
        </p:txBody>
      </p:sp>
      <p:sp>
        <p:nvSpPr>
          <p:cNvPr id="33" name="Pentagon 32"/>
          <p:cNvSpPr/>
          <p:nvPr/>
        </p:nvSpPr>
        <p:spPr>
          <a:xfrm>
            <a:off x="6785442" y="3260711"/>
            <a:ext cx="2902770" cy="410966"/>
          </a:xfrm>
          <a:prstGeom prst="homePlate">
            <a:avLst>
              <a:gd name="adj" fmla="val 0"/>
            </a:avLst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>
                <a:solidFill>
                  <a:srgbClr val="4D4F53"/>
                </a:solidFill>
              </a:rPr>
              <a:t>DM Headcount</a:t>
            </a:r>
            <a:endParaRPr lang="zh-CN" altLang="en-US" sz="1200" err="1">
              <a:solidFill>
                <a:srgbClr val="4D4F53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789997" y="3821404"/>
            <a:ext cx="28982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/>
              <a:t>Based on </a:t>
            </a:r>
            <a:r>
              <a:rPr lang="en-US" altLang="zh-CN" sz="1200" b="1">
                <a:solidFill>
                  <a:srgbClr val="C00000"/>
                </a:solidFill>
              </a:rPr>
              <a:t>2016</a:t>
            </a:r>
            <a:r>
              <a:rPr lang="en-US" altLang="zh-CN" sz="1200"/>
              <a:t> estimation of total 2,000 DLRs, DM headcount:</a:t>
            </a:r>
            <a:r>
              <a:rPr lang="en-US" altLang="zh-CN" sz="1200" b="1">
                <a:solidFill>
                  <a:srgbClr val="C00000"/>
                </a:solidFill>
              </a:rPr>
              <a:t> 80</a:t>
            </a:r>
          </a:p>
          <a:p>
            <a:r>
              <a:rPr lang="en-US" altLang="zh-CN" sz="1200"/>
              <a:t>Based on </a:t>
            </a:r>
            <a:r>
              <a:rPr lang="en-US" altLang="zh-CN" sz="1200" b="1">
                <a:solidFill>
                  <a:srgbClr val="00B050"/>
                </a:solidFill>
              </a:rPr>
              <a:t>2017</a:t>
            </a:r>
            <a:r>
              <a:rPr lang="en-US" altLang="zh-CN" sz="1200"/>
              <a:t> estimation of total 2,200 DLRs, DM/CM headcount:</a:t>
            </a:r>
            <a:r>
              <a:rPr lang="en-US" altLang="zh-CN" sz="1200" b="1">
                <a:solidFill>
                  <a:srgbClr val="C00000"/>
                </a:solidFill>
              </a:rPr>
              <a:t> </a:t>
            </a:r>
            <a:r>
              <a:rPr lang="en-US" altLang="zh-CN" sz="1200" b="1">
                <a:solidFill>
                  <a:srgbClr val="00B050"/>
                </a:solidFill>
              </a:rPr>
              <a:t>88</a:t>
            </a:r>
            <a:endParaRPr lang="en-US" altLang="zh-CN" sz="1200">
              <a:solidFill>
                <a:srgbClr val="00B050"/>
              </a:solidFill>
            </a:endParaRPr>
          </a:p>
        </p:txBody>
      </p:sp>
      <p:sp>
        <p:nvSpPr>
          <p:cNvPr id="35" name="Isosceles Triangle 34"/>
          <p:cNvSpPr/>
          <p:nvPr/>
        </p:nvSpPr>
        <p:spPr>
          <a:xfrm flipV="1">
            <a:off x="6785442" y="3680580"/>
            <a:ext cx="2902770" cy="95545"/>
          </a:xfrm>
          <a:prstGeom prst="triangl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1200" err="1">
              <a:solidFill>
                <a:srgbClr val="4D4F53"/>
              </a:solidFill>
            </a:endParaRPr>
          </a:p>
        </p:txBody>
      </p:sp>
      <p:sp>
        <p:nvSpPr>
          <p:cNvPr id="36" name="Pentagon 35"/>
          <p:cNvSpPr/>
          <p:nvPr/>
        </p:nvSpPr>
        <p:spPr>
          <a:xfrm>
            <a:off x="6785442" y="4722958"/>
            <a:ext cx="2902770" cy="410966"/>
          </a:xfrm>
          <a:prstGeom prst="homePlate">
            <a:avLst>
              <a:gd name="adj" fmla="val 0"/>
            </a:avLst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>
                <a:solidFill>
                  <a:srgbClr val="4D4F53"/>
                </a:solidFill>
              </a:rPr>
              <a:t>DM Execution Monitoring</a:t>
            </a:r>
            <a:endParaRPr lang="zh-CN" altLang="en-US" sz="1200" err="1">
              <a:solidFill>
                <a:srgbClr val="4D4F53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789997" y="5183294"/>
            <a:ext cx="28982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b="1">
                <a:solidFill>
                  <a:srgbClr val="C00000"/>
                </a:solidFill>
              </a:rPr>
              <a:t>Ding Ding</a:t>
            </a:r>
            <a:r>
              <a:rPr lang="en-US" altLang="zh-CN" sz="1200"/>
              <a:t> can support Sales Planning &amp; Analytics Function to monitor DM daily visiting to DLRs</a:t>
            </a:r>
            <a:endParaRPr lang="en-US" altLang="zh-CN" sz="1200" b="1">
              <a:solidFill>
                <a:srgbClr val="C00000"/>
              </a:solidFill>
            </a:endParaRPr>
          </a:p>
          <a:p>
            <a:r>
              <a:rPr lang="en-US" altLang="zh-CN" sz="1200"/>
              <a:t>Requirement for Monthly Ding Ding DLR visit report amount should be </a:t>
            </a:r>
            <a:r>
              <a:rPr lang="en-US" altLang="zh-CN" sz="1200" b="1">
                <a:solidFill>
                  <a:srgbClr val="C00000"/>
                </a:solidFill>
              </a:rPr>
              <a:t>32</a:t>
            </a:r>
          </a:p>
        </p:txBody>
      </p:sp>
      <p:sp>
        <p:nvSpPr>
          <p:cNvPr id="38" name="Isosceles Triangle 37"/>
          <p:cNvSpPr/>
          <p:nvPr/>
        </p:nvSpPr>
        <p:spPr>
          <a:xfrm flipV="1">
            <a:off x="6785442" y="5142827"/>
            <a:ext cx="2902770" cy="95545"/>
          </a:xfrm>
          <a:prstGeom prst="triangl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1200" err="1">
              <a:solidFill>
                <a:srgbClr val="4D4F53"/>
              </a:solidFill>
            </a:endParaRPr>
          </a:p>
        </p:txBody>
      </p:sp>
      <p:sp>
        <p:nvSpPr>
          <p:cNvPr id="41" name="Pentagon 40"/>
          <p:cNvSpPr/>
          <p:nvPr/>
        </p:nvSpPr>
        <p:spPr>
          <a:xfrm>
            <a:off x="3538966" y="1787708"/>
            <a:ext cx="2902770" cy="410966"/>
          </a:xfrm>
          <a:prstGeom prst="homePlate">
            <a:avLst>
              <a:gd name="adj" fmla="val 0"/>
            </a:avLst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>
                <a:solidFill>
                  <a:srgbClr val="4D4F53"/>
                </a:solidFill>
              </a:rPr>
              <a:t>DLR Visit Frequency</a:t>
            </a:r>
            <a:endParaRPr lang="zh-CN" altLang="en-US" sz="1200" err="1">
              <a:solidFill>
                <a:srgbClr val="4D4F53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524339" y="2370706"/>
            <a:ext cx="2844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/>
              <a:t>AAA/AA – At Least </a:t>
            </a:r>
            <a:r>
              <a:rPr lang="en-US" altLang="zh-CN" sz="1200" b="1">
                <a:solidFill>
                  <a:srgbClr val="00B050"/>
                </a:solidFill>
              </a:rPr>
              <a:t>Once every Two Weeks</a:t>
            </a:r>
          </a:p>
        </p:txBody>
      </p:sp>
      <p:sp>
        <p:nvSpPr>
          <p:cNvPr id="43" name="Pentagon 42"/>
          <p:cNvSpPr/>
          <p:nvPr/>
        </p:nvSpPr>
        <p:spPr>
          <a:xfrm>
            <a:off x="3538966" y="3271861"/>
            <a:ext cx="2902770" cy="410966"/>
          </a:xfrm>
          <a:prstGeom prst="homePlate">
            <a:avLst>
              <a:gd name="adj" fmla="val 0"/>
            </a:avLst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>
                <a:solidFill>
                  <a:srgbClr val="4D4F53"/>
                </a:solidFill>
              </a:rPr>
              <a:t>DM Task Requirement</a:t>
            </a:r>
            <a:endParaRPr lang="zh-CN" altLang="en-US" sz="1200" err="1">
              <a:solidFill>
                <a:srgbClr val="4D4F53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691054" y="3794135"/>
            <a:ext cx="25079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b="1">
                <a:solidFill>
                  <a:srgbClr val="C00000"/>
                </a:solidFill>
              </a:rPr>
              <a:t>Efforts on Transportation </a:t>
            </a:r>
          </a:p>
          <a:p>
            <a:r>
              <a:rPr lang="en-US" altLang="zh-CN" sz="1200" b="1">
                <a:solidFill>
                  <a:srgbClr val="C00000"/>
                </a:solidFill>
              </a:rPr>
              <a:t>	- </a:t>
            </a:r>
            <a:r>
              <a:rPr lang="en-US" altLang="zh-CN" sz="1200"/>
              <a:t>should not exceed</a:t>
            </a:r>
            <a:r>
              <a:rPr lang="en-US" altLang="zh-CN" sz="1200" b="1">
                <a:solidFill>
                  <a:srgbClr val="C00000"/>
                </a:solidFill>
              </a:rPr>
              <a:t> </a:t>
            </a:r>
            <a:r>
              <a:rPr lang="en-US" altLang="zh-CN" sz="1200" b="1">
                <a:solidFill>
                  <a:srgbClr val="00B050"/>
                </a:solidFill>
              </a:rPr>
              <a:t>20%</a:t>
            </a:r>
          </a:p>
          <a:p>
            <a:r>
              <a:rPr lang="en-US" altLang="zh-CN" sz="1200" b="1">
                <a:solidFill>
                  <a:srgbClr val="C00000"/>
                </a:solidFill>
              </a:rPr>
              <a:t>Visit DLR</a:t>
            </a:r>
          </a:p>
          <a:p>
            <a:r>
              <a:rPr lang="en-US" altLang="zh-CN" sz="1200" b="1">
                <a:solidFill>
                  <a:srgbClr val="C00000"/>
                </a:solidFill>
              </a:rPr>
              <a:t>	- </a:t>
            </a:r>
            <a:r>
              <a:rPr lang="en-US" altLang="zh-CN" sz="1200"/>
              <a:t>at least </a:t>
            </a:r>
            <a:r>
              <a:rPr lang="en-US" altLang="zh-CN" sz="1200" b="1">
                <a:solidFill>
                  <a:srgbClr val="00B050"/>
                </a:solidFill>
              </a:rPr>
              <a:t>two DLRs per Day</a:t>
            </a:r>
          </a:p>
        </p:txBody>
      </p:sp>
      <p:sp>
        <p:nvSpPr>
          <p:cNvPr id="45" name="Pentagon 44"/>
          <p:cNvSpPr/>
          <p:nvPr/>
        </p:nvSpPr>
        <p:spPr>
          <a:xfrm>
            <a:off x="3538966" y="4722031"/>
            <a:ext cx="2902770" cy="410966"/>
          </a:xfrm>
          <a:prstGeom prst="homePlate">
            <a:avLst>
              <a:gd name="adj" fmla="val 0"/>
            </a:avLst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>
                <a:solidFill>
                  <a:srgbClr val="4D4F53"/>
                </a:solidFill>
              </a:rPr>
              <a:t>DM Monthly Capacity</a:t>
            </a:r>
            <a:endParaRPr lang="zh-CN" altLang="en-US" sz="1200" err="1">
              <a:solidFill>
                <a:srgbClr val="4D4F53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673982" y="5223757"/>
            <a:ext cx="2767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/>
              <a:t>Consider the Requirements Above, DM should be able to conduct</a:t>
            </a:r>
          </a:p>
          <a:p>
            <a:r>
              <a:rPr lang="en-US" altLang="zh-CN" sz="1200" b="1">
                <a:solidFill>
                  <a:srgbClr val="C00000"/>
                </a:solidFill>
              </a:rPr>
              <a:t>	- </a:t>
            </a:r>
            <a:r>
              <a:rPr lang="en-US" altLang="zh-CN" sz="1200"/>
              <a:t>on average </a:t>
            </a:r>
            <a:r>
              <a:rPr lang="en-US" altLang="zh-CN" sz="1200" b="1">
                <a:solidFill>
                  <a:srgbClr val="00B050"/>
                </a:solidFill>
              </a:rPr>
              <a:t>32 Visits per Month</a:t>
            </a:r>
          </a:p>
        </p:txBody>
      </p:sp>
      <p:sp>
        <p:nvSpPr>
          <p:cNvPr id="47" name="Isosceles Triangle 46"/>
          <p:cNvSpPr/>
          <p:nvPr/>
        </p:nvSpPr>
        <p:spPr>
          <a:xfrm flipV="1">
            <a:off x="3538966" y="2207577"/>
            <a:ext cx="2902770" cy="95545"/>
          </a:xfrm>
          <a:prstGeom prst="triangl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1200" err="1">
              <a:solidFill>
                <a:srgbClr val="4D4F53"/>
              </a:solidFill>
            </a:endParaRPr>
          </a:p>
        </p:txBody>
      </p:sp>
      <p:sp>
        <p:nvSpPr>
          <p:cNvPr id="48" name="Isosceles Triangle 47"/>
          <p:cNvSpPr/>
          <p:nvPr/>
        </p:nvSpPr>
        <p:spPr>
          <a:xfrm flipV="1">
            <a:off x="3538966" y="3680433"/>
            <a:ext cx="2902770" cy="95545"/>
          </a:xfrm>
          <a:prstGeom prst="triangl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1200" err="1">
              <a:solidFill>
                <a:srgbClr val="4D4F53"/>
              </a:solidFill>
            </a:endParaRPr>
          </a:p>
        </p:txBody>
      </p:sp>
      <p:sp>
        <p:nvSpPr>
          <p:cNvPr id="49" name="Isosceles Triangle 48"/>
          <p:cNvSpPr/>
          <p:nvPr/>
        </p:nvSpPr>
        <p:spPr>
          <a:xfrm flipV="1">
            <a:off x="3538965" y="5128210"/>
            <a:ext cx="2902770" cy="95545"/>
          </a:xfrm>
          <a:prstGeom prst="triangl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1200" err="1">
              <a:solidFill>
                <a:srgbClr val="4D4F53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538964" y="5909350"/>
            <a:ext cx="2902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i="1">
                <a:solidFill>
                  <a:srgbClr val="C00000"/>
                </a:solidFill>
              </a:rPr>
              <a:t>Prerequisite –  if DM can focus solely on sales objective achievement, but not any operation and aftersales activities</a:t>
            </a:r>
            <a:endParaRPr lang="zh-CN" altLang="en-US" sz="1200">
              <a:solidFill>
                <a:srgbClr val="C0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936930" y="2643561"/>
            <a:ext cx="24515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/>
              <a:t>A – At Least </a:t>
            </a:r>
            <a:r>
              <a:rPr lang="en-US" altLang="zh-CN" sz="1200" b="1">
                <a:solidFill>
                  <a:srgbClr val="00B050"/>
                </a:solidFill>
              </a:rPr>
              <a:t>Once every Four Weeks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/>
          </p:nvPr>
        </p:nvGraphicFramePr>
        <p:xfrm>
          <a:off x="292494" y="2544148"/>
          <a:ext cx="2902764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63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64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3981">
                <a:tc>
                  <a:txBody>
                    <a:bodyPr vert="horz" wrap="square"/>
                    <a:lstStyle/>
                    <a:p>
                      <a:r>
                        <a:rPr lang="en-US" altLang="zh-CN" sz="1000"/>
                        <a:t>DLR/DLR Group Segment</a:t>
                      </a:r>
                      <a:endParaRPr lang="zh-CN" altLang="en-US" sz="10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en-US" altLang="zh-CN" sz="1000"/>
                        <a:t>Definition</a:t>
                      </a:r>
                      <a:endParaRPr lang="zh-CN" alt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981">
                <a:tc>
                  <a:txBody>
                    <a:bodyPr vert="horz" wrap="square"/>
                    <a:lstStyle/>
                    <a:p>
                      <a:r>
                        <a:rPr lang="en-US" altLang="zh-CN" sz="1000" baseline="0"/>
                        <a:t>VIP DLR/DLR Group</a:t>
                      </a:r>
                      <a:endParaRPr lang="zh-CN" altLang="en-US" sz="10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en-US" altLang="zh-CN" sz="1000"/>
                        <a:t>TOP</a:t>
                      </a:r>
                      <a:r>
                        <a:rPr lang="en-US" altLang="zh-CN" sz="1000" baseline="0"/>
                        <a:t> Performing in RTL</a:t>
                      </a:r>
                      <a:endParaRPr lang="zh-CN" alt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3981">
                <a:tc>
                  <a:txBody>
                    <a:bodyPr vert="horz" wrap="square"/>
                    <a:lstStyle/>
                    <a:p>
                      <a:r>
                        <a:rPr lang="en-US" altLang="zh-CN" sz="1000"/>
                        <a:t>Key DLR/DLR</a:t>
                      </a:r>
                      <a:r>
                        <a:rPr lang="en-US" altLang="zh-CN" sz="1000" baseline="0"/>
                        <a:t> Group</a:t>
                      </a:r>
                      <a:endParaRPr lang="zh-CN" altLang="en-US" sz="10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en-US" altLang="zh-CN" sz="1000"/>
                        <a:t>High</a:t>
                      </a:r>
                      <a:r>
                        <a:rPr lang="en-US" altLang="zh-CN" sz="1000" baseline="0"/>
                        <a:t> Potential in RTL</a:t>
                      </a:r>
                      <a:endParaRPr lang="zh-CN" alt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3981">
                <a:tc>
                  <a:txBody>
                    <a:bodyPr vert="horz" wrap="square"/>
                    <a:lstStyle/>
                    <a:p>
                      <a:r>
                        <a:rPr lang="en-US" altLang="zh-CN" sz="1000"/>
                        <a:t>Normal</a:t>
                      </a:r>
                      <a:r>
                        <a:rPr lang="en-US" altLang="zh-CN" sz="1000" baseline="0"/>
                        <a:t> DLR/DLR Group</a:t>
                      </a:r>
                      <a:endParaRPr lang="zh-CN" altLang="en-US" sz="10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en-US" altLang="zh-CN" sz="1000"/>
                        <a:t>Activated</a:t>
                      </a:r>
                      <a:endParaRPr lang="zh-CN" alt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3981">
                <a:tc>
                  <a:txBody>
                    <a:bodyPr vert="horz" wrap="square"/>
                    <a:lstStyle/>
                    <a:p>
                      <a:r>
                        <a:rPr lang="en-US" altLang="zh-CN" sz="1000"/>
                        <a:t>Non-Active DLR</a:t>
                      </a:r>
                      <a:endParaRPr lang="zh-CN" altLang="en-US" sz="10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en-US" altLang="zh-CN" sz="1000"/>
                        <a:t>Non-Activated</a:t>
                      </a:r>
                      <a:endParaRPr lang="zh-CN" alt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3981">
                <a:tc>
                  <a:txBody>
                    <a:bodyPr vert="horz" wrap="square"/>
                    <a:lstStyle/>
                    <a:p>
                      <a:r>
                        <a:rPr lang="en-US" altLang="zh-CN" sz="1000"/>
                        <a:t>No DLR Group</a:t>
                      </a:r>
                      <a:endParaRPr lang="zh-CN" altLang="en-US" sz="10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en-US" altLang="zh-CN" sz="1000"/>
                        <a:t>Independent</a:t>
                      </a:r>
                      <a:r>
                        <a:rPr lang="en-US" altLang="zh-CN" sz="1000" baseline="0"/>
                        <a:t> DLR</a:t>
                      </a:r>
                      <a:endParaRPr lang="zh-CN" alt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/>
          </p:nvPr>
        </p:nvGraphicFramePr>
        <p:xfrm>
          <a:off x="292494" y="4211548"/>
          <a:ext cx="2902770" cy="1966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05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05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05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05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05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900"/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900"/>
                        <a:t>VIP DLR</a:t>
                      </a:r>
                      <a:endParaRPr lang="zh-CN" altLang="en-US" sz="900"/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900"/>
                        <a:t>Key DLR</a:t>
                      </a:r>
                      <a:endParaRPr lang="zh-CN" altLang="en-US" sz="900"/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900"/>
                        <a:t>Normal</a:t>
                      </a:r>
                      <a:r>
                        <a:rPr lang="en-US" altLang="zh-CN" sz="900" baseline="0"/>
                        <a:t> DLR</a:t>
                      </a:r>
                      <a:endParaRPr lang="zh-CN" altLang="en-US" sz="900"/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900"/>
                        <a:t>Non-Active DLR</a:t>
                      </a:r>
                      <a:endParaRPr lang="zh-CN" altLang="en-US" sz="900"/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900"/>
                        <a:t>VIP DLR Group</a:t>
                      </a:r>
                      <a:endParaRPr lang="zh-CN" altLang="en-US" sz="900"/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900"/>
                        <a:t>AAA</a:t>
                      </a:r>
                      <a:endParaRPr lang="zh-CN" altLang="en-US" sz="900"/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900"/>
                        <a:t>AAA</a:t>
                      </a:r>
                      <a:endParaRPr lang="zh-CN" altLang="en-US" sz="900"/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900"/>
                        <a:t>AAA</a:t>
                      </a:r>
                      <a:endParaRPr lang="zh-CN" altLang="en-US" sz="900"/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900"/>
                        <a:t>AAA</a:t>
                      </a:r>
                      <a:endParaRPr lang="zh-CN" altLang="en-US" sz="900"/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900"/>
                        <a:t>Key</a:t>
                      </a:r>
                      <a:r>
                        <a:rPr lang="en-US" altLang="zh-CN" sz="900" baseline="0"/>
                        <a:t> DLR Group</a:t>
                      </a:r>
                      <a:endParaRPr lang="zh-CN" altLang="en-US" sz="900"/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900"/>
                        <a:t>AAA</a:t>
                      </a:r>
                      <a:endParaRPr lang="zh-CN" altLang="en-US" sz="900"/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900"/>
                        <a:t>AAA</a:t>
                      </a:r>
                      <a:endParaRPr lang="zh-CN" altLang="en-US" sz="900"/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900"/>
                        <a:t>AA</a:t>
                      </a:r>
                      <a:endParaRPr lang="zh-CN" altLang="en-US" sz="900"/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900"/>
                        <a:t>AA</a:t>
                      </a:r>
                      <a:endParaRPr lang="zh-CN" altLang="en-US" sz="900"/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900"/>
                        <a:t>Normal</a:t>
                      </a:r>
                      <a:r>
                        <a:rPr lang="en-US" altLang="zh-CN" sz="900" baseline="0"/>
                        <a:t> </a:t>
                      </a:r>
                      <a:r>
                        <a:rPr lang="en-US" altLang="zh-CN" sz="900"/>
                        <a:t>DLR Group</a:t>
                      </a:r>
                      <a:endParaRPr lang="zh-CN" altLang="en-US" sz="900"/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900"/>
                        <a:t>AAA</a:t>
                      </a:r>
                      <a:endParaRPr lang="zh-CN" altLang="en-US" sz="900"/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900"/>
                        <a:t>AA</a:t>
                      </a:r>
                      <a:endParaRPr lang="zh-CN" altLang="en-US" sz="900"/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900"/>
                        <a:t>A</a:t>
                      </a:r>
                      <a:endParaRPr lang="zh-CN" altLang="en-US" sz="900"/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900"/>
                        <a:t>B</a:t>
                      </a:r>
                      <a:endParaRPr lang="zh-CN" altLang="en-US" sz="900"/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900"/>
                        <a:t>No DLR Group</a:t>
                      </a:r>
                      <a:endParaRPr lang="zh-CN" altLang="en-US" sz="900"/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900"/>
                        <a:t>AAA</a:t>
                      </a:r>
                      <a:endParaRPr lang="zh-CN" altLang="en-US" sz="900"/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900"/>
                        <a:t>AA</a:t>
                      </a:r>
                      <a:endParaRPr lang="zh-CN" altLang="en-US" sz="900"/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900"/>
                        <a:t>B</a:t>
                      </a:r>
                      <a:endParaRPr lang="zh-CN" altLang="en-US" sz="900"/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900"/>
                        <a:t>C</a:t>
                      </a:r>
                      <a:endParaRPr lang="zh-CN" altLang="en-US" sz="900"/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4" name="TextBox 53"/>
          <p:cNvSpPr txBox="1"/>
          <p:nvPr/>
        </p:nvSpPr>
        <p:spPr>
          <a:xfrm>
            <a:off x="3804093" y="2920767"/>
            <a:ext cx="26421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/>
              <a:t>B/C – At Least </a:t>
            </a:r>
            <a:r>
              <a:rPr lang="en-US" altLang="zh-CN" sz="1200" b="1">
                <a:solidFill>
                  <a:srgbClr val="00B050"/>
                </a:solidFill>
              </a:rPr>
              <a:t>Once every Two Months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80737" y="6209231"/>
            <a:ext cx="320792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>
                <a:solidFill>
                  <a:srgbClr val="4D4F53"/>
                </a:solidFill>
              </a:rPr>
              <a:t>* Key Assumption: The overall GAC dealer network will continue to grow</a:t>
            </a:r>
            <a:endParaRPr lang="en-US" sz="800">
              <a:solidFill>
                <a:srgbClr val="4D4F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058061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Text Placeholder 2"/>
          <p:cNvSpPr txBox="1"/>
          <p:nvPr/>
        </p:nvSpPr>
        <p:spPr>
          <a:xfrm>
            <a:off x="200025" y="1009266"/>
            <a:ext cx="9355140" cy="33996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tabLst>
                <a:tab pos="450850"/>
              </a:tabLst>
              <a:defRPr lang="en-GB" sz="1800" b="1" kern="1200" noProof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457200" rtl="0" eaLnBrk="1" latinLnBrk="0" hangingPunct="1">
              <a:spcBef>
                <a:spcPts val="1200"/>
              </a:spcBef>
              <a:spcAft>
                <a:spcPts val="300"/>
              </a:spcAft>
              <a:buClr>
                <a:schemeClr val="bg2"/>
              </a:buClr>
              <a:buFont typeface="Arial" pitchFamily="34" charset="0"/>
              <a:buChar char="•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3pPr>
            <a:lvl4pPr marL="536575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4pPr>
            <a:lvl5pPr marL="812800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lang="en-GB" sz="11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4. Sales Channel Management – TO BE Solution (Role &amp; Responsibility Overview)</a:t>
            </a:r>
          </a:p>
        </p:txBody>
      </p:sp>
      <p:sp>
        <p:nvSpPr>
          <p:cNvPr id="13" name="Title 4"/>
          <p:cNvSpPr txBox="1"/>
          <p:nvPr/>
        </p:nvSpPr>
        <p:spPr>
          <a:xfrm>
            <a:off x="200026" y="115888"/>
            <a:ext cx="9453471" cy="804505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2200" b="0" kern="1200" baseline="0">
                <a:solidFill>
                  <a:srgbClr val="4D4F53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ct val="0"/>
              </a:spcBef>
            </a:pPr>
            <a:r>
              <a:rPr lang="en-US" altLang="zh-CN" sz="1400" b="1" i="1"/>
              <a:t>DECISION PROPOSAL 9 </a:t>
            </a:r>
          </a:p>
          <a:p>
            <a:r>
              <a:rPr lang="en-US" altLang="zh-CN" sz="2000"/>
              <a:t>Proposed </a:t>
            </a:r>
            <a:r>
              <a:rPr lang="en-US" altLang="zh-CN" sz="2000" i="1"/>
              <a:t>headcount at RM/DM level </a:t>
            </a:r>
            <a:r>
              <a:rPr lang="en-US" altLang="zh-CN" sz="2000"/>
              <a:t>is calculated </a:t>
            </a:r>
            <a:r>
              <a:rPr lang="en-US" altLang="zh-CN" sz="2000" i="1">
                <a:latin typeface="+mn-lt"/>
              </a:rPr>
              <a:t>based on task allocation and role require-ments </a:t>
            </a:r>
            <a:r>
              <a:rPr lang="en-US" altLang="zh-CN" sz="2000">
                <a:latin typeface="+mn-lt"/>
              </a:rPr>
              <a:t>in order to achieve the desired service level</a:t>
            </a:r>
            <a:endParaRPr lang="en-US" altLang="zh-CN" sz="2000" i="1">
              <a:latin typeface="+mn-lt"/>
            </a:endParaRPr>
          </a:p>
        </p:txBody>
      </p:sp>
      <p:sp>
        <p:nvSpPr>
          <p:cNvPr id="18" name="AutoShape 9"/>
          <p:cNvSpPr>
            <a:spLocks noChangeArrowheads="1"/>
          </p:cNvSpPr>
          <p:nvPr/>
        </p:nvSpPr>
        <p:spPr bwMode="auto">
          <a:xfrm>
            <a:off x="974785" y="4007146"/>
            <a:ext cx="1464817" cy="1044000"/>
          </a:xfrm>
          <a:prstGeom prst="homePlate">
            <a:avLst>
              <a:gd name="adj" fmla="val 44102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5982" tIns="45696" rIns="35982" bIns="45696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 eaLnBrk="0" hangingPunct="0">
              <a:defRPr/>
            </a:pPr>
            <a:r>
              <a:rPr lang="en-US" sz="1100" kern="0">
                <a:solidFill>
                  <a:schemeClr val="tx1"/>
                </a:solidFill>
                <a:cs typeface="Arial" pitchFamily="34" charset="0"/>
              </a:rPr>
              <a:t>District Manager (DM)</a:t>
            </a:r>
          </a:p>
        </p:txBody>
      </p:sp>
      <p:sp>
        <p:nvSpPr>
          <p:cNvPr id="19" name="AutoShape 9"/>
          <p:cNvSpPr>
            <a:spLocks noChangeArrowheads="1"/>
          </p:cNvSpPr>
          <p:nvPr/>
        </p:nvSpPr>
        <p:spPr bwMode="auto">
          <a:xfrm>
            <a:off x="981616" y="2732874"/>
            <a:ext cx="1481014" cy="1044000"/>
          </a:xfrm>
          <a:prstGeom prst="homePlate">
            <a:avLst>
              <a:gd name="adj" fmla="val 44102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5982" tIns="45696" rIns="35982" bIns="45696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 eaLnBrk="0" hangingPunct="0">
              <a:defRPr/>
            </a:pPr>
            <a:r>
              <a:rPr lang="en-US" sz="1100" kern="0">
                <a:solidFill>
                  <a:schemeClr val="tx1"/>
                </a:solidFill>
                <a:cs typeface="Arial" pitchFamily="34" charset="0"/>
              </a:rPr>
              <a:t>Regional Manager</a:t>
            </a:r>
            <a:br>
              <a:rPr lang="en-US" sz="1100" kern="0">
                <a:solidFill>
                  <a:schemeClr val="tx1"/>
                </a:solidFill>
                <a:cs typeface="Arial" pitchFamily="34" charset="0"/>
              </a:rPr>
            </a:br>
            <a:r>
              <a:rPr lang="en-US" sz="1100" kern="0">
                <a:solidFill>
                  <a:schemeClr val="tx1"/>
                </a:solidFill>
                <a:cs typeface="Arial" pitchFamily="34" charset="0"/>
              </a:rPr>
              <a:t>(RM)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800751" y="2050521"/>
            <a:ext cx="2252262" cy="38730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>
                <a:solidFill>
                  <a:schemeClr val="tx1"/>
                </a:solidFill>
              </a:rPr>
              <a:t>2016*</a:t>
            </a:r>
            <a:endParaRPr lang="zh-CN" altLang="en-US" sz="1400" err="1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6375430" y="2050521"/>
            <a:ext cx="2252262" cy="38730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>
                <a:solidFill>
                  <a:schemeClr val="tx1"/>
                </a:solidFill>
              </a:rPr>
              <a:t>2019</a:t>
            </a:r>
            <a:endParaRPr lang="zh-CN" altLang="en-US" sz="1400" err="1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25281" y="2444207"/>
            <a:ext cx="8659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b="1" i="1">
                <a:solidFill>
                  <a:srgbClr val="C00000"/>
                </a:solidFill>
              </a:rPr>
              <a:t>DLR: 2,000</a:t>
            </a:r>
            <a:endParaRPr lang="zh-CN" altLang="en-US" sz="1200" b="1" i="1">
              <a:solidFill>
                <a:srgbClr val="C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61749" y="2444207"/>
            <a:ext cx="8659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b="1" i="1">
                <a:solidFill>
                  <a:srgbClr val="C00000"/>
                </a:solidFill>
              </a:rPr>
              <a:t>DLR: 2,500</a:t>
            </a:r>
            <a:endParaRPr lang="zh-CN" altLang="en-US" sz="1200" b="1" i="1">
              <a:solidFill>
                <a:srgbClr val="C00000"/>
              </a:solidFill>
            </a:endParaRPr>
          </a:p>
        </p:txBody>
      </p:sp>
      <p:sp>
        <p:nvSpPr>
          <p:cNvPr id="28" name="Rechteck 22"/>
          <p:cNvSpPr/>
          <p:nvPr>
            <p:custDataLst>
              <p:tags r:id="rId2"/>
            </p:custDataLst>
          </p:nvPr>
        </p:nvSpPr>
        <p:spPr>
          <a:xfrm>
            <a:off x="2800750" y="2732874"/>
            <a:ext cx="2252262" cy="1044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1963" tIns="71963" rIns="71963" bIns="71963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marL="0" lvl="1" eaLnBrk="0" hangingPunct="0">
              <a:spcBef>
                <a:spcPts val="601"/>
              </a:spcBef>
              <a:buClr>
                <a:srgbClr val="287EC1"/>
              </a:buClr>
              <a:buSzTx/>
              <a:defRPr/>
            </a:pPr>
            <a:r>
              <a:rPr lang="en-US" sz="1400" kern="0">
                <a:solidFill>
                  <a:schemeClr val="tx1"/>
                </a:solidFill>
                <a:ea typeface="MS PGothic"/>
                <a:cs typeface="Arial" pitchFamily="34" charset="0"/>
              </a:rPr>
              <a:t>Headcount: </a:t>
            </a:r>
            <a:r>
              <a:rPr lang="en-US" sz="1400" b="1" kern="0">
                <a:solidFill>
                  <a:srgbClr val="FF0000"/>
                </a:solidFill>
                <a:ea typeface="MS PGothic"/>
                <a:cs typeface="Arial" pitchFamily="34" charset="0"/>
              </a:rPr>
              <a:t>7</a:t>
            </a:r>
            <a:r>
              <a:rPr lang="en-US" sz="1400" kern="0">
                <a:solidFill>
                  <a:schemeClr val="tx1"/>
                </a:solidFill>
                <a:ea typeface="MS PGothic"/>
                <a:cs typeface="Arial" pitchFamily="34" charset="0"/>
              </a:rPr>
              <a:t> RMs</a:t>
            </a:r>
          </a:p>
          <a:p>
            <a:pPr marL="0" lvl="1" eaLnBrk="0" hangingPunct="0">
              <a:spcBef>
                <a:spcPts val="601"/>
              </a:spcBef>
              <a:buClr>
                <a:srgbClr val="287EC1"/>
              </a:buClr>
              <a:buSzTx/>
              <a:defRPr/>
            </a:pPr>
            <a:r>
              <a:rPr lang="en-US" sz="1400" kern="0">
                <a:solidFill>
                  <a:schemeClr val="tx1"/>
                </a:solidFill>
                <a:ea typeface="MS PGothic"/>
                <a:cs typeface="Arial" pitchFamily="34" charset="0"/>
              </a:rPr>
              <a:t>DM Mgt. Ratio: </a:t>
            </a:r>
            <a:r>
              <a:rPr lang="en-US" sz="1400" b="1" kern="0">
                <a:solidFill>
                  <a:srgbClr val="FF0000"/>
                </a:solidFill>
                <a:ea typeface="MS PGothic"/>
                <a:cs typeface="Arial" pitchFamily="34" charset="0"/>
              </a:rPr>
              <a:t>1:9</a:t>
            </a:r>
          </a:p>
        </p:txBody>
      </p:sp>
      <p:sp>
        <p:nvSpPr>
          <p:cNvPr id="29" name="Rechteck 22"/>
          <p:cNvSpPr/>
          <p:nvPr>
            <p:custDataLst>
              <p:tags r:id="rId3"/>
            </p:custDataLst>
          </p:nvPr>
        </p:nvSpPr>
        <p:spPr>
          <a:xfrm>
            <a:off x="6375430" y="2732874"/>
            <a:ext cx="2252262" cy="104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1963" tIns="71963" rIns="71963" bIns="71963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marL="0" lvl="1" eaLnBrk="0" hangingPunct="0">
              <a:spcBef>
                <a:spcPts val="601"/>
              </a:spcBef>
              <a:buClr>
                <a:srgbClr val="287EC1"/>
              </a:buClr>
              <a:buSzTx/>
              <a:defRPr/>
            </a:pPr>
            <a:r>
              <a:rPr lang="en-US" sz="1400" kern="0">
                <a:solidFill>
                  <a:schemeClr val="tx1"/>
                </a:solidFill>
                <a:ea typeface="MS PGothic"/>
                <a:cs typeface="Arial" pitchFamily="34" charset="0"/>
              </a:rPr>
              <a:t>Headcount: </a:t>
            </a:r>
            <a:r>
              <a:rPr lang="en-US" sz="1400" b="1" kern="0">
                <a:solidFill>
                  <a:srgbClr val="00B050"/>
                </a:solidFill>
                <a:ea typeface="MS PGothic"/>
                <a:cs typeface="Arial" pitchFamily="34" charset="0"/>
              </a:rPr>
              <a:t>12</a:t>
            </a:r>
            <a:r>
              <a:rPr lang="en-US" sz="1400" kern="0">
                <a:solidFill>
                  <a:schemeClr val="tx1"/>
                </a:solidFill>
                <a:ea typeface="MS PGothic"/>
                <a:cs typeface="Arial" pitchFamily="34" charset="0"/>
              </a:rPr>
              <a:t> RMs</a:t>
            </a:r>
          </a:p>
          <a:p>
            <a:pPr marL="0" lvl="1" eaLnBrk="0" hangingPunct="0">
              <a:spcBef>
                <a:spcPts val="601"/>
              </a:spcBef>
              <a:buClr>
                <a:srgbClr val="287EC1"/>
              </a:buClr>
              <a:buSzTx/>
              <a:defRPr/>
            </a:pPr>
            <a:r>
              <a:rPr lang="en-US" sz="1400" kern="0">
                <a:solidFill>
                  <a:schemeClr val="tx1"/>
                </a:solidFill>
                <a:ea typeface="MS PGothic"/>
                <a:cs typeface="Arial" pitchFamily="34" charset="0"/>
              </a:rPr>
              <a:t>DM Mgt. Ratio: </a:t>
            </a:r>
            <a:r>
              <a:rPr lang="en-US" sz="1400" b="1" kern="0">
                <a:solidFill>
                  <a:srgbClr val="00B050"/>
                </a:solidFill>
                <a:ea typeface="MS PGothic"/>
                <a:cs typeface="Arial" pitchFamily="34" charset="0"/>
              </a:rPr>
              <a:t>1:8</a:t>
            </a:r>
          </a:p>
        </p:txBody>
      </p:sp>
      <p:sp>
        <p:nvSpPr>
          <p:cNvPr id="30" name="Rechteck 22"/>
          <p:cNvSpPr/>
          <p:nvPr>
            <p:custDataLst>
              <p:tags r:id="rId4"/>
            </p:custDataLst>
          </p:nvPr>
        </p:nvSpPr>
        <p:spPr>
          <a:xfrm>
            <a:off x="2800750" y="3876580"/>
            <a:ext cx="2252262" cy="138004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1963" tIns="71963" rIns="71963" bIns="71963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marL="0" lvl="1" eaLnBrk="0" hangingPunct="0">
              <a:spcBef>
                <a:spcPts val="601"/>
              </a:spcBef>
              <a:buClr>
                <a:srgbClr val="287EC1"/>
              </a:buClr>
              <a:buSzTx/>
              <a:defRPr/>
            </a:pPr>
            <a:r>
              <a:rPr lang="en-US" sz="1400" kern="0">
                <a:solidFill>
                  <a:schemeClr val="tx1"/>
                </a:solidFill>
                <a:ea typeface="MS PGothic"/>
                <a:cs typeface="Arial" pitchFamily="34" charset="0"/>
              </a:rPr>
              <a:t>Headcount: </a:t>
            </a:r>
            <a:r>
              <a:rPr lang="en-US" sz="1400" b="1" kern="0">
                <a:solidFill>
                  <a:srgbClr val="FF0000"/>
                </a:solidFill>
                <a:ea typeface="MS PGothic"/>
                <a:cs typeface="Arial" pitchFamily="34" charset="0"/>
              </a:rPr>
              <a:t>62</a:t>
            </a:r>
            <a:r>
              <a:rPr lang="en-US" sz="1400" kern="0">
                <a:solidFill>
                  <a:schemeClr val="tx1"/>
                </a:solidFill>
                <a:ea typeface="MS PGothic"/>
                <a:cs typeface="Arial" pitchFamily="34" charset="0"/>
              </a:rPr>
              <a:t> DMs</a:t>
            </a:r>
          </a:p>
          <a:p>
            <a:pPr marL="0" lvl="1" eaLnBrk="0" hangingPunct="0">
              <a:spcBef>
                <a:spcPts val="601"/>
              </a:spcBef>
              <a:buClr>
                <a:srgbClr val="287EC1"/>
              </a:buClr>
              <a:buSzTx/>
              <a:defRPr/>
            </a:pPr>
            <a:r>
              <a:rPr lang="en-US" sz="1400" kern="0">
                <a:solidFill>
                  <a:schemeClr val="tx1"/>
                </a:solidFill>
                <a:ea typeface="MS PGothic"/>
                <a:cs typeface="Arial" pitchFamily="34" charset="0"/>
              </a:rPr>
              <a:t>DLR Coverage: </a:t>
            </a:r>
            <a:r>
              <a:rPr lang="en-US" sz="1400" b="1" kern="0">
                <a:solidFill>
                  <a:srgbClr val="FF0000"/>
                </a:solidFill>
                <a:ea typeface="MS PGothic"/>
                <a:cs typeface="Arial" pitchFamily="34" charset="0"/>
              </a:rPr>
              <a:t>32</a:t>
            </a:r>
          </a:p>
          <a:p>
            <a:pPr marL="0" lvl="1" eaLnBrk="0" hangingPunct="0">
              <a:spcBef>
                <a:spcPts val="601"/>
              </a:spcBef>
              <a:buClr>
                <a:srgbClr val="287EC1"/>
              </a:buClr>
              <a:buSzTx/>
              <a:defRPr/>
            </a:pPr>
            <a:r>
              <a:rPr lang="en-US" sz="1400" kern="0">
                <a:solidFill>
                  <a:schemeClr val="tx1"/>
                </a:solidFill>
                <a:ea typeface="MS PGothic"/>
                <a:cs typeface="Arial" pitchFamily="34" charset="0"/>
              </a:rPr>
              <a:t>Avg. DM productivity**</a:t>
            </a:r>
          </a:p>
          <a:p>
            <a:pPr marL="0" lvl="1" eaLnBrk="0" hangingPunct="0">
              <a:spcBef>
                <a:spcPts val="601"/>
              </a:spcBef>
              <a:buClr>
                <a:srgbClr val="287EC1"/>
              </a:buClr>
              <a:buSzTx/>
              <a:defRPr/>
            </a:pPr>
            <a:r>
              <a:rPr lang="en-US" sz="1400" b="1" kern="0">
                <a:solidFill>
                  <a:srgbClr val="FF0000"/>
                </a:solidFill>
                <a:ea typeface="MS PGothic"/>
                <a:cs typeface="Arial" pitchFamily="34" charset="0"/>
              </a:rPr>
              <a:t>3,500</a:t>
            </a:r>
            <a:r>
              <a:rPr lang="en-US" sz="1400" kern="0">
                <a:solidFill>
                  <a:srgbClr val="FF0000"/>
                </a:solidFill>
                <a:ea typeface="MS PGothic"/>
                <a:cs typeface="Arial" pitchFamily="34" charset="0"/>
              </a:rPr>
              <a:t> </a:t>
            </a:r>
            <a:r>
              <a:rPr lang="en-US" sz="1400" kern="0">
                <a:solidFill>
                  <a:schemeClr val="tx1"/>
                </a:solidFill>
                <a:ea typeface="MS PGothic"/>
                <a:cs typeface="Arial" pitchFamily="34" charset="0"/>
              </a:rPr>
              <a:t>RTL contract / Year</a:t>
            </a:r>
          </a:p>
        </p:txBody>
      </p:sp>
      <p:sp>
        <p:nvSpPr>
          <p:cNvPr id="31" name="Rechteck 22"/>
          <p:cNvSpPr/>
          <p:nvPr>
            <p:custDataLst>
              <p:tags r:id="rId5"/>
            </p:custDataLst>
          </p:nvPr>
        </p:nvSpPr>
        <p:spPr>
          <a:xfrm>
            <a:off x="6375430" y="3876580"/>
            <a:ext cx="2252262" cy="138004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1963" tIns="71963" rIns="71963" bIns="71963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marL="0" lvl="1" eaLnBrk="0" hangingPunct="0">
              <a:spcBef>
                <a:spcPts val="601"/>
              </a:spcBef>
              <a:buClr>
                <a:srgbClr val="287EC1"/>
              </a:buClr>
              <a:buSzTx/>
              <a:defRPr/>
            </a:pPr>
            <a:r>
              <a:rPr lang="en-US" sz="1400" kern="0">
                <a:solidFill>
                  <a:schemeClr val="tx1"/>
                </a:solidFill>
                <a:ea typeface="MS PGothic"/>
                <a:cs typeface="Arial" pitchFamily="34" charset="0"/>
              </a:rPr>
              <a:t>Headcount: </a:t>
            </a:r>
            <a:r>
              <a:rPr lang="en-US" sz="1400" b="1" kern="0">
                <a:solidFill>
                  <a:srgbClr val="00B050"/>
                </a:solidFill>
                <a:ea typeface="MS PGothic"/>
                <a:cs typeface="Arial" pitchFamily="34" charset="0"/>
              </a:rPr>
              <a:t>100</a:t>
            </a:r>
            <a:r>
              <a:rPr lang="en-US" sz="1400" kern="0">
                <a:solidFill>
                  <a:schemeClr val="tx1"/>
                </a:solidFill>
                <a:ea typeface="MS PGothic"/>
                <a:cs typeface="Arial" pitchFamily="34" charset="0"/>
              </a:rPr>
              <a:t> DMs</a:t>
            </a:r>
          </a:p>
          <a:p>
            <a:pPr marL="0" lvl="1" eaLnBrk="0" hangingPunct="0">
              <a:spcBef>
                <a:spcPts val="601"/>
              </a:spcBef>
              <a:buClr>
                <a:srgbClr val="287EC1"/>
              </a:buClr>
              <a:buSzTx/>
              <a:defRPr/>
            </a:pPr>
            <a:r>
              <a:rPr lang="en-US" sz="1400" kern="0">
                <a:solidFill>
                  <a:schemeClr val="tx1"/>
                </a:solidFill>
                <a:ea typeface="MS PGothic"/>
                <a:cs typeface="Arial" pitchFamily="34" charset="0"/>
              </a:rPr>
              <a:t>DLR Coverage: </a:t>
            </a:r>
            <a:r>
              <a:rPr lang="en-US" sz="1400" b="1" kern="0">
                <a:solidFill>
                  <a:srgbClr val="00B050"/>
                </a:solidFill>
                <a:ea typeface="MS PGothic"/>
                <a:cs typeface="Arial" pitchFamily="34" charset="0"/>
              </a:rPr>
              <a:t>25</a:t>
            </a:r>
          </a:p>
          <a:p>
            <a:pPr marL="0" lvl="1" eaLnBrk="0" hangingPunct="0">
              <a:spcBef>
                <a:spcPts val="601"/>
              </a:spcBef>
              <a:buClr>
                <a:srgbClr val="287EC1"/>
              </a:buClr>
              <a:buSzTx/>
              <a:defRPr/>
            </a:pPr>
            <a:r>
              <a:rPr lang="en-US" altLang="zh-CN" sz="1400" kern="0">
                <a:solidFill>
                  <a:schemeClr val="tx1"/>
                </a:solidFill>
                <a:ea typeface="MS PGothic"/>
                <a:cs typeface="Arial" pitchFamily="34" charset="0"/>
              </a:rPr>
              <a:t>Avg. DM productivity</a:t>
            </a:r>
          </a:p>
          <a:p>
            <a:pPr marL="0" lvl="1" eaLnBrk="0" hangingPunct="0">
              <a:spcBef>
                <a:spcPts val="601"/>
              </a:spcBef>
              <a:buClr>
                <a:srgbClr val="287EC1"/>
              </a:buClr>
              <a:buSzTx/>
              <a:defRPr/>
            </a:pPr>
            <a:r>
              <a:rPr lang="en-US" altLang="zh-CN" sz="1400" b="1" kern="0">
                <a:solidFill>
                  <a:srgbClr val="00B050"/>
                </a:solidFill>
                <a:ea typeface="MS PGothic"/>
                <a:cs typeface="Arial" pitchFamily="34" charset="0"/>
              </a:rPr>
              <a:t>4,400</a:t>
            </a:r>
            <a:r>
              <a:rPr lang="en-US" altLang="zh-CN" sz="1400" kern="0">
                <a:solidFill>
                  <a:schemeClr val="tx1"/>
                </a:solidFill>
                <a:ea typeface="MS PGothic"/>
                <a:cs typeface="Arial" pitchFamily="34" charset="0"/>
              </a:rPr>
              <a:t> RTL contract / Year</a:t>
            </a:r>
          </a:p>
        </p:txBody>
      </p:sp>
      <p:sp>
        <p:nvSpPr>
          <p:cNvPr id="32" name="Right Arrow 31"/>
          <p:cNvSpPr/>
          <p:nvPr/>
        </p:nvSpPr>
        <p:spPr>
          <a:xfrm>
            <a:off x="5399128" y="2660065"/>
            <a:ext cx="630186" cy="1189618"/>
          </a:xfrm>
          <a:prstGeom prst="rightArrow">
            <a:avLst>
              <a:gd name="adj1" fmla="val 63907"/>
              <a:gd name="adj2" fmla="val 50000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bg2">
                  <a:lumMod val="40000"/>
                  <a:lumOff val="60000"/>
                </a:schemeClr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1200" err="1">
              <a:solidFill>
                <a:srgbClr val="4D4F53"/>
              </a:solidFill>
            </a:endParaRPr>
          </a:p>
        </p:txBody>
      </p:sp>
      <p:sp>
        <p:nvSpPr>
          <p:cNvPr id="33" name="Right Arrow 32"/>
          <p:cNvSpPr/>
          <p:nvPr/>
        </p:nvSpPr>
        <p:spPr>
          <a:xfrm>
            <a:off x="5399128" y="3956774"/>
            <a:ext cx="630186" cy="1189618"/>
          </a:xfrm>
          <a:prstGeom prst="rightArrow">
            <a:avLst>
              <a:gd name="adj1" fmla="val 63907"/>
              <a:gd name="adj2" fmla="val 50000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bg2">
                  <a:lumMod val="40000"/>
                  <a:lumOff val="60000"/>
                </a:schemeClr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 sz="1200" err="1">
              <a:solidFill>
                <a:srgbClr val="4D4F53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0572" y="6082746"/>
            <a:ext cx="9432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>
                <a:solidFill>
                  <a:srgbClr val="4D4F53"/>
                </a:solidFill>
              </a:rPr>
              <a:t>* Calculation is based on 2016 actual data </a:t>
            </a:r>
            <a:br>
              <a:rPr lang="en-US" altLang="zh-CN" sz="800">
                <a:solidFill>
                  <a:srgbClr val="4D4F53"/>
                </a:solidFill>
              </a:rPr>
            </a:br>
            <a:r>
              <a:rPr lang="en-US" altLang="zh-CN" sz="800">
                <a:solidFill>
                  <a:srgbClr val="4D4F53"/>
                </a:solidFill>
              </a:rPr>
              <a:t>** Average DM productivity is calculated by total retail contract divided by DM headcount</a:t>
            </a:r>
            <a:endParaRPr lang="zh-CN" altLang="en-US" sz="800">
              <a:solidFill>
                <a:srgbClr val="4D4F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34263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Text Placeholder 2"/>
          <p:cNvSpPr txBox="1"/>
          <p:nvPr/>
        </p:nvSpPr>
        <p:spPr>
          <a:xfrm>
            <a:off x="200025" y="1009266"/>
            <a:ext cx="9355140" cy="33996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tabLst>
                <a:tab pos="450850"/>
              </a:tabLst>
              <a:defRPr lang="en-GB" sz="1800" b="1" kern="1200" noProof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457200" rtl="0" eaLnBrk="1" latinLnBrk="0" hangingPunct="1">
              <a:spcBef>
                <a:spcPts val="1200"/>
              </a:spcBef>
              <a:spcAft>
                <a:spcPts val="300"/>
              </a:spcAft>
              <a:buClr>
                <a:schemeClr val="bg2"/>
              </a:buClr>
              <a:buFont typeface="Arial" pitchFamily="34" charset="0"/>
              <a:buChar char="•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3pPr>
            <a:lvl4pPr marL="536575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4pPr>
            <a:lvl5pPr marL="812800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lang="en-GB" sz="11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4. Sales Channel Management – TO BE Solution (GAC Channel Sales development plan)</a:t>
            </a:r>
          </a:p>
        </p:txBody>
      </p:sp>
      <p:sp>
        <p:nvSpPr>
          <p:cNvPr id="13" name="Title 4"/>
          <p:cNvSpPr txBox="1"/>
          <p:nvPr/>
        </p:nvSpPr>
        <p:spPr>
          <a:xfrm>
            <a:off x="200026" y="112338"/>
            <a:ext cx="9539876" cy="808055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2200" b="0" kern="1200" baseline="0">
                <a:solidFill>
                  <a:srgbClr val="4D4F53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ct val="0"/>
              </a:spcBef>
            </a:pPr>
            <a:r>
              <a:rPr lang="en-US" altLang="zh-CN" sz="1400" b="1" i="1"/>
              <a:t>DECISION PROPOSAL 9 </a:t>
            </a:r>
          </a:p>
          <a:p>
            <a:r>
              <a:rPr lang="en-US" altLang="zh-CN" sz="2000">
                <a:latin typeface="+mn-lt"/>
              </a:rPr>
              <a:t>In total, we expect that the </a:t>
            </a:r>
            <a:r>
              <a:rPr lang="en-US" altLang="zh-CN" sz="2000" i="1">
                <a:latin typeface="+mn-lt"/>
              </a:rPr>
              <a:t>sales force team will decrease </a:t>
            </a:r>
            <a:r>
              <a:rPr lang="en-US" altLang="zh-CN" sz="2000">
                <a:latin typeface="+mn-lt"/>
              </a:rPr>
              <a:t>to approx. 164 staff by 2019 – while </a:t>
            </a:r>
            <a:r>
              <a:rPr lang="en-US" altLang="zh-CN" sz="2000" i="1">
                <a:latin typeface="+mn-lt"/>
              </a:rPr>
              <a:t>CM will be replaced by SR</a:t>
            </a:r>
            <a:r>
              <a:rPr lang="en-US" altLang="zh-CN" sz="2000">
                <a:latin typeface="+mn-lt"/>
              </a:rPr>
              <a:t>, </a:t>
            </a:r>
            <a:r>
              <a:rPr lang="en-US" altLang="zh-CN" sz="2000" i="1">
                <a:latin typeface="+mn-lt"/>
              </a:rPr>
              <a:t>FA role will be reduced</a:t>
            </a:r>
            <a:r>
              <a:rPr lang="en-US" altLang="zh-CN" sz="2000">
                <a:latin typeface="+mn-lt"/>
              </a:rPr>
              <a:t> to a stable level (of approx. 30 staff)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51268" y="1283231"/>
            <a:ext cx="41612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1200" b="1" i="1">
                <a:solidFill>
                  <a:srgbClr val="C00000"/>
                </a:solidFill>
              </a:rPr>
              <a:t>DLR Amount Forecast based on OEM information</a:t>
            </a:r>
            <a:endParaRPr lang="zh-CN" altLang="en-US" sz="1200" b="1" i="1">
              <a:solidFill>
                <a:srgbClr val="C00000"/>
              </a:solidFill>
            </a:endParaRPr>
          </a:p>
        </p:txBody>
      </p:sp>
      <p:cxnSp>
        <p:nvCxnSpPr>
          <p:cNvPr id="4" name="Straight Connector 3"/>
          <p:cNvCxnSpPr>
            <a:stCxn id="5" idx="2"/>
            <a:endCxn id="10" idx="0"/>
          </p:cNvCxnSpPr>
          <p:nvPr/>
        </p:nvCxnSpPr>
        <p:spPr>
          <a:xfrm flipH="1">
            <a:off x="1006080" y="2536668"/>
            <a:ext cx="0" cy="2547010"/>
          </a:xfrm>
          <a:prstGeom prst="line">
            <a:avLst/>
          </a:prstGeom>
          <a:ln w="12700">
            <a:solidFill>
              <a:srgbClr val="B7B1A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 bwMode="auto">
          <a:xfrm>
            <a:off x="340080" y="2194657"/>
            <a:ext cx="1332000" cy="342011"/>
          </a:xfrm>
          <a:prstGeom prst="rect">
            <a:avLst/>
          </a:prstGeom>
          <a:solidFill>
            <a:schemeClr val="bg1">
              <a:lumMod val="85000"/>
            </a:schemeClr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/>
              <a:t>National Sales Mgr.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340080" y="2901397"/>
            <a:ext cx="1332000" cy="342011"/>
          </a:xfrm>
          <a:prstGeom prst="rect">
            <a:avLst/>
          </a:prstGeom>
          <a:solidFill>
            <a:schemeClr val="bg1">
              <a:lumMod val="85000"/>
            </a:schemeClr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/>
              <a:t>Regional Mgr.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340080" y="3608137"/>
            <a:ext cx="1332000" cy="342011"/>
          </a:xfrm>
          <a:prstGeom prst="rect">
            <a:avLst/>
          </a:prstGeom>
          <a:solidFill>
            <a:schemeClr val="bg1">
              <a:lumMod val="85000"/>
            </a:schemeClr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/>
              <a:t>District Mgr.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340080" y="4391075"/>
            <a:ext cx="1332000" cy="342011"/>
          </a:xfrm>
          <a:prstGeom prst="rect">
            <a:avLst/>
          </a:prstGeom>
          <a:solidFill>
            <a:schemeClr val="bg1">
              <a:lumMod val="85000"/>
            </a:schemeClr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/>
              <a:t>City Mgr.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340080" y="5083678"/>
            <a:ext cx="1332000" cy="342011"/>
          </a:xfrm>
          <a:prstGeom prst="rect">
            <a:avLst/>
          </a:prstGeom>
          <a:solidFill>
            <a:schemeClr val="bg1">
              <a:lumMod val="85000"/>
            </a:schemeClr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/>
              <a:t>Financial Advisor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7953" y="1631186"/>
            <a:ext cx="1419876" cy="438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b="1" i="1">
                <a:solidFill>
                  <a:srgbClr val="C00000"/>
                </a:solidFill>
              </a:rPr>
              <a:t>GAC Channel</a:t>
            </a:r>
          </a:p>
          <a:p>
            <a:pPr algn="ctr"/>
            <a:r>
              <a:rPr lang="en-US" altLang="zh-CN" sz="1200" b="1" i="1">
                <a:solidFill>
                  <a:srgbClr val="C00000"/>
                </a:solidFill>
              </a:rPr>
              <a:t>Sales Organization</a:t>
            </a:r>
            <a:endParaRPr lang="zh-CN" altLang="en-US" sz="1200" b="1" i="1">
              <a:solidFill>
                <a:srgbClr val="C00000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279150" y="1585537"/>
            <a:ext cx="1263721" cy="322069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>
                <a:solidFill>
                  <a:schemeClr val="bg1"/>
                </a:solidFill>
              </a:rPr>
              <a:t>2016</a:t>
            </a:r>
            <a:endParaRPr lang="zh-CN" altLang="en-US" sz="1400" err="1">
              <a:solidFill>
                <a:schemeClr val="bg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352818" y="1585537"/>
            <a:ext cx="1263721" cy="322069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>
                <a:solidFill>
                  <a:schemeClr val="bg1"/>
                </a:solidFill>
              </a:rPr>
              <a:t>2017</a:t>
            </a:r>
            <a:endParaRPr lang="zh-CN" altLang="en-US" sz="1400" err="1">
              <a:solidFill>
                <a:schemeClr val="bg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272375" y="1588687"/>
            <a:ext cx="1263721" cy="322069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>
                <a:solidFill>
                  <a:schemeClr val="bg1"/>
                </a:solidFill>
              </a:rPr>
              <a:t>2018</a:t>
            </a:r>
            <a:endParaRPr lang="zh-CN" altLang="en-US" sz="1400" err="1">
              <a:solidFill>
                <a:schemeClr val="bg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8150831" y="1588687"/>
            <a:ext cx="1263721" cy="322069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>
                <a:solidFill>
                  <a:schemeClr val="bg1"/>
                </a:solidFill>
              </a:rPr>
              <a:t>2019</a:t>
            </a:r>
            <a:endParaRPr lang="zh-CN" altLang="en-US" sz="1400" err="1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85238" y="1877462"/>
            <a:ext cx="8659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b="1" i="1">
                <a:solidFill>
                  <a:srgbClr val="C00000"/>
                </a:solidFill>
              </a:rPr>
              <a:t>DLR: 2,000</a:t>
            </a:r>
            <a:endParaRPr lang="zh-CN" altLang="en-US" sz="1200" b="1" i="1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19694" y="1877462"/>
            <a:ext cx="865943" cy="2631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b="1" i="1">
                <a:solidFill>
                  <a:srgbClr val="C00000"/>
                </a:solidFill>
              </a:rPr>
              <a:t>DLR: 2,200</a:t>
            </a:r>
            <a:endParaRPr lang="zh-CN" altLang="en-US" sz="1200" b="1" i="1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54150" y="1877462"/>
            <a:ext cx="8659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b="1" i="1">
                <a:solidFill>
                  <a:srgbClr val="C00000"/>
                </a:solidFill>
              </a:rPr>
              <a:t>DLR: 2,400</a:t>
            </a:r>
            <a:endParaRPr lang="zh-CN" altLang="en-US" sz="1200" b="1" i="1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88606" y="1877462"/>
            <a:ext cx="8659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b="1" i="1">
                <a:solidFill>
                  <a:srgbClr val="C00000"/>
                </a:solidFill>
              </a:rPr>
              <a:t>DLR: 2,500</a:t>
            </a:r>
            <a:endParaRPr lang="zh-CN" altLang="en-US" sz="1200" b="1" i="1">
              <a:solidFill>
                <a:srgbClr val="C00000"/>
              </a:solidFill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340080" y="4733087"/>
            <a:ext cx="1332000" cy="342011"/>
          </a:xfrm>
          <a:prstGeom prst="rect">
            <a:avLst/>
          </a:prstGeom>
          <a:solidFill>
            <a:schemeClr val="bg1">
              <a:lumMod val="85000"/>
            </a:schemeClr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/>
              <a:t>Sales Rep.</a:t>
            </a:r>
          </a:p>
        </p:txBody>
      </p:sp>
      <p:sp>
        <p:nvSpPr>
          <p:cNvPr id="25" name="Rectangle 24"/>
          <p:cNvSpPr/>
          <p:nvPr/>
        </p:nvSpPr>
        <p:spPr bwMode="auto">
          <a:xfrm>
            <a:off x="2233459" y="2194657"/>
            <a:ext cx="1332000" cy="342011"/>
          </a:xfrm>
          <a:prstGeom prst="rect">
            <a:avLst/>
          </a:prstGeom>
          <a:noFill/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/>
              <a:t>1</a:t>
            </a:r>
          </a:p>
        </p:txBody>
      </p:sp>
      <p:sp>
        <p:nvSpPr>
          <p:cNvPr id="26" name="Rectangle 25"/>
          <p:cNvSpPr/>
          <p:nvPr/>
        </p:nvSpPr>
        <p:spPr bwMode="auto">
          <a:xfrm>
            <a:off x="2233459" y="2901397"/>
            <a:ext cx="1332000" cy="342011"/>
          </a:xfrm>
          <a:prstGeom prst="rect">
            <a:avLst/>
          </a:prstGeom>
          <a:solidFill>
            <a:schemeClr val="bg1"/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/>
              <a:t>10</a:t>
            </a:r>
          </a:p>
        </p:txBody>
      </p:sp>
      <p:sp>
        <p:nvSpPr>
          <p:cNvPr id="27" name="Rectangle 26"/>
          <p:cNvSpPr/>
          <p:nvPr/>
        </p:nvSpPr>
        <p:spPr bwMode="auto">
          <a:xfrm>
            <a:off x="2233459" y="3608137"/>
            <a:ext cx="1332000" cy="342011"/>
          </a:xfrm>
          <a:prstGeom prst="rect">
            <a:avLst/>
          </a:prstGeom>
          <a:solidFill>
            <a:schemeClr val="bg1"/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/>
              <a:t>80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2233459" y="4389698"/>
            <a:ext cx="1332000" cy="342011"/>
          </a:xfrm>
          <a:prstGeom prst="rect">
            <a:avLst/>
          </a:prstGeom>
          <a:solidFill>
            <a:schemeClr val="bg1"/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/>
              <a:t>19</a:t>
            </a:r>
          </a:p>
        </p:txBody>
      </p:sp>
      <p:sp>
        <p:nvSpPr>
          <p:cNvPr id="29" name="Rectangle 28"/>
          <p:cNvSpPr/>
          <p:nvPr/>
        </p:nvSpPr>
        <p:spPr bwMode="auto">
          <a:xfrm>
            <a:off x="2233459" y="5075950"/>
            <a:ext cx="1332000" cy="342011"/>
          </a:xfrm>
          <a:prstGeom prst="rect">
            <a:avLst/>
          </a:prstGeom>
          <a:noFill/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/>
              <a:t>135</a:t>
            </a:r>
          </a:p>
        </p:txBody>
      </p:sp>
      <p:sp>
        <p:nvSpPr>
          <p:cNvPr id="30" name="Rectangle 29"/>
          <p:cNvSpPr/>
          <p:nvPr/>
        </p:nvSpPr>
        <p:spPr bwMode="auto">
          <a:xfrm>
            <a:off x="2233459" y="4731709"/>
            <a:ext cx="1332000" cy="342011"/>
          </a:xfrm>
          <a:prstGeom prst="rect">
            <a:avLst/>
          </a:prstGeom>
          <a:solidFill>
            <a:schemeClr val="bg1"/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/>
              <a:t>0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4335909" y="2194657"/>
            <a:ext cx="1332000" cy="342011"/>
          </a:xfrm>
          <a:prstGeom prst="rect">
            <a:avLst/>
          </a:prstGeom>
          <a:noFill/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/>
              <a:t>1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4335909" y="2901397"/>
            <a:ext cx="1332000" cy="342011"/>
          </a:xfrm>
          <a:prstGeom prst="rect">
            <a:avLst/>
          </a:prstGeom>
          <a:solidFill>
            <a:schemeClr val="bg1"/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/>
              <a:t>11</a:t>
            </a:r>
          </a:p>
        </p:txBody>
      </p:sp>
      <p:sp>
        <p:nvSpPr>
          <p:cNvPr id="33" name="Rectangle 32"/>
          <p:cNvSpPr/>
          <p:nvPr/>
        </p:nvSpPr>
        <p:spPr bwMode="auto">
          <a:xfrm>
            <a:off x="4335909" y="3608137"/>
            <a:ext cx="1332000" cy="342011"/>
          </a:xfrm>
          <a:prstGeom prst="rect">
            <a:avLst/>
          </a:prstGeom>
          <a:solidFill>
            <a:schemeClr val="bg1"/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/>
              <a:t>88</a:t>
            </a:r>
          </a:p>
        </p:txBody>
      </p:sp>
      <p:sp>
        <p:nvSpPr>
          <p:cNvPr id="34" name="Rectangle 33"/>
          <p:cNvSpPr/>
          <p:nvPr/>
        </p:nvSpPr>
        <p:spPr bwMode="auto">
          <a:xfrm>
            <a:off x="4335909" y="4389698"/>
            <a:ext cx="1332000" cy="342011"/>
          </a:xfrm>
          <a:prstGeom prst="rect">
            <a:avLst/>
          </a:prstGeom>
          <a:solidFill>
            <a:schemeClr val="bg1"/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/>
              <a:t>15</a:t>
            </a:r>
          </a:p>
        </p:txBody>
      </p:sp>
      <p:sp>
        <p:nvSpPr>
          <p:cNvPr id="35" name="Rectangle 34"/>
          <p:cNvSpPr/>
          <p:nvPr/>
        </p:nvSpPr>
        <p:spPr bwMode="auto">
          <a:xfrm>
            <a:off x="4335909" y="5075950"/>
            <a:ext cx="1332000" cy="342011"/>
          </a:xfrm>
          <a:prstGeom prst="rect">
            <a:avLst/>
          </a:prstGeom>
          <a:noFill/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/>
              <a:t>80</a:t>
            </a:r>
          </a:p>
        </p:txBody>
      </p:sp>
      <p:sp>
        <p:nvSpPr>
          <p:cNvPr id="36" name="Rectangle 35"/>
          <p:cNvSpPr/>
          <p:nvPr/>
        </p:nvSpPr>
        <p:spPr bwMode="auto">
          <a:xfrm>
            <a:off x="4335909" y="4731709"/>
            <a:ext cx="1332000" cy="342011"/>
          </a:xfrm>
          <a:prstGeom prst="rect">
            <a:avLst/>
          </a:prstGeom>
          <a:solidFill>
            <a:schemeClr val="bg1"/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/>
              <a:t>0</a:t>
            </a:r>
          </a:p>
        </p:txBody>
      </p:sp>
      <p:sp>
        <p:nvSpPr>
          <p:cNvPr id="37" name="Rectangle 36"/>
          <p:cNvSpPr/>
          <p:nvPr/>
        </p:nvSpPr>
        <p:spPr bwMode="auto">
          <a:xfrm>
            <a:off x="6255466" y="2194657"/>
            <a:ext cx="1332000" cy="342011"/>
          </a:xfrm>
          <a:prstGeom prst="rect">
            <a:avLst/>
          </a:prstGeom>
          <a:noFill/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/>
              <a:t>2</a:t>
            </a:r>
          </a:p>
        </p:txBody>
      </p:sp>
      <p:sp>
        <p:nvSpPr>
          <p:cNvPr id="38" name="Rectangle 37"/>
          <p:cNvSpPr/>
          <p:nvPr/>
        </p:nvSpPr>
        <p:spPr bwMode="auto">
          <a:xfrm>
            <a:off x="6255466" y="2901397"/>
            <a:ext cx="1332000" cy="342011"/>
          </a:xfrm>
          <a:prstGeom prst="rect">
            <a:avLst/>
          </a:prstGeom>
          <a:solidFill>
            <a:schemeClr val="bg1"/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/>
              <a:t>12</a:t>
            </a:r>
          </a:p>
        </p:txBody>
      </p:sp>
      <p:sp>
        <p:nvSpPr>
          <p:cNvPr id="39" name="Rectangle 38"/>
          <p:cNvSpPr/>
          <p:nvPr/>
        </p:nvSpPr>
        <p:spPr bwMode="auto">
          <a:xfrm>
            <a:off x="6255466" y="3608137"/>
            <a:ext cx="1332000" cy="342011"/>
          </a:xfrm>
          <a:prstGeom prst="rect">
            <a:avLst/>
          </a:prstGeom>
          <a:solidFill>
            <a:schemeClr val="bg1"/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/>
              <a:t>96</a:t>
            </a:r>
          </a:p>
        </p:txBody>
      </p:sp>
      <p:sp>
        <p:nvSpPr>
          <p:cNvPr id="40" name="Rectangle 39"/>
          <p:cNvSpPr/>
          <p:nvPr/>
        </p:nvSpPr>
        <p:spPr bwMode="auto">
          <a:xfrm>
            <a:off x="6255466" y="4389698"/>
            <a:ext cx="1332000" cy="342011"/>
          </a:xfrm>
          <a:prstGeom prst="rect">
            <a:avLst/>
          </a:prstGeom>
          <a:solidFill>
            <a:schemeClr val="bg1"/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/>
              <a:t>10</a:t>
            </a:r>
          </a:p>
        </p:txBody>
      </p:sp>
      <p:sp>
        <p:nvSpPr>
          <p:cNvPr id="41" name="Rectangle 40"/>
          <p:cNvSpPr/>
          <p:nvPr/>
        </p:nvSpPr>
        <p:spPr bwMode="auto">
          <a:xfrm>
            <a:off x="6255466" y="5075950"/>
            <a:ext cx="1332000" cy="342011"/>
          </a:xfrm>
          <a:prstGeom prst="rect">
            <a:avLst/>
          </a:prstGeom>
          <a:noFill/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/>
              <a:t>50</a:t>
            </a:r>
          </a:p>
        </p:txBody>
      </p:sp>
      <p:sp>
        <p:nvSpPr>
          <p:cNvPr id="42" name="Rectangle 41"/>
          <p:cNvSpPr/>
          <p:nvPr/>
        </p:nvSpPr>
        <p:spPr bwMode="auto">
          <a:xfrm>
            <a:off x="6255466" y="4731709"/>
            <a:ext cx="1332000" cy="342011"/>
          </a:xfrm>
          <a:prstGeom prst="rect">
            <a:avLst/>
          </a:prstGeom>
          <a:solidFill>
            <a:schemeClr val="bg1"/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/>
              <a:t>5</a:t>
            </a:r>
          </a:p>
        </p:txBody>
      </p:sp>
      <p:sp>
        <p:nvSpPr>
          <p:cNvPr id="43" name="Rectangle 42"/>
          <p:cNvSpPr/>
          <p:nvPr/>
        </p:nvSpPr>
        <p:spPr bwMode="auto">
          <a:xfrm>
            <a:off x="8120009" y="2191901"/>
            <a:ext cx="1332000" cy="342011"/>
          </a:xfrm>
          <a:prstGeom prst="rect">
            <a:avLst/>
          </a:prstGeom>
          <a:noFill/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/>
              <a:t>2</a:t>
            </a:r>
          </a:p>
        </p:txBody>
      </p:sp>
      <p:sp>
        <p:nvSpPr>
          <p:cNvPr id="44" name="Rectangle 43"/>
          <p:cNvSpPr/>
          <p:nvPr/>
        </p:nvSpPr>
        <p:spPr bwMode="auto">
          <a:xfrm>
            <a:off x="8120009" y="2898641"/>
            <a:ext cx="1332000" cy="342011"/>
          </a:xfrm>
          <a:prstGeom prst="rect">
            <a:avLst/>
          </a:prstGeom>
          <a:solidFill>
            <a:schemeClr val="bg1"/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/>
              <a:t>12</a:t>
            </a:r>
          </a:p>
        </p:txBody>
      </p:sp>
      <p:sp>
        <p:nvSpPr>
          <p:cNvPr id="45" name="Rectangle 44"/>
          <p:cNvSpPr/>
          <p:nvPr/>
        </p:nvSpPr>
        <p:spPr bwMode="auto">
          <a:xfrm>
            <a:off x="8120009" y="3605381"/>
            <a:ext cx="1332000" cy="342011"/>
          </a:xfrm>
          <a:prstGeom prst="rect">
            <a:avLst/>
          </a:prstGeom>
          <a:solidFill>
            <a:schemeClr val="bg1"/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/>
              <a:t>100</a:t>
            </a:r>
          </a:p>
        </p:txBody>
      </p:sp>
      <p:sp>
        <p:nvSpPr>
          <p:cNvPr id="46" name="Rectangle 45"/>
          <p:cNvSpPr/>
          <p:nvPr/>
        </p:nvSpPr>
        <p:spPr bwMode="auto">
          <a:xfrm>
            <a:off x="8120009" y="4389698"/>
            <a:ext cx="1332000" cy="342011"/>
          </a:xfrm>
          <a:prstGeom prst="rect">
            <a:avLst/>
          </a:prstGeom>
          <a:solidFill>
            <a:schemeClr val="bg1"/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/>
              <a:t>0</a:t>
            </a:r>
          </a:p>
        </p:txBody>
      </p:sp>
      <p:sp>
        <p:nvSpPr>
          <p:cNvPr id="47" name="Rectangle 46"/>
          <p:cNvSpPr/>
          <p:nvPr/>
        </p:nvSpPr>
        <p:spPr bwMode="auto">
          <a:xfrm>
            <a:off x="8120009" y="5075950"/>
            <a:ext cx="1332000" cy="342011"/>
          </a:xfrm>
          <a:prstGeom prst="rect">
            <a:avLst/>
          </a:prstGeom>
          <a:noFill/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/>
              <a:t>30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8120009" y="4731709"/>
            <a:ext cx="1332000" cy="342011"/>
          </a:xfrm>
          <a:prstGeom prst="rect">
            <a:avLst/>
          </a:prstGeom>
          <a:solidFill>
            <a:schemeClr val="bg1"/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/>
              <a:t>20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 flipV="1">
            <a:off x="2233459" y="4230146"/>
            <a:ext cx="7181093" cy="0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3982001" y="3996950"/>
            <a:ext cx="37331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b="1" i="1">
                <a:solidFill>
                  <a:srgbClr val="00B050"/>
                </a:solidFill>
              </a:rPr>
              <a:t>Keep Steady Headcount Increase at NSM/RM/DM Level</a:t>
            </a:r>
            <a:endParaRPr lang="zh-CN" altLang="en-US" sz="1200" b="1" i="1">
              <a:solidFill>
                <a:srgbClr val="00B05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237300" y="2587729"/>
            <a:ext cx="5325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b="1" i="1">
                <a:solidFill>
                  <a:srgbClr val="00B050"/>
                </a:solidFill>
              </a:rPr>
              <a:t>1 : 10</a:t>
            </a:r>
            <a:endParaRPr lang="zh-CN" altLang="en-US" sz="1200" b="1" i="1">
              <a:solidFill>
                <a:srgbClr val="00B05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276573" y="3269369"/>
            <a:ext cx="4539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b="1" i="1">
                <a:solidFill>
                  <a:srgbClr val="00B050"/>
                </a:solidFill>
              </a:rPr>
              <a:t>1 : 8</a:t>
            </a:r>
            <a:endParaRPr lang="zh-CN" altLang="en-US" sz="1200" b="1" i="1">
              <a:solidFill>
                <a:srgbClr val="00B05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102078" y="4003225"/>
            <a:ext cx="6402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b="1" i="1">
                <a:solidFill>
                  <a:srgbClr val="00B050"/>
                </a:solidFill>
              </a:rPr>
              <a:t>TTL: 91</a:t>
            </a:r>
            <a:endParaRPr lang="zh-CN" altLang="en-US" sz="1200" b="1" i="1">
              <a:solidFill>
                <a:srgbClr val="00B05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790932" y="3991338"/>
            <a:ext cx="718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b="1" i="1">
                <a:solidFill>
                  <a:srgbClr val="00B050"/>
                </a:solidFill>
              </a:rPr>
              <a:t>TTL: 124</a:t>
            </a:r>
            <a:endParaRPr lang="zh-CN" altLang="en-US" sz="1200" b="1" i="1">
              <a:solidFill>
                <a:srgbClr val="00B050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2233459" y="5770758"/>
            <a:ext cx="1332000" cy="412595"/>
          </a:xfrm>
          <a:prstGeom prst="ellipse">
            <a:avLst/>
          </a:prstGeom>
          <a:solidFill>
            <a:schemeClr val="tx1">
              <a:lumMod val="50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sz="1200" b="1" i="1">
                <a:solidFill>
                  <a:schemeClr val="bg1"/>
                </a:solidFill>
              </a:rPr>
              <a:t>245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281715" y="5752658"/>
            <a:ext cx="14223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i="1">
                <a:solidFill>
                  <a:srgbClr val="4D4F53"/>
                </a:solidFill>
              </a:rPr>
              <a:t>TOTAL </a:t>
            </a:r>
            <a:br>
              <a:rPr lang="en-US" sz="1200" b="1" i="1">
                <a:solidFill>
                  <a:srgbClr val="4D4F53"/>
                </a:solidFill>
              </a:rPr>
            </a:br>
            <a:r>
              <a:rPr lang="en-US" sz="1200" b="1" i="1">
                <a:solidFill>
                  <a:srgbClr val="4D4F53"/>
                </a:solidFill>
              </a:rPr>
              <a:t>SALES FORCE TEAM</a:t>
            </a:r>
            <a:endParaRPr lang="en-US" sz="1200" b="1" i="1">
              <a:solidFill>
                <a:srgbClr val="4D4F53"/>
              </a:solidFill>
            </a:endParaRPr>
          </a:p>
        </p:txBody>
      </p:sp>
      <p:sp>
        <p:nvSpPr>
          <p:cNvPr id="67" name="Oval 66"/>
          <p:cNvSpPr/>
          <p:nvPr/>
        </p:nvSpPr>
        <p:spPr>
          <a:xfrm>
            <a:off x="4329888" y="5770758"/>
            <a:ext cx="1332000" cy="412595"/>
          </a:xfrm>
          <a:prstGeom prst="ellipse">
            <a:avLst/>
          </a:prstGeom>
          <a:solidFill>
            <a:schemeClr val="tx1">
              <a:lumMod val="50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sz="1200" b="1" i="1">
                <a:solidFill>
                  <a:schemeClr val="bg1"/>
                </a:solidFill>
              </a:rPr>
              <a:t>195</a:t>
            </a:r>
          </a:p>
        </p:txBody>
      </p:sp>
      <p:sp>
        <p:nvSpPr>
          <p:cNvPr id="68" name="Oval 67"/>
          <p:cNvSpPr/>
          <p:nvPr/>
        </p:nvSpPr>
        <p:spPr>
          <a:xfrm>
            <a:off x="6270201" y="5770758"/>
            <a:ext cx="1332000" cy="412595"/>
          </a:xfrm>
          <a:prstGeom prst="ellipse">
            <a:avLst/>
          </a:prstGeom>
          <a:solidFill>
            <a:schemeClr val="tx1">
              <a:lumMod val="50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sz="1200" b="1" i="1">
                <a:solidFill>
                  <a:schemeClr val="bg1"/>
                </a:solidFill>
              </a:rPr>
              <a:t>175</a:t>
            </a:r>
          </a:p>
        </p:txBody>
      </p:sp>
      <p:sp>
        <p:nvSpPr>
          <p:cNvPr id="69" name="Oval 68"/>
          <p:cNvSpPr/>
          <p:nvPr/>
        </p:nvSpPr>
        <p:spPr>
          <a:xfrm>
            <a:off x="8154757" y="5770758"/>
            <a:ext cx="1332000" cy="412595"/>
          </a:xfrm>
          <a:prstGeom prst="ellipse">
            <a:avLst/>
          </a:prstGeom>
          <a:solidFill>
            <a:schemeClr val="tx1">
              <a:lumMod val="50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sz="1200" b="1" i="1">
                <a:solidFill>
                  <a:schemeClr val="bg1"/>
                </a:solidFill>
              </a:rPr>
              <a:t>164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187566" y="3269369"/>
            <a:ext cx="4539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b="1" i="1">
                <a:solidFill>
                  <a:srgbClr val="00B050"/>
                </a:solidFill>
              </a:rPr>
              <a:t>1 : 8</a:t>
            </a:r>
            <a:endParaRPr lang="zh-CN" altLang="en-US" sz="1200" b="1" i="1">
              <a:solidFill>
                <a:srgbClr val="00B05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9187565" y="2583452"/>
            <a:ext cx="4539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b="1" i="1">
                <a:solidFill>
                  <a:srgbClr val="00B050"/>
                </a:solidFill>
              </a:rPr>
              <a:t>1 : 6</a:t>
            </a:r>
            <a:endParaRPr lang="zh-CN" altLang="en-US" sz="1200" b="1" i="1">
              <a:solidFill>
                <a:srgbClr val="00B050"/>
              </a:solidFill>
            </a:endParaRPr>
          </a:p>
        </p:txBody>
      </p:sp>
      <p:cxnSp>
        <p:nvCxnSpPr>
          <p:cNvPr id="63" name="Straight Arrow Connector 62"/>
          <p:cNvCxnSpPr/>
          <p:nvPr/>
        </p:nvCxnSpPr>
        <p:spPr>
          <a:xfrm flipV="1">
            <a:off x="2233459" y="5703346"/>
            <a:ext cx="7181093" cy="0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3957642" y="5470150"/>
            <a:ext cx="47724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b="1" i="1">
                <a:solidFill>
                  <a:srgbClr val="C00000"/>
                </a:solidFill>
              </a:rPr>
              <a:t>Keep Steady Headcount Decrease at CM/FA Level &amp; Replace CM with SR</a:t>
            </a:r>
            <a:endParaRPr lang="zh-CN" altLang="en-US" sz="1200" b="1" i="1">
              <a:solidFill>
                <a:srgbClr val="C0000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062804" y="5476425"/>
            <a:ext cx="718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b="1" i="1">
                <a:solidFill>
                  <a:srgbClr val="C00000"/>
                </a:solidFill>
              </a:rPr>
              <a:t>TTL: 154</a:t>
            </a:r>
            <a:endParaRPr lang="zh-CN" altLang="en-US" sz="1200" b="1" i="1">
              <a:solidFill>
                <a:srgbClr val="C0000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8830206" y="5464538"/>
            <a:ext cx="6402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b="1" i="1">
                <a:solidFill>
                  <a:srgbClr val="C00000"/>
                </a:solidFill>
              </a:rPr>
              <a:t>TTL: 50</a:t>
            </a:r>
            <a:endParaRPr lang="zh-CN" altLang="en-US" sz="1200" b="1" i="1">
              <a:solidFill>
                <a:srgbClr val="C000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799881" y="6229523"/>
            <a:ext cx="59977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>
                <a:solidFill>
                  <a:srgbClr val="4D4F53"/>
                </a:solidFill>
              </a:rPr>
              <a:t>Remark: 2016 RM/DM headcount is the estimation based on modeling result, not actual data</a:t>
            </a:r>
            <a:endParaRPr lang="zh-CN" altLang="en-US" sz="1200">
              <a:solidFill>
                <a:srgbClr val="4D4F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830325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Text Placeholder 2"/>
          <p:cNvSpPr txBox="1"/>
          <p:nvPr/>
        </p:nvSpPr>
        <p:spPr>
          <a:xfrm>
            <a:off x="200025" y="1009266"/>
            <a:ext cx="9355140" cy="33996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tabLst>
                <a:tab pos="450850"/>
              </a:tabLst>
              <a:defRPr lang="en-GB" sz="1800" b="1" kern="1200" noProof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457200" rtl="0" eaLnBrk="1" latinLnBrk="0" hangingPunct="1">
              <a:spcBef>
                <a:spcPts val="1200"/>
              </a:spcBef>
              <a:spcAft>
                <a:spcPts val="300"/>
              </a:spcAft>
              <a:buClr>
                <a:schemeClr val="bg2"/>
              </a:buClr>
              <a:buFont typeface="Arial" pitchFamily="34" charset="0"/>
              <a:buChar char="•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3pPr>
            <a:lvl4pPr marL="536575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4pPr>
            <a:lvl5pPr marL="812800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lang="en-GB" sz="11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4. Sales Channel Management – Benefits &amp; Change Initiatives</a:t>
            </a:r>
          </a:p>
          <a:p>
            <a:endParaRPr lang="en-US"/>
          </a:p>
        </p:txBody>
      </p:sp>
      <p:sp>
        <p:nvSpPr>
          <p:cNvPr id="13" name="Title 4"/>
          <p:cNvSpPr txBox="1"/>
          <p:nvPr/>
        </p:nvSpPr>
        <p:spPr>
          <a:xfrm>
            <a:off x="200025" y="115888"/>
            <a:ext cx="9705975" cy="79423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2200" b="0" kern="1200" baseline="0">
                <a:solidFill>
                  <a:srgbClr val="4D4F53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ct val="0"/>
              </a:spcBef>
            </a:pPr>
            <a:r>
              <a:rPr lang="en-US" altLang="zh-CN" sz="1400" b="1" i="1"/>
              <a:t>DECISION PROPOSAL 10 </a:t>
            </a:r>
          </a:p>
          <a:p>
            <a:r>
              <a:rPr lang="en-US" altLang="zh-CN" sz="2000">
                <a:latin typeface="+mn-lt"/>
              </a:rPr>
              <a:t>To realize the benefits of a </a:t>
            </a:r>
            <a:r>
              <a:rPr lang="en-US" altLang="zh-CN" sz="2000" i="1">
                <a:latin typeface="+mn-lt"/>
              </a:rPr>
              <a:t>more effective Sales Channel Management </a:t>
            </a:r>
            <a:r>
              <a:rPr lang="en-US" altLang="zh-CN" sz="2000">
                <a:latin typeface="+mn-lt"/>
              </a:rPr>
              <a:t>and </a:t>
            </a:r>
            <a:r>
              <a:rPr lang="en-US" altLang="zh-CN" sz="2000" i="1">
                <a:latin typeface="+mn-lt"/>
              </a:rPr>
              <a:t>a clear roles &amp; responsibility structure</a:t>
            </a:r>
            <a:r>
              <a:rPr lang="en-US" altLang="zh-CN" sz="2000">
                <a:latin typeface="+mn-lt"/>
              </a:rPr>
              <a:t>, we recommend to implement </a:t>
            </a:r>
            <a:r>
              <a:rPr lang="en-US" altLang="zh-CN" sz="2000" i="1">
                <a:latin typeface="+mn-lt"/>
              </a:rPr>
              <a:t>seven change initiative</a:t>
            </a:r>
          </a:p>
        </p:txBody>
      </p:sp>
      <p:graphicFrame>
        <p:nvGraphicFramePr>
          <p:cNvPr id="6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62804"/>
              </p:ext>
            </p:extLst>
          </p:nvPr>
        </p:nvGraphicFramePr>
        <p:xfrm>
          <a:off x="200026" y="1416141"/>
          <a:ext cx="9432924" cy="1871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347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5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71840">
                <a:tc>
                  <a:txBody>
                    <a:bodyPr vert="horz"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GB" sz="1400" b="1">
                          <a:solidFill>
                            <a:schemeClr val="bg1"/>
                          </a:solidFill>
                          <a:latin typeface="+mj-lt"/>
                        </a:rPr>
                        <a:t>Benefits </a:t>
                      </a:r>
                    </a:p>
                    <a:p>
                      <a:pPr algn="ctr"/>
                      <a:r>
                        <a:rPr lang="en-GB" sz="1400" b="1">
                          <a:solidFill>
                            <a:schemeClr val="bg1"/>
                          </a:solidFill>
                          <a:latin typeface="+mj-lt"/>
                        </a:rPr>
                        <a:t>of the Sales </a:t>
                      </a:r>
                      <a:br>
                        <a:rPr lang="en-GB" sz="1400" b="1">
                          <a:solidFill>
                            <a:schemeClr val="bg1"/>
                          </a:solidFill>
                          <a:latin typeface="+mj-lt"/>
                        </a:rPr>
                      </a:br>
                      <a:r>
                        <a:rPr lang="en-GB" sz="1400" b="1">
                          <a:solidFill>
                            <a:schemeClr val="bg1"/>
                          </a:solidFill>
                          <a:latin typeface="+mj-lt"/>
                        </a:rPr>
                        <a:t>Channel Management</a:t>
                      </a:r>
                    </a:p>
                    <a:p>
                      <a:pPr algn="ctr"/>
                      <a:r>
                        <a:rPr lang="en-GB" sz="1400" b="1">
                          <a:solidFill>
                            <a:schemeClr val="bg1"/>
                          </a:solidFill>
                          <a:latin typeface="+mj-lt"/>
                        </a:rPr>
                        <a:t>Changes</a:t>
                      </a:r>
                    </a:p>
                  </a:txBody>
                  <a:tcPr anchor="ctr">
                    <a:lnL w="12700" cmpd="sng">
                      <a:solidFill>
                        <a:srgbClr val="213983"/>
                      </a:solidFill>
                    </a:lnL>
                    <a:lnR w="12700" cmpd="sng">
                      <a:solidFill>
                        <a:srgbClr val="213983"/>
                      </a:solidFill>
                    </a:lnR>
                    <a:lnT w="12700" cmpd="sng">
                      <a:solidFill>
                        <a:srgbClr val="213983"/>
                      </a:solidFill>
                    </a:lnT>
                    <a:lnB w="12700" cmpd="sng">
                      <a:solidFill>
                        <a:srgbClr val="213983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eaLnBrk="0" hangingPunct="0">
                        <a:spcAft>
                          <a:spcPct val="0"/>
                        </a:spcAft>
                        <a:buClr>
                          <a:srgbClr val="C00000"/>
                        </a:buClr>
                        <a:buFont typeface="Wingdings"/>
                        <a:buNone/>
                        <a:defRPr/>
                      </a:pPr>
                      <a:r>
                        <a:rPr lang="en-US" sz="1400" b="0" kern="120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Adjusted</a:t>
                      </a:r>
                      <a:r>
                        <a:rPr lang="en-US" sz="1400" b="0" kern="120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channel management and </a:t>
                      </a:r>
                      <a:r>
                        <a:rPr lang="en-US" sz="1400" b="0" i="0" u="none" kern="120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sales roles </a:t>
                      </a:r>
                    </a:p>
                    <a:p>
                      <a:pPr marL="177800" indent="-177800" eaLnBrk="0" hangingPunct="0">
                        <a:spcAft>
                          <a:spcPct val="0"/>
                        </a:spcAft>
                        <a:buClr>
                          <a:srgbClr val="C00000"/>
                        </a:buClr>
                        <a:buFont typeface="Wingdings"/>
                        <a:buChar char="§"/>
                        <a:defRPr/>
                      </a:pPr>
                      <a:r>
                        <a:rPr lang="en-US" sz="1400" b="0" i="0" u="none" kern="120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help to reduce overlaps, redundant activities, and increase the focus on sales</a:t>
                      </a:r>
                    </a:p>
                    <a:p>
                      <a:pPr marL="177800" indent="-177800" eaLnBrk="0" hangingPunct="0">
                        <a:spcAft>
                          <a:spcPct val="0"/>
                        </a:spcAft>
                        <a:buClr>
                          <a:srgbClr val="C00000"/>
                        </a:buClr>
                        <a:buFont typeface="Wingdings"/>
                        <a:buChar char="§"/>
                        <a:defRPr/>
                      </a:pPr>
                      <a:r>
                        <a:rPr lang="en-US" sz="1400" b="0" i="0" u="none" kern="120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will increase the motivation of the sales team </a:t>
                      </a:r>
                    </a:p>
                    <a:p>
                      <a:pPr marL="177800" indent="-177800" eaLnBrk="0" hangingPunct="0">
                        <a:spcAft>
                          <a:spcPct val="0"/>
                        </a:spcAft>
                        <a:buClr>
                          <a:srgbClr val="C00000"/>
                        </a:buClr>
                        <a:buFont typeface="Wingdings"/>
                        <a:buChar char="§"/>
                        <a:defRPr/>
                      </a:pPr>
                      <a:r>
                        <a:rPr lang="en-US" sz="1400" b="0" i="0" u="none" kern="120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promotes the collaboration across the sales levels</a:t>
                      </a:r>
                    </a:p>
                    <a:p>
                      <a:pPr marL="177800" indent="-177800" eaLnBrk="0" hangingPunct="0">
                        <a:spcAft>
                          <a:spcPct val="0"/>
                        </a:spcAft>
                        <a:buClr>
                          <a:srgbClr val="C00000"/>
                        </a:buClr>
                        <a:buFont typeface="Wingdings"/>
                        <a:buChar char="§"/>
                        <a:defRPr/>
                      </a:pPr>
                      <a:r>
                        <a:rPr lang="en-US" sz="1400" b="0" i="0" u="none" kern="120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allow GSAFC to better serve the GAC dealer network in a growing market </a:t>
                      </a:r>
                    </a:p>
                    <a:p>
                      <a:pPr marL="177800" indent="-177800" eaLnBrk="0" hangingPunct="0">
                        <a:spcAft>
                          <a:spcPct val="0"/>
                        </a:spcAft>
                        <a:buClr>
                          <a:srgbClr val="C00000"/>
                        </a:buClr>
                        <a:buFont typeface="Wingdings"/>
                        <a:buChar char="§"/>
                        <a:defRPr/>
                      </a:pPr>
                      <a:r>
                        <a:rPr lang="en-US" sz="1400" b="0" i="0" u="none" kern="120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form the basis for establishing a standardized sales management practice that is scalable</a:t>
                      </a:r>
                    </a:p>
                    <a:p>
                      <a:pPr marL="177800" indent="-177800" eaLnBrk="0" hangingPunct="0">
                        <a:spcAft>
                          <a:spcPct val="0"/>
                        </a:spcAft>
                        <a:buClr>
                          <a:srgbClr val="C00000"/>
                        </a:buClr>
                        <a:buFont typeface="Wingdings"/>
                        <a:buChar char="§"/>
                        <a:defRPr/>
                      </a:pPr>
                      <a:r>
                        <a:rPr lang="en-US" sz="1400" b="0" i="0" u="none" kern="120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emphasize the importance of mentoring, managing the team</a:t>
                      </a:r>
                    </a:p>
                    <a:p>
                      <a:pPr marL="177800" indent="-177800" eaLnBrk="0" hangingPunct="0">
                        <a:spcAft>
                          <a:spcPct val="0"/>
                        </a:spcAft>
                        <a:buClr>
                          <a:srgbClr val="C00000"/>
                        </a:buClr>
                        <a:buFont typeface="Wingdings"/>
                        <a:buChar char="§"/>
                        <a:defRPr/>
                      </a:pPr>
                      <a:r>
                        <a:rPr lang="en-US" sz="1400" b="0" i="0" u="none" kern="120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support</a:t>
                      </a:r>
                      <a:r>
                        <a:rPr lang="en-US" sz="1400" b="0" i="0" u="none" kern="120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en-US" sz="1400" b="0" i="0" u="none" kern="120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creating a GSAFC sales spirit</a:t>
                      </a:r>
                    </a:p>
                  </a:txBody>
                  <a:tcPr>
                    <a:lnL w="12700" cmpd="sng">
                      <a:solidFill>
                        <a:srgbClr val="213983"/>
                      </a:solidFill>
                    </a:lnL>
                    <a:lnR w="12700" cmpd="sng">
                      <a:solidFill>
                        <a:srgbClr val="213983"/>
                      </a:solidFill>
                    </a:lnR>
                    <a:lnT w="12700" cmpd="sng">
                      <a:solidFill>
                        <a:srgbClr val="213983"/>
                      </a:solidFill>
                    </a:lnT>
                    <a:lnB w="12700" cmpd="sng">
                      <a:solidFill>
                        <a:srgbClr val="213983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Dreieck 8"/>
          <p:cNvSpPr/>
          <p:nvPr/>
        </p:nvSpPr>
        <p:spPr>
          <a:xfrm rot="10800000">
            <a:off x="1438683" y="3359653"/>
            <a:ext cx="7119991" cy="303902"/>
          </a:xfrm>
          <a:prstGeom prst="triangle">
            <a:avLst/>
          </a:prstGeom>
          <a:solidFill>
            <a:schemeClr val="tx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graphicFrame>
        <p:nvGraphicFramePr>
          <p:cNvPr id="10" name="Tabel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8071000"/>
              </p:ext>
            </p:extLst>
          </p:nvPr>
        </p:nvGraphicFramePr>
        <p:xfrm>
          <a:off x="200026" y="3735228"/>
          <a:ext cx="9432924" cy="2681447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347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5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81447">
                <a:tc>
                  <a:txBody>
                    <a:bodyPr vert="horz"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GB" sz="1400" b="1">
                          <a:solidFill>
                            <a:schemeClr val="bg1"/>
                          </a:solidFill>
                          <a:latin typeface="+mn-lt"/>
                        </a:rPr>
                        <a:t>Change Initiatives</a:t>
                      </a:r>
                    </a:p>
                  </a:txBody>
                  <a:tcPr anchor="ctr">
                    <a:lnL w="12700" cmpd="sng">
                      <a:solidFill>
                        <a:srgbClr val="213983"/>
                      </a:solidFill>
                    </a:lnL>
                    <a:lnR w="12700" cmpd="sng">
                      <a:solidFill>
                        <a:srgbClr val="213983"/>
                      </a:solidFill>
                    </a:lnR>
                    <a:lnT w="12700" cmpd="sng">
                      <a:solidFill>
                        <a:srgbClr val="213983"/>
                      </a:solidFill>
                    </a:lnT>
                    <a:lnB w="12700" cmpd="sng">
                      <a:solidFill>
                        <a:srgbClr val="213983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 vert="horz"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184150" marR="0" indent="-18415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+mj-lt"/>
                        <a:buAutoNum type="arabicPeriod"/>
                        <a:defRPr/>
                      </a:pPr>
                      <a:r>
                        <a:rPr lang="en-US" sz="1400" b="0" i="0" u="none" noProof="0">
                          <a:solidFill>
                            <a:schemeClr val="tx1"/>
                          </a:solidFill>
                          <a:latin typeface="+mn-lt"/>
                        </a:rPr>
                        <a:t>Agree on adjusted channel sales management structure and roles &amp; responsibilities (until Jan 30</a:t>
                      </a:r>
                      <a:r>
                        <a:rPr lang="en-US" sz="1400" b="0" i="0" u="none" baseline="30000" noProof="0">
                          <a:solidFill>
                            <a:schemeClr val="tx1"/>
                          </a:solidFill>
                          <a:latin typeface="+mn-lt"/>
                        </a:rPr>
                        <a:t>th</a:t>
                      </a:r>
                      <a:r>
                        <a:rPr lang="en-US" sz="1400" b="0" i="0" u="none" noProof="0">
                          <a:solidFill>
                            <a:schemeClr val="tx1"/>
                          </a:solidFill>
                          <a:latin typeface="+mn-lt"/>
                        </a:rPr>
                        <a:t>, 2017)</a:t>
                      </a:r>
                    </a:p>
                    <a:p>
                      <a:pPr marL="184150" marR="0" indent="-18415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+mj-lt"/>
                        <a:buAutoNum type="arabicPeriod"/>
                        <a:defRPr/>
                      </a:pPr>
                      <a:r>
                        <a:rPr lang="en-US" sz="1400" b="1" i="1" u="none" noProof="0">
                          <a:solidFill>
                            <a:schemeClr val="tx1"/>
                          </a:solidFill>
                          <a:latin typeface="+mn-lt"/>
                        </a:rPr>
                        <a:t>Communicate corner stones of the new sales channel</a:t>
                      </a:r>
                      <a:r>
                        <a:rPr lang="en-US" sz="1400" b="1" i="1" u="none" baseline="0" noProof="0">
                          <a:solidFill>
                            <a:schemeClr val="tx1"/>
                          </a:solidFill>
                          <a:latin typeface="+mn-lt"/>
                        </a:rPr>
                        <a:t> management </a:t>
                      </a:r>
                      <a:r>
                        <a:rPr lang="en-US" sz="1400" b="1" i="1" u="none" noProof="0">
                          <a:solidFill>
                            <a:schemeClr val="tx1"/>
                          </a:solidFill>
                          <a:latin typeface="+mn-lt"/>
                        </a:rPr>
                        <a:t>(on Feb</a:t>
                      </a:r>
                      <a:r>
                        <a:rPr lang="en-US" sz="1400" b="1" i="1" u="none" baseline="0" noProof="0">
                          <a:solidFill>
                            <a:schemeClr val="tx1"/>
                          </a:solidFill>
                          <a:latin typeface="+mn-lt"/>
                        </a:rPr>
                        <a:t> 15</a:t>
                      </a:r>
                      <a:r>
                        <a:rPr lang="en-US" sz="1400" b="1" i="1" u="none" baseline="30000" noProof="0">
                          <a:solidFill>
                            <a:schemeClr val="tx1"/>
                          </a:solidFill>
                          <a:latin typeface="+mn-lt"/>
                        </a:rPr>
                        <a:t>th</a:t>
                      </a:r>
                      <a:r>
                        <a:rPr lang="en-US" sz="1400" b="1" i="1" u="none" baseline="0" noProof="0">
                          <a:solidFill>
                            <a:schemeClr val="tx1"/>
                          </a:solidFill>
                          <a:latin typeface="+mn-lt"/>
                        </a:rPr>
                        <a:t>, 2017)</a:t>
                      </a:r>
                      <a:endParaRPr lang="en-US" sz="1400" b="1" i="1" u="none" noProof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184150" marR="0" indent="-18415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+mj-lt"/>
                        <a:buAutoNum type="arabicPeriod"/>
                        <a:defRPr/>
                      </a:pPr>
                      <a:r>
                        <a:rPr lang="en-US" sz="1400" b="0" i="0" u="none" noProof="0">
                          <a:solidFill>
                            <a:schemeClr val="tx1"/>
                          </a:solidFill>
                          <a:latin typeface="+mn-lt"/>
                        </a:rPr>
                        <a:t>Specify headcount,</a:t>
                      </a:r>
                      <a:r>
                        <a:rPr lang="en-US" sz="1400" b="0" i="0" u="none" baseline="0" noProof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400" b="0" i="0" u="none" noProof="0">
                          <a:solidFill>
                            <a:schemeClr val="tx1"/>
                          </a:solidFill>
                          <a:latin typeface="+mn-lt"/>
                        </a:rPr>
                        <a:t>dealer segmentation &amp; coverage calculation methodology (until Mar</a:t>
                      </a:r>
                      <a:r>
                        <a:rPr lang="en-US" sz="1400" b="0" i="0" u="none" baseline="0" noProof="0">
                          <a:solidFill>
                            <a:schemeClr val="tx1"/>
                          </a:solidFill>
                          <a:latin typeface="+mn-lt"/>
                        </a:rPr>
                        <a:t> 31</a:t>
                      </a:r>
                      <a:r>
                        <a:rPr lang="en-US" sz="1400" b="0" i="0" u="none" baseline="30000" noProof="0">
                          <a:solidFill>
                            <a:schemeClr val="tx1"/>
                          </a:solidFill>
                          <a:latin typeface="+mn-lt"/>
                        </a:rPr>
                        <a:t>st</a:t>
                      </a:r>
                      <a:r>
                        <a:rPr lang="en-US" sz="1400" b="0" i="0" u="none" baseline="0" noProof="0">
                          <a:solidFill>
                            <a:schemeClr val="tx1"/>
                          </a:solidFill>
                          <a:latin typeface="+mn-lt"/>
                        </a:rPr>
                        <a:t>, 2017)</a:t>
                      </a:r>
                    </a:p>
                    <a:p>
                      <a:pPr marL="184150" marR="0" indent="-18415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+mj-lt"/>
                        <a:buAutoNum type="arabicPeriod"/>
                        <a:defRPr/>
                      </a:pPr>
                      <a:r>
                        <a:rPr lang="en-US" sz="1400" b="0" i="0" u="none" baseline="0" noProof="0">
                          <a:solidFill>
                            <a:schemeClr val="tx1"/>
                          </a:solidFill>
                          <a:latin typeface="+mn-lt"/>
                        </a:rPr>
                        <a:t>Prepare adjustment of GSAFC Sales Channels, incl. region and district structure (until Jun 30</a:t>
                      </a:r>
                      <a:r>
                        <a:rPr lang="en-US" sz="1400" b="0" i="0" u="none" baseline="30000" noProof="0">
                          <a:solidFill>
                            <a:schemeClr val="tx1"/>
                          </a:solidFill>
                          <a:latin typeface="+mn-lt"/>
                        </a:rPr>
                        <a:t>th</a:t>
                      </a:r>
                      <a:r>
                        <a:rPr lang="en-US" sz="1400" b="0" i="0" u="none" baseline="0" noProof="0">
                          <a:solidFill>
                            <a:schemeClr val="tx1"/>
                          </a:solidFill>
                          <a:latin typeface="+mn-lt"/>
                        </a:rPr>
                        <a:t>, 2017)  </a:t>
                      </a:r>
                      <a:endParaRPr lang="en-US" sz="1400" b="0" i="0" u="none" noProof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184150" marR="0" indent="-18415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+mj-lt"/>
                        <a:buAutoNum type="arabicPeriod"/>
                        <a:defRPr/>
                      </a:pPr>
                      <a:r>
                        <a:rPr lang="en-US" sz="1400" b="0" i="0" u="none" baseline="0" noProof="0">
                          <a:solidFill>
                            <a:schemeClr val="tx1"/>
                          </a:solidFill>
                          <a:latin typeface="+mn-lt"/>
                        </a:rPr>
                        <a:t>Prepare training &amp; coaching approach and documents (until Jun 30</a:t>
                      </a:r>
                      <a:r>
                        <a:rPr lang="en-US" sz="1400" b="0" i="0" u="none" baseline="30000" noProof="0">
                          <a:solidFill>
                            <a:schemeClr val="tx1"/>
                          </a:solidFill>
                          <a:latin typeface="+mn-lt"/>
                        </a:rPr>
                        <a:t>th</a:t>
                      </a:r>
                      <a:r>
                        <a:rPr lang="en-US" sz="1400" b="0" i="0" u="none" baseline="0" noProof="0">
                          <a:solidFill>
                            <a:schemeClr val="tx1"/>
                          </a:solidFill>
                          <a:latin typeface="+mn-lt"/>
                        </a:rPr>
                        <a:t>, 2017)</a:t>
                      </a:r>
                    </a:p>
                    <a:p>
                      <a:pPr marL="184150" marR="0" indent="-18415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+mj-lt"/>
                        <a:buAutoNum type="arabicPeriod"/>
                        <a:defRPr/>
                      </a:pPr>
                      <a:r>
                        <a:rPr lang="en-US" sz="1400" b="1" i="1" u="none" baseline="0" noProof="0">
                          <a:solidFill>
                            <a:schemeClr val="tx1"/>
                          </a:solidFill>
                          <a:latin typeface="+mn-lt"/>
                        </a:rPr>
                        <a:t>Announce and roll-out new GSAFC sales channel structure (on Jul 1</a:t>
                      </a:r>
                      <a:r>
                        <a:rPr lang="en-US" sz="1400" b="1" i="1" u="none" baseline="30000" noProof="0">
                          <a:solidFill>
                            <a:schemeClr val="tx1"/>
                          </a:solidFill>
                          <a:latin typeface="+mn-lt"/>
                        </a:rPr>
                        <a:t>st</a:t>
                      </a:r>
                      <a:r>
                        <a:rPr lang="en-US" sz="1400" b="1" i="1" u="none" baseline="0" noProof="0">
                          <a:solidFill>
                            <a:schemeClr val="tx1"/>
                          </a:solidFill>
                          <a:latin typeface="+mn-lt"/>
                        </a:rPr>
                        <a:t>, 2017)</a:t>
                      </a:r>
                    </a:p>
                    <a:p>
                      <a:pPr marL="184150" marR="0" indent="-184150" algn="l" defTabSz="914400" rtl="0" eaLnBrk="0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+mj-lt"/>
                        <a:buAutoNum type="arabicPeriod"/>
                        <a:defRPr/>
                      </a:pPr>
                      <a:r>
                        <a:rPr lang="en-US" sz="1400" b="0" i="0" u="none" baseline="0" noProof="0">
                          <a:solidFill>
                            <a:schemeClr val="tx1"/>
                          </a:solidFill>
                          <a:latin typeface="+mn-lt"/>
                        </a:rPr>
                        <a:t>Roll-out new Channel Sales organization, incl. role &amp; process trainings and coaching (as of Jul 1</a:t>
                      </a:r>
                      <a:r>
                        <a:rPr lang="en-US" sz="1400" b="0" i="0" u="none" baseline="30000" noProof="0">
                          <a:solidFill>
                            <a:schemeClr val="tx1"/>
                          </a:solidFill>
                          <a:latin typeface="+mn-lt"/>
                        </a:rPr>
                        <a:t>st</a:t>
                      </a:r>
                      <a:r>
                        <a:rPr lang="en-US" sz="1400" b="0" i="0" u="none" baseline="0" noProof="0">
                          <a:solidFill>
                            <a:schemeClr val="tx1"/>
                          </a:solidFill>
                          <a:latin typeface="+mn-lt"/>
                        </a:rPr>
                        <a:t>, 2017)</a:t>
                      </a:r>
                    </a:p>
                  </a:txBody>
                  <a:tcPr anchor="ctr">
                    <a:lnL w="12700" cmpd="sng">
                      <a:solidFill>
                        <a:srgbClr val="213983"/>
                      </a:solidFill>
                    </a:lnL>
                    <a:lnR w="12700" cmpd="sng">
                      <a:solidFill>
                        <a:srgbClr val="213983"/>
                      </a:solidFill>
                    </a:lnR>
                    <a:lnT w="12700" cmpd="sng">
                      <a:solidFill>
                        <a:srgbClr val="213983"/>
                      </a:solidFill>
                    </a:lnT>
                    <a:lnB w="12700" cmpd="sng">
                      <a:solidFill>
                        <a:srgbClr val="213983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9593398"/>
      </p:ext>
    </p:extLst>
  </p:cSld>
  <p:clrMapOvr>
    <a:masterClrMapping/>
  </p:clrMapOvr>
  <mc:AlternateContent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" name="Title 4"/>
          <p:cNvSpPr txBox="1"/>
          <p:nvPr/>
        </p:nvSpPr>
        <p:spPr>
          <a:xfrm>
            <a:off x="200025" y="138113"/>
            <a:ext cx="9432925" cy="70008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2200" b="0" kern="1200" baseline="0">
                <a:solidFill>
                  <a:srgbClr val="4D4F53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/>
              <a:t>In context with </a:t>
            </a:r>
            <a:r>
              <a:rPr lang="en-US" sz="2000" i="1"/>
              <a:t>Sales Channel Management</a:t>
            </a:r>
            <a:r>
              <a:rPr lang="en-US" sz="2000"/>
              <a:t>, we kindly ask the Steering Committee to approve the following </a:t>
            </a:r>
            <a:r>
              <a:rPr lang="en-US" sz="2000" i="1"/>
              <a:t>four decision proposals</a:t>
            </a:r>
          </a:p>
        </p:txBody>
      </p:sp>
      <p:sp>
        <p:nvSpPr>
          <p:cNvPr id="29" name="Text Placeholder 2"/>
          <p:cNvSpPr txBox="1"/>
          <p:nvPr/>
        </p:nvSpPr>
        <p:spPr>
          <a:xfrm>
            <a:off x="200025" y="1009266"/>
            <a:ext cx="9355140" cy="33996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tabLst>
                <a:tab pos="450850"/>
              </a:tabLst>
              <a:defRPr lang="en-GB" sz="1800" b="1" kern="1200" noProof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457200" rtl="0" eaLnBrk="1" latinLnBrk="0" hangingPunct="1">
              <a:spcBef>
                <a:spcPts val="1200"/>
              </a:spcBef>
              <a:spcAft>
                <a:spcPts val="300"/>
              </a:spcAft>
              <a:buClr>
                <a:schemeClr val="bg2"/>
              </a:buClr>
              <a:buFont typeface="Arial" pitchFamily="34" charset="0"/>
              <a:buChar char="•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3pPr>
            <a:lvl4pPr marL="536575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4pPr>
            <a:lvl5pPr marL="812800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lang="en-GB" sz="11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Decision Proposals 7-10</a:t>
            </a:r>
          </a:p>
        </p:txBody>
      </p:sp>
      <p:graphicFrame>
        <p:nvGraphicFramePr>
          <p:cNvPr id="9" name="Table 11"/>
          <p:cNvGraphicFramePr>
            <a:graphicFrameLocks noGrp="1"/>
          </p:cNvGraphicFramePr>
          <p:nvPr>
            <p:extLst/>
          </p:nvPr>
        </p:nvGraphicFramePr>
        <p:xfrm>
          <a:off x="200025" y="1304925"/>
          <a:ext cx="9355139" cy="41947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9355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9475">
                <a:tc>
                  <a:txBody>
                    <a:bodyPr vert="horz" wrap="square"/>
                    <a:lstStyle/>
                    <a:p>
                      <a:pPr algn="l"/>
                      <a:r>
                        <a:rPr lang="en-US" sz="1400">
                          <a:ln>
                            <a:noFill/>
                          </a:ln>
                          <a:solidFill>
                            <a:srgbClr val="4D4F53"/>
                          </a:solidFill>
                          <a:latin typeface="Calibri" pitchFamily="34" charset="0"/>
                        </a:rPr>
                        <a:t>Decision Proposal 7: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B7B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Text Placeholder 4"/>
          <p:cNvSpPr txBox="1"/>
          <p:nvPr/>
        </p:nvSpPr>
        <p:spPr>
          <a:xfrm>
            <a:off x="200027" y="1714124"/>
            <a:ext cx="8066086" cy="730993"/>
          </a:xfrm>
          <a:prstGeom prst="rect">
            <a:avLst/>
          </a:prstGeom>
          <a:ln>
            <a:noFill/>
          </a:ln>
        </p:spPr>
        <p:txBody>
          <a:bodyPr vert="horz" lIns="72000" tIns="72000" rIns="36000" bIns="0" rtlCol="0">
            <a:noAutofit/>
          </a:bodyPr>
          <a:lstStyle>
            <a:defPPr>
              <a:defRPr lang="en-US"/>
            </a:defPPr>
            <a:lvl1pPr marL="0" lv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defRPr sz="12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1pPr>
            <a:lvl2pPr marL="177800" lvl="1" indent="-177800" algn="l" defTabSz="457200" rtl="0" eaLnBrk="1" latinLnBrk="0" hangingPunct="1"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Font typeface="Arial" pitchFamily="34" charset="0"/>
              <a:buChar char="•"/>
              <a:defRPr sz="12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2pPr>
            <a:lvl3pPr marL="361950" lvl="2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sz="18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3pPr>
            <a:lvl4pPr marL="536575" lvl="3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sz="18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4pPr>
            <a:lvl5pPr marL="812800" lvl="4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sz="11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US" sz="1400"/>
              <a:t>The Steering Committee approves </a:t>
            </a:r>
            <a:r>
              <a:rPr lang="en-US" sz="1400" b="1"/>
              <a:t>the updated concept of sales roles &amp; responsibilities</a:t>
            </a:r>
            <a:r>
              <a:rPr lang="en-US" sz="1400"/>
              <a:t>, namely Regional Manager (RM), District Manager (DM), and Sales Representative (SR), incl. a limited no. of Financial Advisors (FA task force)</a:t>
            </a:r>
          </a:p>
        </p:txBody>
      </p:sp>
      <p:sp>
        <p:nvSpPr>
          <p:cNvPr id="19" name="Rechteck 10"/>
          <p:cNvSpPr/>
          <p:nvPr/>
        </p:nvSpPr>
        <p:spPr>
          <a:xfrm>
            <a:off x="8412907" y="1792699"/>
            <a:ext cx="352944" cy="41685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400" b="1">
              <a:solidFill>
                <a:srgbClr val="00B050"/>
              </a:solidFill>
            </a:endParaRPr>
          </a:p>
        </p:txBody>
      </p:sp>
      <p:sp>
        <p:nvSpPr>
          <p:cNvPr id="21" name="Rechteck 15"/>
          <p:cNvSpPr/>
          <p:nvPr/>
        </p:nvSpPr>
        <p:spPr>
          <a:xfrm>
            <a:off x="8412907" y="1840225"/>
            <a:ext cx="359375" cy="36933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b="1">
                <a:solidFill>
                  <a:srgbClr val="00B050"/>
                </a:solidFill>
                <a:sym typeface="Wingdings"/>
              </a:rPr>
              <a:t></a:t>
            </a:r>
            <a:endParaRPr lang="en-US" b="1">
              <a:solidFill>
                <a:srgbClr val="00B050"/>
              </a:solidFill>
            </a:endParaRPr>
          </a:p>
        </p:txBody>
      </p:sp>
      <p:graphicFrame>
        <p:nvGraphicFramePr>
          <p:cNvPr id="17" name="Table 11"/>
          <p:cNvGraphicFramePr>
            <a:graphicFrameLocks noGrp="1"/>
          </p:cNvGraphicFramePr>
          <p:nvPr>
            <p:extLst/>
          </p:nvPr>
        </p:nvGraphicFramePr>
        <p:xfrm>
          <a:off x="200025" y="2383613"/>
          <a:ext cx="9355139" cy="41947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9355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9475">
                <a:tc>
                  <a:txBody>
                    <a:bodyPr vert="horz" wrap="square"/>
                    <a:lstStyle/>
                    <a:p>
                      <a:pPr algn="l"/>
                      <a:r>
                        <a:rPr lang="en-US" sz="1400">
                          <a:ln>
                            <a:noFill/>
                          </a:ln>
                          <a:solidFill>
                            <a:srgbClr val="4D4F53"/>
                          </a:solidFill>
                          <a:latin typeface="Calibri" pitchFamily="34" charset="0"/>
                        </a:rPr>
                        <a:t>Decision Proposal 8: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B7B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Text Placeholder 4"/>
          <p:cNvSpPr txBox="1"/>
          <p:nvPr/>
        </p:nvSpPr>
        <p:spPr>
          <a:xfrm>
            <a:off x="200027" y="2803086"/>
            <a:ext cx="8066086" cy="679113"/>
          </a:xfrm>
          <a:prstGeom prst="rect">
            <a:avLst/>
          </a:prstGeom>
          <a:ln>
            <a:noFill/>
          </a:ln>
        </p:spPr>
        <p:txBody>
          <a:bodyPr vert="horz" lIns="72000" tIns="72000" rIns="36000" bIns="0" rtlCol="0">
            <a:noAutofit/>
          </a:bodyPr>
          <a:lstStyle>
            <a:defPPr>
              <a:defRPr lang="en-US"/>
            </a:defPPr>
            <a:lvl1pPr marL="0" lv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defRPr sz="12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1pPr>
            <a:lvl2pPr marL="177800" lvl="1" indent="-177800" algn="l" defTabSz="457200" rtl="0" eaLnBrk="1" latinLnBrk="0" hangingPunct="1"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Font typeface="Arial" pitchFamily="34" charset="0"/>
              <a:buChar char="•"/>
              <a:defRPr sz="12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2pPr>
            <a:lvl3pPr marL="361950" lvl="2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sz="18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3pPr>
            <a:lvl4pPr marL="536575" lvl="3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sz="18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4pPr>
            <a:lvl5pPr marL="812800" lvl="4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sz="11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US" sz="1400"/>
              <a:t>The Steering Committee agrees that </a:t>
            </a:r>
            <a:r>
              <a:rPr lang="en-US" sz="1400" b="1"/>
              <a:t>the overall goal of the sales force activities must be to</a:t>
            </a:r>
            <a:r>
              <a:rPr lang="en-US" sz="1400"/>
              <a:t> </a:t>
            </a:r>
            <a:r>
              <a:rPr lang="en-US" sz="1400" b="1"/>
              <a:t>sustainably increase the percentage of dealer business activation (e.g. to 95%), the number of active dealers (e.g. to 80%) and the percentage of top dealers (e.g. to 20%) </a:t>
            </a:r>
            <a:r>
              <a:rPr lang="en-US" sz="1400" i="1"/>
              <a:t>(Note: adjustments prior to launch are possible)</a:t>
            </a:r>
          </a:p>
          <a:p>
            <a:pPr lvl="1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endParaRPr lang="en-US" sz="1400" b="1"/>
          </a:p>
        </p:txBody>
      </p:sp>
      <p:sp>
        <p:nvSpPr>
          <p:cNvPr id="23" name="Rechteck 10"/>
          <p:cNvSpPr/>
          <p:nvPr/>
        </p:nvSpPr>
        <p:spPr>
          <a:xfrm>
            <a:off x="8412907" y="2881661"/>
            <a:ext cx="352944" cy="41685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400" b="1">
              <a:solidFill>
                <a:srgbClr val="00B050"/>
              </a:solidFill>
            </a:endParaRPr>
          </a:p>
        </p:txBody>
      </p:sp>
      <p:sp>
        <p:nvSpPr>
          <p:cNvPr id="24" name="Rechteck 15"/>
          <p:cNvSpPr/>
          <p:nvPr/>
        </p:nvSpPr>
        <p:spPr>
          <a:xfrm>
            <a:off x="8412907" y="2929187"/>
            <a:ext cx="359375" cy="36933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b="1">
                <a:solidFill>
                  <a:srgbClr val="00B050"/>
                </a:solidFill>
                <a:sym typeface="Wingdings"/>
              </a:rPr>
              <a:t></a:t>
            </a:r>
            <a:endParaRPr lang="en-US" b="1">
              <a:solidFill>
                <a:srgbClr val="00B050"/>
              </a:solidFill>
            </a:endParaRPr>
          </a:p>
        </p:txBody>
      </p:sp>
      <p:graphicFrame>
        <p:nvGraphicFramePr>
          <p:cNvPr id="26" name="Table 11"/>
          <p:cNvGraphicFramePr>
            <a:graphicFrameLocks noGrp="1"/>
          </p:cNvGraphicFramePr>
          <p:nvPr>
            <p:extLst/>
          </p:nvPr>
        </p:nvGraphicFramePr>
        <p:xfrm>
          <a:off x="200025" y="3544601"/>
          <a:ext cx="9355139" cy="41947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9355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9475">
                <a:tc>
                  <a:txBody>
                    <a:bodyPr vert="horz" wrap="square"/>
                    <a:lstStyle/>
                    <a:p>
                      <a:pPr algn="l"/>
                      <a:r>
                        <a:rPr lang="en-US" sz="1400">
                          <a:ln>
                            <a:noFill/>
                          </a:ln>
                          <a:solidFill>
                            <a:srgbClr val="4D4F53"/>
                          </a:solidFill>
                          <a:latin typeface="Calibri" pitchFamily="34" charset="0"/>
                        </a:rPr>
                        <a:t>Decision Proposal 9: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B7B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4" name="Text Placeholder 4"/>
          <p:cNvSpPr txBox="1"/>
          <p:nvPr/>
        </p:nvSpPr>
        <p:spPr>
          <a:xfrm>
            <a:off x="200027" y="3974348"/>
            <a:ext cx="8114634" cy="679113"/>
          </a:xfrm>
          <a:prstGeom prst="rect">
            <a:avLst/>
          </a:prstGeom>
          <a:ln>
            <a:noFill/>
          </a:ln>
        </p:spPr>
        <p:txBody>
          <a:bodyPr vert="horz" lIns="72000" tIns="72000" rIns="36000" bIns="0" rtlCol="0">
            <a:noAutofit/>
          </a:bodyPr>
          <a:lstStyle>
            <a:defPPr>
              <a:defRPr lang="en-US"/>
            </a:defPPr>
            <a:lvl1pPr marL="0" lv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defRPr sz="12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1pPr>
            <a:lvl2pPr marL="177800" lvl="1" indent="-177800" algn="l" defTabSz="457200" rtl="0" eaLnBrk="1" latinLnBrk="0" hangingPunct="1"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Font typeface="Arial" pitchFamily="34" charset="0"/>
              <a:buChar char="•"/>
              <a:defRPr sz="12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2pPr>
            <a:lvl3pPr marL="361950" lvl="2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sz="18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3pPr>
            <a:lvl4pPr marL="536575" lvl="3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sz="18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4pPr>
            <a:lvl5pPr marL="812800" lvl="4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sz="11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US" sz="1400"/>
              <a:t>The Steering Committee agrees that – to achieve these sales targets – </a:t>
            </a:r>
          </a:p>
          <a:p>
            <a:pPr lvl="2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1400"/>
              <a:t>the </a:t>
            </a:r>
            <a:r>
              <a:rPr lang="en-US" sz="1400" b="1"/>
              <a:t>headcount ratio of RM/DM must be reduced</a:t>
            </a:r>
            <a:r>
              <a:rPr lang="en-US" sz="1400"/>
              <a:t> (e.g. from 9 to 8), </a:t>
            </a:r>
          </a:p>
          <a:p>
            <a:pPr lvl="2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1400"/>
              <a:t>the </a:t>
            </a:r>
            <a:r>
              <a:rPr lang="en-US" sz="1400" b="1"/>
              <a:t>DLR coverage ratio per DM must be reduced </a:t>
            </a:r>
            <a:r>
              <a:rPr lang="en-US" sz="1400"/>
              <a:t>(e.g. from 32 to 25), and</a:t>
            </a:r>
          </a:p>
          <a:p>
            <a:pPr lvl="2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1400"/>
              <a:t>the </a:t>
            </a:r>
            <a:r>
              <a:rPr lang="en-US" sz="1400" b="1"/>
              <a:t>sales force team will decrease </a:t>
            </a:r>
            <a:r>
              <a:rPr lang="en-US" sz="1400"/>
              <a:t>to approx. 164 staff by 2019 </a:t>
            </a:r>
            <a:r>
              <a:rPr lang="en-US" sz="1400">
                <a:solidFill>
                  <a:schemeClr val="tx1"/>
                </a:solidFill>
              </a:rPr>
              <a:t>– </a:t>
            </a:r>
            <a:r>
              <a:rPr lang="en-US" sz="1400" b="1">
                <a:solidFill>
                  <a:schemeClr val="tx1"/>
                </a:solidFill>
              </a:rPr>
              <a:t>while DM will be increased, CM will be replaced by SR, and FA role will be reduced to a stable level </a:t>
            </a:r>
            <a:r>
              <a:rPr lang="en-US" sz="1400">
                <a:solidFill>
                  <a:schemeClr val="tx1"/>
                </a:solidFill>
              </a:rPr>
              <a:t>(of approx. 30 staff)</a:t>
            </a:r>
          </a:p>
          <a:p>
            <a:pPr marL="180975" lvl="2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400"/>
              <a:t>As a result, the </a:t>
            </a:r>
            <a:r>
              <a:rPr lang="en-US" sz="1400" b="1"/>
              <a:t>average number of DLR contracts per DM will be increased </a:t>
            </a:r>
            <a:r>
              <a:rPr lang="en-US" sz="1400"/>
              <a:t>(e.g. from 3500 to 4400)</a:t>
            </a:r>
            <a:endParaRPr lang="en-US" sz="1400">
              <a:solidFill>
                <a:schemeClr val="tx1"/>
              </a:solidFill>
            </a:endParaRPr>
          </a:p>
          <a:p>
            <a:pPr lvl="2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1400" b="1">
                <a:solidFill>
                  <a:schemeClr val="tx1"/>
                </a:solidFill>
              </a:rPr>
              <a:t>Innovative DLR segmentation, network coverage calculation and management methods</a:t>
            </a:r>
            <a:r>
              <a:rPr lang="en-US" sz="1400">
                <a:solidFill>
                  <a:schemeClr val="tx1"/>
                </a:solidFill>
              </a:rPr>
              <a:t> (supported by digital toolbox) need to be specified, agreed and rolled-out</a:t>
            </a:r>
          </a:p>
        </p:txBody>
      </p:sp>
      <p:sp>
        <p:nvSpPr>
          <p:cNvPr id="36" name="Rechteck 10"/>
          <p:cNvSpPr/>
          <p:nvPr/>
        </p:nvSpPr>
        <p:spPr>
          <a:xfrm>
            <a:off x="8412907" y="4165937"/>
            <a:ext cx="352944" cy="41685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400" b="1">
              <a:solidFill>
                <a:srgbClr val="00B050"/>
              </a:solidFill>
            </a:endParaRPr>
          </a:p>
        </p:txBody>
      </p:sp>
      <p:sp>
        <p:nvSpPr>
          <p:cNvPr id="37" name="Rechteck 15"/>
          <p:cNvSpPr/>
          <p:nvPr/>
        </p:nvSpPr>
        <p:spPr>
          <a:xfrm>
            <a:off x="8412907" y="4213463"/>
            <a:ext cx="359375" cy="36933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b="1">
                <a:solidFill>
                  <a:srgbClr val="00B050"/>
                </a:solidFill>
                <a:sym typeface="Wingdings"/>
              </a:rPr>
              <a:t></a:t>
            </a:r>
            <a:endParaRPr lang="en-US" b="1">
              <a:solidFill>
                <a:srgbClr val="00B050"/>
              </a:solidFill>
            </a:endParaRPr>
          </a:p>
        </p:txBody>
      </p:sp>
      <p:graphicFrame>
        <p:nvGraphicFramePr>
          <p:cNvPr id="39" name="Table 11"/>
          <p:cNvGraphicFramePr>
            <a:graphicFrameLocks noGrp="1"/>
          </p:cNvGraphicFramePr>
          <p:nvPr>
            <p:extLst/>
          </p:nvPr>
        </p:nvGraphicFramePr>
        <p:xfrm>
          <a:off x="200026" y="5753528"/>
          <a:ext cx="8066088" cy="41947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8066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9475">
                <a:tc>
                  <a:txBody>
                    <a:bodyPr vert="horz" wrap="square"/>
                    <a:lstStyle/>
                    <a:p>
                      <a:pPr algn="l"/>
                      <a:r>
                        <a:rPr lang="en-US" sz="1400">
                          <a:ln>
                            <a:noFill/>
                          </a:ln>
                          <a:solidFill>
                            <a:srgbClr val="4D4F53"/>
                          </a:solidFill>
                          <a:latin typeface="Calibri" pitchFamily="34" charset="0"/>
                        </a:rPr>
                        <a:t>Decision Proposal 10: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B7B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Text Placeholder 4"/>
          <p:cNvSpPr txBox="1"/>
          <p:nvPr/>
        </p:nvSpPr>
        <p:spPr>
          <a:xfrm>
            <a:off x="200027" y="6173001"/>
            <a:ext cx="8114634" cy="679113"/>
          </a:xfrm>
          <a:prstGeom prst="rect">
            <a:avLst/>
          </a:prstGeom>
          <a:ln>
            <a:noFill/>
          </a:ln>
        </p:spPr>
        <p:txBody>
          <a:bodyPr vert="horz" lIns="72000" tIns="72000" rIns="36000" bIns="0" rtlCol="0">
            <a:noAutofit/>
          </a:bodyPr>
          <a:lstStyle>
            <a:defPPr>
              <a:defRPr lang="en-US"/>
            </a:defPPr>
            <a:lvl1pPr marL="0" lv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defRPr sz="12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1pPr>
            <a:lvl2pPr marL="177800" lvl="1" indent="-177800" algn="l" defTabSz="457200" rtl="0" eaLnBrk="1" latinLnBrk="0" hangingPunct="1"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Font typeface="Arial" pitchFamily="34" charset="0"/>
              <a:buChar char="•"/>
              <a:defRPr sz="12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2pPr>
            <a:lvl3pPr marL="361950" lvl="2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sz="18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3pPr>
            <a:lvl4pPr marL="536575" lvl="3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sz="18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4pPr>
            <a:lvl5pPr marL="812800" lvl="4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sz="1100" b="0" kern="1200">
                <a:solidFill>
                  <a:srgbClr val="4D4F53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US" sz="1400"/>
              <a:t>The Steering Committee </a:t>
            </a:r>
            <a:r>
              <a:rPr lang="en-US" sz="1400" b="1"/>
              <a:t>agrees to the identified benefits and</a:t>
            </a:r>
            <a:r>
              <a:rPr lang="en-US" sz="1400"/>
              <a:t> </a:t>
            </a:r>
            <a:r>
              <a:rPr lang="en-US" sz="1400" b="1"/>
              <a:t>change initiatives</a:t>
            </a:r>
          </a:p>
        </p:txBody>
      </p:sp>
      <p:sp>
        <p:nvSpPr>
          <p:cNvPr id="42" name="Rechteck 10"/>
          <p:cNvSpPr/>
          <p:nvPr/>
        </p:nvSpPr>
        <p:spPr>
          <a:xfrm>
            <a:off x="8412907" y="6004998"/>
            <a:ext cx="352944" cy="41685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400" b="1">
              <a:solidFill>
                <a:srgbClr val="00B050"/>
              </a:solidFill>
            </a:endParaRPr>
          </a:p>
        </p:txBody>
      </p:sp>
      <p:sp>
        <p:nvSpPr>
          <p:cNvPr id="43" name="Rechteck 15"/>
          <p:cNvSpPr/>
          <p:nvPr/>
        </p:nvSpPr>
        <p:spPr>
          <a:xfrm>
            <a:off x="8412907" y="6052524"/>
            <a:ext cx="359375" cy="36933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b="1">
                <a:solidFill>
                  <a:srgbClr val="00B050"/>
                </a:solidFill>
                <a:sym typeface="Wingdings"/>
              </a:rPr>
              <a:t></a:t>
            </a:r>
            <a:endParaRPr lang="en-US" b="1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517753"/>
      </p:ext>
    </p:extLst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" name="Text Placeholder 2"/>
          <p:cNvSpPr txBox="1"/>
          <p:nvPr/>
        </p:nvSpPr>
        <p:spPr>
          <a:xfrm>
            <a:off x="200025" y="1009266"/>
            <a:ext cx="9355140" cy="33996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ts val="300"/>
              </a:spcAft>
              <a:buClr>
                <a:schemeClr val="bg1"/>
              </a:buClr>
              <a:buSzPct val="25000"/>
              <a:buFont typeface="Verdana" pitchFamily="34" charset="0"/>
              <a:buNone/>
              <a:tabLst>
                <a:tab pos="450850"/>
              </a:tabLst>
              <a:defRPr lang="en-GB" sz="1800" b="1" kern="1200" noProof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457200" rtl="0" eaLnBrk="1" latinLnBrk="0" hangingPunct="1">
              <a:spcBef>
                <a:spcPts val="1200"/>
              </a:spcBef>
              <a:spcAft>
                <a:spcPts val="300"/>
              </a:spcAft>
              <a:buClr>
                <a:schemeClr val="bg2"/>
              </a:buClr>
              <a:buFont typeface="Arial" pitchFamily="34" charset="0"/>
              <a:buChar char="•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51435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alibri" pitchFamily="34" charset="0"/>
              <a:buChar char="−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3pPr>
            <a:lvl4pPr marL="536575" indent="-16192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Courier New" pitchFamily="49" charset="0"/>
              <a:buChar char="o"/>
              <a:defRPr lang="en-GB" sz="14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4pPr>
            <a:lvl5pPr marL="812800" indent="-165100" algn="l" defTabSz="457200" rtl="0" eaLnBrk="1" latinLnBrk="0" hangingPunct="1">
              <a:spcBef>
                <a:spcPct val="0"/>
              </a:spcBef>
              <a:buClr>
                <a:srgbClr val="D52B1E"/>
              </a:buClr>
              <a:buFont typeface="Calibri" pitchFamily="34" charset="0"/>
              <a:buChar char="-"/>
              <a:defRPr lang="en-GB" sz="1100" kern="1200" noProof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Design for Performance Topics</a:t>
            </a:r>
          </a:p>
        </p:txBody>
      </p:sp>
      <p:sp>
        <p:nvSpPr>
          <p:cNvPr id="81" name="Rounded Rectangle 143"/>
          <p:cNvSpPr/>
          <p:nvPr/>
        </p:nvSpPr>
        <p:spPr>
          <a:xfrm>
            <a:off x="200025" y="1520825"/>
            <a:ext cx="1213379" cy="4895850"/>
          </a:xfrm>
          <a:prstGeom prst="roundRect">
            <a:avLst/>
          </a:prstGeom>
          <a:solidFill>
            <a:srgbClr val="A71930"/>
          </a:solidFill>
          <a:ln w="9525" cap="flat" cmpd="sng" algn="ctr">
            <a:solidFill>
              <a:schemeClr val="accent1"/>
            </a:solidFill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r>
              <a:rPr lang="en-US" sz="1600" b="1" kern="0">
                <a:solidFill>
                  <a:schemeClr val="bg1"/>
                </a:solidFill>
                <a:ea typeface="+mj-ea"/>
              </a:rPr>
              <a:t>Design for Performance</a:t>
            </a:r>
          </a:p>
        </p:txBody>
      </p:sp>
      <p:sp>
        <p:nvSpPr>
          <p:cNvPr id="87" name="Rounded Rectangle 12"/>
          <p:cNvSpPr/>
          <p:nvPr/>
        </p:nvSpPr>
        <p:spPr bwMode="auto">
          <a:xfrm>
            <a:off x="1546405" y="1512337"/>
            <a:ext cx="8086545" cy="4904338"/>
          </a:xfrm>
          <a:prstGeom prst="roundRect">
            <a:avLst>
              <a:gd name="adj" fmla="val 3259"/>
            </a:avLst>
          </a:prstGeom>
          <a:solidFill>
            <a:schemeClr val="accent2">
              <a:lumMod val="20000"/>
              <a:lumOff val="80000"/>
              <a:alpha val="50000"/>
            </a:schemeClr>
          </a:solidFill>
          <a:ln w="9525" cap="flat" cmpd="sng" algn="ctr">
            <a:solidFill>
              <a:srgbClr val="00408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0" rIns="72000" bIns="0" anchor="t" anchorCtr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200" b="0" ker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88" name="Rechteck 2"/>
          <p:cNvSpPr/>
          <p:nvPr/>
        </p:nvSpPr>
        <p:spPr>
          <a:xfrm>
            <a:off x="4930781" y="3450203"/>
            <a:ext cx="3801782" cy="2695446"/>
          </a:xfrm>
          <a:prstGeom prst="rect">
            <a:avLst/>
          </a:prstGeom>
        </p:spPr>
        <p:txBody>
          <a:bodyPr wrap="square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defTabSz="914400" fontAlgn="auto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sz="1200" b="0" kern="0">
              <a:solidFill>
                <a:srgbClr val="4D4F53"/>
              </a:solidFill>
              <a:cs typeface="Arial" pitchFamily="34" charset="0"/>
            </a:endParaRPr>
          </a:p>
        </p:txBody>
      </p:sp>
      <p:sp>
        <p:nvSpPr>
          <p:cNvPr id="89" name="Right Brace 6"/>
          <p:cNvSpPr/>
          <p:nvPr/>
        </p:nvSpPr>
        <p:spPr bwMode="auto">
          <a:xfrm>
            <a:off x="6835943" y="1598882"/>
            <a:ext cx="576064" cy="4743991"/>
          </a:xfrm>
          <a:prstGeom prst="rightBrac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92" name="Pentagon 16"/>
          <p:cNvSpPr/>
          <p:nvPr/>
        </p:nvSpPr>
        <p:spPr>
          <a:xfrm>
            <a:off x="1684267" y="2783674"/>
            <a:ext cx="5018675" cy="576000"/>
          </a:xfrm>
          <a:prstGeom prst="homePlate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002060"/>
                </a:solidFill>
              </a:rPr>
              <a:t>3. Sales Process Map</a:t>
            </a:r>
          </a:p>
        </p:txBody>
      </p:sp>
      <p:sp>
        <p:nvSpPr>
          <p:cNvPr id="93" name="Pentagon 17"/>
          <p:cNvSpPr/>
          <p:nvPr/>
        </p:nvSpPr>
        <p:spPr>
          <a:xfrm>
            <a:off x="1684267" y="3380314"/>
            <a:ext cx="5018675" cy="576000"/>
          </a:xfrm>
          <a:prstGeom prst="homePlate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002060"/>
                </a:solidFill>
              </a:rPr>
              <a:t>4. Sales Channel Management</a:t>
            </a:r>
          </a:p>
        </p:txBody>
      </p:sp>
      <p:sp>
        <p:nvSpPr>
          <p:cNvPr id="94" name="Pentagon 19"/>
          <p:cNvSpPr/>
          <p:nvPr/>
        </p:nvSpPr>
        <p:spPr>
          <a:xfrm>
            <a:off x="1684267" y="5170234"/>
            <a:ext cx="5018675" cy="576000"/>
          </a:xfrm>
          <a:prstGeom prst="homePlate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002060"/>
                </a:solidFill>
              </a:rPr>
              <a:t>7. Sales Training Model</a:t>
            </a:r>
          </a:p>
        </p:txBody>
      </p:sp>
      <p:sp>
        <p:nvSpPr>
          <p:cNvPr id="97" name="Pentagon 28"/>
          <p:cNvSpPr/>
          <p:nvPr/>
        </p:nvSpPr>
        <p:spPr>
          <a:xfrm>
            <a:off x="1684267" y="4573594"/>
            <a:ext cx="5018675" cy="576000"/>
          </a:xfrm>
          <a:prstGeom prst="homePlate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002060"/>
                </a:solidFill>
              </a:rPr>
              <a:t>6. Sales Performance Measurement</a:t>
            </a:r>
            <a:endParaRPr lang="en-US" sz="1000">
              <a:solidFill>
                <a:srgbClr val="002060"/>
              </a:solidFill>
            </a:endParaRPr>
          </a:p>
        </p:txBody>
      </p:sp>
      <p:sp>
        <p:nvSpPr>
          <p:cNvPr id="98" name="Pentagon 22"/>
          <p:cNvSpPr/>
          <p:nvPr/>
        </p:nvSpPr>
        <p:spPr>
          <a:xfrm>
            <a:off x="1684267" y="1590394"/>
            <a:ext cx="5018675" cy="576000"/>
          </a:xfrm>
          <a:prstGeom prst="homePlate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002060"/>
                </a:solidFill>
              </a:rPr>
              <a:t>1. Sales Organization</a:t>
            </a:r>
          </a:p>
        </p:txBody>
      </p:sp>
      <p:sp>
        <p:nvSpPr>
          <p:cNvPr id="99" name="Pentagon 25"/>
          <p:cNvSpPr/>
          <p:nvPr/>
        </p:nvSpPr>
        <p:spPr>
          <a:xfrm>
            <a:off x="1684267" y="2187034"/>
            <a:ext cx="5018675" cy="576000"/>
          </a:xfrm>
          <a:prstGeom prst="homePlate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002060"/>
                </a:solidFill>
              </a:rPr>
              <a:t>2. Sales Governance</a:t>
            </a:r>
          </a:p>
        </p:txBody>
      </p:sp>
      <p:sp>
        <p:nvSpPr>
          <p:cNvPr id="100" name="Vertical Scroll 1"/>
          <p:cNvSpPr/>
          <p:nvPr/>
        </p:nvSpPr>
        <p:spPr bwMode="auto">
          <a:xfrm>
            <a:off x="7396103" y="4949863"/>
            <a:ext cx="2125609" cy="1393009"/>
          </a:xfrm>
          <a:prstGeom prst="verticalScroll">
            <a:avLst/>
          </a:prstGeom>
          <a:solidFill>
            <a:schemeClr val="bg1">
              <a:alpha val="9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0" i="1">
                <a:latin typeface="+mn-lt"/>
              </a:rPr>
              <a:t>For this purpose </a:t>
            </a:r>
            <a:endParaRPr lang="en-US" sz="1200" i="1"/>
          </a:p>
          <a:p>
            <a:pPr marL="171450" indent="-171450">
              <a:buFont typeface="Symbol" charset="2"/>
              <a:buChar char="-"/>
            </a:pPr>
            <a:r>
              <a:rPr lang="en-US" sz="1200" b="0" i="1">
                <a:latin typeface="+mn-lt"/>
              </a:rPr>
              <a:t>Guiding Principles, </a:t>
            </a:r>
          </a:p>
          <a:p>
            <a:pPr marL="171450" indent="-171450">
              <a:buFont typeface="Symbol" charset="2"/>
              <a:buChar char="-"/>
            </a:pPr>
            <a:r>
              <a:rPr lang="en-US" sz="1200" b="0" i="1">
                <a:latin typeface="+mn-lt"/>
              </a:rPr>
              <a:t>TO BE Solutions </a:t>
            </a:r>
            <a:r>
              <a:rPr lang="en-US" sz="1200" i="1"/>
              <a:t>a</a:t>
            </a:r>
            <a:r>
              <a:rPr lang="en-US" sz="1200" b="0" i="1">
                <a:latin typeface="+mn-lt"/>
              </a:rPr>
              <a:t>nd</a:t>
            </a:r>
          </a:p>
          <a:p>
            <a:pPr marL="171450" indent="-171450">
              <a:buFont typeface="Symbol" charset="2"/>
              <a:buChar char="-"/>
            </a:pPr>
            <a:r>
              <a:rPr lang="en-US" sz="1200" b="0" i="1">
                <a:latin typeface="+mn-lt"/>
              </a:rPr>
              <a:t>Change Initiatives </a:t>
            </a:r>
          </a:p>
          <a:p>
            <a:pPr algn="ctr"/>
            <a:r>
              <a:rPr lang="en-US" sz="1200" b="0" i="1">
                <a:latin typeface="+mn-lt"/>
              </a:rPr>
              <a:t>were specified</a:t>
            </a:r>
          </a:p>
        </p:txBody>
      </p:sp>
      <p:sp>
        <p:nvSpPr>
          <p:cNvPr id="101" name="Oval 100"/>
          <p:cNvSpPr/>
          <p:nvPr/>
        </p:nvSpPr>
        <p:spPr bwMode="auto">
          <a:xfrm>
            <a:off x="7508231" y="3070773"/>
            <a:ext cx="1935962" cy="180265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bg1"/>
                </a:solidFill>
                <a:latin typeface="+mn-lt"/>
              </a:rPr>
              <a:t>Transfer to operational</a:t>
            </a:r>
          </a:p>
          <a:p>
            <a:pPr algn="ctr"/>
            <a:r>
              <a:rPr lang="en-US">
                <a:solidFill>
                  <a:schemeClr val="bg1"/>
                </a:solidFill>
                <a:latin typeface="+mn-lt"/>
              </a:rPr>
              <a:t>level</a:t>
            </a:r>
          </a:p>
          <a:p>
            <a:pPr algn="ctr"/>
            <a:r>
              <a:rPr lang="en-US">
                <a:solidFill>
                  <a:schemeClr val="bg1"/>
                </a:solidFill>
                <a:latin typeface="+mn-lt"/>
              </a:rPr>
              <a:t>(Part C)</a:t>
            </a:r>
          </a:p>
        </p:txBody>
      </p:sp>
      <p:sp>
        <p:nvSpPr>
          <p:cNvPr id="16" name="Pentagon 19"/>
          <p:cNvSpPr/>
          <p:nvPr/>
        </p:nvSpPr>
        <p:spPr>
          <a:xfrm>
            <a:off x="1684267" y="5766874"/>
            <a:ext cx="5018675" cy="576000"/>
          </a:xfrm>
          <a:prstGeom prst="homePlate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002060"/>
                </a:solidFill>
              </a:rPr>
              <a:t>8. Sales Compensation Model </a:t>
            </a:r>
          </a:p>
        </p:txBody>
      </p:sp>
      <p:sp>
        <p:nvSpPr>
          <p:cNvPr id="17" name="Pentagon 28"/>
          <p:cNvSpPr/>
          <p:nvPr/>
        </p:nvSpPr>
        <p:spPr>
          <a:xfrm>
            <a:off x="1684267" y="3976954"/>
            <a:ext cx="5018675" cy="576000"/>
          </a:xfrm>
          <a:prstGeom prst="homePlate">
            <a:avLst/>
          </a:prstGeom>
          <a:solidFill>
            <a:schemeClr val="bg1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002060"/>
                </a:solidFill>
              </a:rPr>
              <a:t>5. Sales Communication &amp; Reporting</a:t>
            </a:r>
            <a:endParaRPr lang="en-US" sz="1000">
              <a:solidFill>
                <a:srgbClr val="002060"/>
              </a:solidFill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102742" y="3881428"/>
            <a:ext cx="9452423" cy="76852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 sz="1200" err="1">
              <a:solidFill>
                <a:srgbClr val="4D4F53"/>
              </a:solidFill>
            </a:endParaRPr>
          </a:p>
        </p:txBody>
      </p:sp>
      <p:sp>
        <p:nvSpPr>
          <p:cNvPr id="19" name="Title 4"/>
          <p:cNvSpPr txBox="1"/>
          <p:nvPr/>
        </p:nvSpPr>
        <p:spPr>
          <a:xfrm>
            <a:off x="200025" y="115889"/>
            <a:ext cx="9432925" cy="72231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2200" b="0" kern="1200" baseline="0">
                <a:solidFill>
                  <a:srgbClr val="4D4F53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i="1">
                <a:latin typeface="+mn-lt"/>
              </a:rPr>
              <a:t>Design for Performance </a:t>
            </a:r>
            <a:r>
              <a:rPr lang="en-US" altLang="zh-CN" sz="2000">
                <a:latin typeface="+mn-lt"/>
              </a:rPr>
              <a:t>topics</a:t>
            </a:r>
            <a:r>
              <a:rPr lang="en-US" altLang="zh-CN" sz="2000" i="1">
                <a:latin typeface="+mn-lt"/>
              </a:rPr>
              <a:t> </a:t>
            </a:r>
            <a:r>
              <a:rPr lang="en-US" altLang="zh-CN" sz="2000">
                <a:latin typeface="+mn-lt"/>
              </a:rPr>
              <a:t>reflect the sales management model and how it can be operationalized based on </a:t>
            </a:r>
            <a:r>
              <a:rPr lang="en-US" altLang="zh-CN" sz="2000" i="1">
                <a:latin typeface="+mn-lt"/>
              </a:rPr>
              <a:t>Guiding Principles</a:t>
            </a:r>
            <a:r>
              <a:rPr lang="en-US" altLang="zh-CN" sz="2000">
                <a:latin typeface="+mn-lt"/>
              </a:rPr>
              <a:t>, </a:t>
            </a:r>
            <a:r>
              <a:rPr lang="en-US" altLang="zh-CN" sz="2000" i="1">
                <a:latin typeface="+mn-lt"/>
              </a:rPr>
              <a:t>TO BE Solutions</a:t>
            </a:r>
            <a:r>
              <a:rPr lang="en-US" altLang="zh-CN" sz="2000">
                <a:latin typeface="+mn-lt"/>
              </a:rPr>
              <a:t> and </a:t>
            </a:r>
            <a:r>
              <a:rPr lang="en-US" altLang="zh-CN" sz="2000" i="1">
                <a:latin typeface="+mn-lt"/>
              </a:rPr>
              <a:t>Change Initiatives</a:t>
            </a:r>
          </a:p>
        </p:txBody>
      </p:sp>
    </p:spTree>
    <p:extLst>
      <p:ext uri="{BB962C8B-B14F-4D97-AF65-F5344CB8AC3E}">
        <p14:creationId xmlns:p14="http://schemas.microsoft.com/office/powerpoint/2010/main" val="772167886"/>
      </p:ext>
    </p:extLst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Rectangle 83"/>
          <p:cNvSpPr/>
          <p:nvPr/>
        </p:nvSpPr>
        <p:spPr>
          <a:xfrm>
            <a:off x="5545373" y="1625574"/>
            <a:ext cx="4009789" cy="4848776"/>
          </a:xfrm>
          <a:prstGeom prst="rect">
            <a:avLst/>
          </a:prstGeom>
          <a:solidFill>
            <a:srgbClr val="A7193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ru-RU" sz="1200" err="1">
              <a:solidFill>
                <a:srgbClr val="4D4F53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49119" y="1630097"/>
            <a:ext cx="4752848" cy="48487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</a:pPr>
            <a:endParaRPr lang="en-US" sz="1400">
              <a:solidFill>
                <a:srgbClr val="4D4F53"/>
              </a:solidFill>
            </a:endParaRPr>
          </a:p>
          <a:p>
            <a:pPr>
              <a:spcBef>
                <a:spcPts val="300"/>
              </a:spcBef>
            </a:pPr>
            <a:endParaRPr lang="en-US" sz="1400">
              <a:solidFill>
                <a:srgbClr val="4D4F53"/>
              </a:solidFill>
            </a:endParaRPr>
          </a:p>
          <a:p>
            <a:pPr marL="228600" indent="-228600">
              <a:spcBef>
                <a:spcPts val="300"/>
              </a:spcBef>
              <a:buAutoNum type="arabicPeriod"/>
            </a:pPr>
            <a:r>
              <a:rPr lang="en-US" sz="1400">
                <a:solidFill>
                  <a:schemeClr val="tx1"/>
                </a:solidFill>
              </a:rPr>
              <a:t>RM weekly meeting (Sales leader weekly meeting)</a:t>
            </a:r>
            <a:br>
              <a:rPr lang="en-US" sz="1400">
                <a:solidFill>
                  <a:schemeClr val="tx1"/>
                </a:solidFill>
              </a:rPr>
            </a:br>
            <a:endParaRPr lang="en-US" sz="1400">
              <a:solidFill>
                <a:schemeClr val="tx1"/>
              </a:solidFill>
            </a:endParaRPr>
          </a:p>
          <a:p>
            <a:pPr marL="228600" indent="-228600">
              <a:spcBef>
                <a:spcPts val="300"/>
              </a:spcBef>
              <a:buAutoNum type="arabicPeriod"/>
            </a:pPr>
            <a:endParaRPr lang="en-US" sz="1400">
              <a:solidFill>
                <a:schemeClr val="tx1"/>
              </a:solidFill>
            </a:endParaRPr>
          </a:p>
          <a:p>
            <a:pPr marL="228600" indent="-228600">
              <a:spcBef>
                <a:spcPts val="300"/>
              </a:spcBef>
              <a:buAutoNum type="arabicPeriod"/>
            </a:pPr>
            <a:r>
              <a:rPr lang="en-US" sz="1400">
                <a:solidFill>
                  <a:schemeClr val="tx1"/>
                </a:solidFill>
              </a:rPr>
              <a:t>National-wide sales call meeting (National Sales &amp; Marketing monthly meeting)</a:t>
            </a:r>
          </a:p>
          <a:p>
            <a:pPr marL="228600" indent="-228600">
              <a:spcBef>
                <a:spcPts val="300"/>
              </a:spcBef>
              <a:buAutoNum type="arabicPeriod"/>
            </a:pPr>
            <a:r>
              <a:rPr lang="en-US" sz="1400">
                <a:solidFill>
                  <a:schemeClr val="tx1"/>
                </a:solidFill>
              </a:rPr>
              <a:t>National sales convention (National Sales &amp; Marketing semiannual meeting)</a:t>
            </a:r>
          </a:p>
          <a:p>
            <a:pPr marL="228600" indent="-228600">
              <a:spcBef>
                <a:spcPts val="300"/>
              </a:spcBef>
              <a:buAutoNum type="arabicPeriod"/>
            </a:pPr>
            <a:endParaRPr lang="en-US" sz="1400">
              <a:solidFill>
                <a:schemeClr val="tx1"/>
              </a:solidFill>
            </a:endParaRPr>
          </a:p>
          <a:p>
            <a:pPr marL="228600" indent="-228600">
              <a:spcBef>
                <a:spcPts val="300"/>
              </a:spcBef>
              <a:buAutoNum type="arabicPeriod"/>
            </a:pPr>
            <a:endParaRPr lang="en-US" sz="1400">
              <a:solidFill>
                <a:schemeClr val="tx1"/>
              </a:solidFill>
            </a:endParaRPr>
          </a:p>
          <a:p>
            <a:pPr marL="228600" indent="-228600">
              <a:spcBef>
                <a:spcPts val="300"/>
              </a:spcBef>
              <a:buAutoNum type="arabicPeriod"/>
            </a:pPr>
            <a:r>
              <a:rPr lang="en-US" sz="1400">
                <a:solidFill>
                  <a:schemeClr val="tx1"/>
                </a:solidFill>
              </a:rPr>
              <a:t>Monthly department manager meeting</a:t>
            </a:r>
          </a:p>
          <a:p>
            <a:pPr marL="228600" indent="-228600">
              <a:spcBef>
                <a:spcPts val="300"/>
              </a:spcBef>
              <a:buAutoNum type="arabicPeriod"/>
            </a:pPr>
            <a:endParaRPr lang="en-US" sz="1400">
              <a:solidFill>
                <a:schemeClr val="tx1"/>
              </a:solidFill>
            </a:endParaRPr>
          </a:p>
          <a:p>
            <a:pPr marL="228600" indent="-228600">
              <a:spcBef>
                <a:spcPts val="300"/>
              </a:spcBef>
              <a:buAutoNum type="arabicPeriod"/>
            </a:pPr>
            <a:endParaRPr lang="en-US" sz="1400">
              <a:solidFill>
                <a:schemeClr val="tx1"/>
              </a:solidFill>
            </a:endParaRPr>
          </a:p>
          <a:p>
            <a:pPr marL="228600" indent="-228600">
              <a:spcBef>
                <a:spcPts val="300"/>
              </a:spcBef>
              <a:buAutoNum type="arabicPeriod"/>
            </a:pPr>
            <a:r>
              <a:rPr lang="en-US" sz="1400">
                <a:solidFill>
                  <a:schemeClr val="tx1"/>
                </a:solidFill>
              </a:rPr>
              <a:t>Price committee meeting (Monthly review with Finance)</a:t>
            </a:r>
          </a:p>
          <a:p>
            <a:pPr marL="228600" indent="-228600">
              <a:spcBef>
                <a:spcPts val="300"/>
              </a:spcBef>
              <a:buAutoNum type="arabicPeriod"/>
            </a:pPr>
            <a:r>
              <a:rPr lang="en-US" altLang="zh-CN" sz="1400">
                <a:solidFill>
                  <a:schemeClr val="tx1"/>
                </a:solidFill>
              </a:rPr>
              <a:t>NPL meeting (</a:t>
            </a:r>
            <a:r>
              <a:rPr lang="en-US" sz="1400">
                <a:solidFill>
                  <a:schemeClr val="tx1"/>
                </a:solidFill>
              </a:rPr>
              <a:t>Monthly review with Credit Risk Dept.)</a:t>
            </a:r>
          </a:p>
          <a:p>
            <a:pPr marL="228600" indent="-228600">
              <a:spcBef>
                <a:spcPts val="300"/>
              </a:spcBef>
              <a:buAutoNum type="arabicPeriod"/>
            </a:pPr>
            <a:r>
              <a:rPr lang="en-US" sz="1400">
                <a:solidFill>
                  <a:schemeClr val="tx1"/>
                </a:solidFill>
              </a:rPr>
              <a:t>CCC meeting (Weekly meeting with WHS Acceptance Dept.)</a:t>
            </a:r>
          </a:p>
          <a:p>
            <a:pPr marL="228600" indent="-228600">
              <a:spcBef>
                <a:spcPts val="300"/>
              </a:spcBef>
              <a:buAutoNum type="arabicPeriod"/>
            </a:pPr>
            <a:endParaRPr lang="en-US" sz="1400">
              <a:solidFill>
                <a:schemeClr val="tx1"/>
              </a:solidFill>
            </a:endParaRPr>
          </a:p>
          <a:p>
            <a:pPr marL="228600" indent="-228600">
              <a:spcBef>
                <a:spcPts val="300"/>
              </a:spcBef>
              <a:buAutoNum type="arabicPeriod"/>
            </a:pPr>
            <a:endParaRPr lang="ru-RU" sz="1400" err="1">
              <a:solidFill>
                <a:srgbClr val="4D4F53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65100" y="1009256"/>
            <a:ext cx="9390063" cy="339969"/>
          </a:xfrm>
        </p:spPr>
        <p:txBody>
          <a:bodyPr/>
          <a:lstStyle/>
          <a:p>
            <a:r>
              <a:rPr lang="en-US"/>
              <a:t>5. Sales Communication &amp; Reporting – TO BE Solution (New Sales Communication Structure) </a:t>
            </a:r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5100" y="295655"/>
            <a:ext cx="9390063" cy="650121"/>
          </a:xfrm>
        </p:spPr>
        <p:txBody>
          <a:bodyPr/>
          <a:lstStyle/>
          <a:p>
            <a:r>
              <a:rPr lang="en-US" altLang="zh-CN" sz="1400" b="1" i="1"/>
              <a:t>DECISION PROPOSAL 11 </a:t>
            </a:r>
            <a:br>
              <a:rPr lang="en-US" altLang="zh-CN" sz="1400" b="1" i="1"/>
            </a:br>
            <a:r>
              <a:rPr lang="en-US" sz="2000">
                <a:solidFill>
                  <a:schemeClr val="tx1"/>
                </a:solidFill>
              </a:rPr>
              <a:t>To cover communication across </a:t>
            </a:r>
            <a:r>
              <a:rPr lang="en-US" sz="2000">
                <a:solidFill>
                  <a:schemeClr val="tx1"/>
                </a:solidFill>
                <a:cs typeface="Arial" pitchFamily="34" charset="0"/>
              </a:rPr>
              <a:t>sales internal hierarchies and with external departments, 5 additional communications are proposed to be considered for implementation</a:t>
            </a:r>
            <a:endParaRPr lang="ru-RU" sz="2000"/>
          </a:p>
        </p:txBody>
      </p:sp>
      <p:sp>
        <p:nvSpPr>
          <p:cNvPr id="23" name="Rectangle 22"/>
          <p:cNvSpPr/>
          <p:nvPr/>
        </p:nvSpPr>
        <p:spPr>
          <a:xfrm>
            <a:off x="348420" y="5340782"/>
            <a:ext cx="4892655" cy="95746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39905" y="1290128"/>
            <a:ext cx="21800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i="1" u="sng">
                <a:solidFill>
                  <a:srgbClr val="4D4F53"/>
                </a:solidFill>
              </a:rPr>
              <a:t>7 Existing Communications</a:t>
            </a:r>
            <a:endParaRPr lang="ru-RU" sz="1400" b="1" i="1" u="sng">
              <a:solidFill>
                <a:srgbClr val="4D4F53"/>
              </a:solidFill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446180" y="1720371"/>
            <a:ext cx="1950030" cy="321480"/>
          </a:xfrm>
          <a:prstGeom prst="roundRect">
            <a:avLst/>
          </a:prstGeom>
          <a:solidFill>
            <a:srgbClr val="A7193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chemeClr val="bg1"/>
                </a:solidFill>
              </a:rPr>
              <a:t>Sales </a:t>
            </a:r>
            <a:r>
              <a:rPr lang="en-US" altLang="zh-CN" sz="1200">
                <a:solidFill>
                  <a:schemeClr val="bg1"/>
                </a:solidFill>
              </a:rPr>
              <a:t>Internal</a:t>
            </a:r>
            <a:endParaRPr lang="ru-RU" sz="1200" err="1">
              <a:solidFill>
                <a:schemeClr val="bg1"/>
              </a:solidFill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446180" y="2524749"/>
            <a:ext cx="1950030" cy="321480"/>
          </a:xfrm>
          <a:prstGeom prst="roundRect">
            <a:avLst/>
          </a:prstGeom>
          <a:solidFill>
            <a:srgbClr val="A7193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>
                <a:solidFill>
                  <a:schemeClr val="bg1"/>
                </a:solidFill>
              </a:rPr>
              <a:t>Sales &amp; Marketing Internal</a:t>
            </a:r>
            <a:endParaRPr lang="ru-RU" altLang="zh-CN" sz="1200" err="1">
              <a:solidFill>
                <a:schemeClr val="bg1"/>
              </a:solidFill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446180" y="3945667"/>
            <a:ext cx="1950030" cy="321480"/>
          </a:xfrm>
          <a:prstGeom prst="roundRect">
            <a:avLst/>
          </a:prstGeom>
          <a:solidFill>
            <a:srgbClr val="A7193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chemeClr val="bg1"/>
                </a:solidFill>
              </a:rPr>
              <a:t>With Top Management</a:t>
            </a:r>
            <a:endParaRPr lang="ru-RU" sz="1200" err="1">
              <a:solidFill>
                <a:schemeClr val="bg1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348421" y="4397877"/>
            <a:ext cx="4675487" cy="36761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82" name="Rounded Rectangle 81"/>
          <p:cNvSpPr/>
          <p:nvPr/>
        </p:nvSpPr>
        <p:spPr>
          <a:xfrm>
            <a:off x="446180" y="4662794"/>
            <a:ext cx="1950030" cy="321480"/>
          </a:xfrm>
          <a:prstGeom prst="roundRect">
            <a:avLst/>
          </a:prstGeom>
          <a:solidFill>
            <a:srgbClr val="A7193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chemeClr val="bg1"/>
                </a:solidFill>
              </a:rPr>
              <a:t>With HQ Departments</a:t>
            </a:r>
            <a:endParaRPr lang="ru-RU" sz="1200" err="1">
              <a:solidFill>
                <a:schemeClr val="bg1"/>
              </a:solidFill>
            </a:endParaRPr>
          </a:p>
        </p:txBody>
      </p:sp>
      <p:sp>
        <p:nvSpPr>
          <p:cNvPr id="17" name="Isosceles Triangle 16"/>
          <p:cNvSpPr/>
          <p:nvPr/>
        </p:nvSpPr>
        <p:spPr>
          <a:xfrm rot="5400000">
            <a:off x="2929951" y="3899549"/>
            <a:ext cx="4848776" cy="309875"/>
          </a:xfrm>
          <a:prstGeom prst="triangle">
            <a:avLst/>
          </a:prstGeom>
          <a:solidFill>
            <a:srgbClr val="A7193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ru-RU" sz="1200" err="1">
              <a:solidFill>
                <a:srgbClr val="4D4F53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606711" y="2041851"/>
            <a:ext cx="3912351" cy="43148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marL="228600" indent="-228600">
              <a:spcBef>
                <a:spcPts val="300"/>
              </a:spcBef>
              <a:buFont typeface="+mj-lt"/>
              <a:buAutoNum type="arabicPeriod"/>
            </a:pPr>
            <a:r>
              <a:rPr lang="en-US" sz="1400" b="1" i="1">
                <a:solidFill>
                  <a:schemeClr val="bg1"/>
                </a:solidFill>
              </a:rPr>
              <a:t>Weekly </a:t>
            </a:r>
            <a:r>
              <a:rPr lang="en-US" sz="1400" b="1" i="1"/>
              <a:t>Regional</a:t>
            </a:r>
            <a:r>
              <a:rPr lang="en-US" sz="1400"/>
              <a:t> </a:t>
            </a:r>
            <a:r>
              <a:rPr lang="en-US" sz="1400" b="1" i="1">
                <a:solidFill>
                  <a:schemeClr val="bg1"/>
                </a:solidFill>
              </a:rPr>
              <a:t>Sales Meeting</a:t>
            </a:r>
          </a:p>
          <a:p>
            <a:pPr marL="228600" indent="-228600">
              <a:spcBef>
                <a:spcPts val="300"/>
              </a:spcBef>
              <a:buFont typeface="+mj-lt"/>
              <a:buAutoNum type="arabicPeriod"/>
            </a:pPr>
            <a:r>
              <a:rPr lang="en-US" sz="1400" b="1" i="1">
                <a:solidFill>
                  <a:schemeClr val="bg1"/>
                </a:solidFill>
              </a:rPr>
              <a:t>Annual National Sales Survey (new)</a:t>
            </a:r>
          </a:p>
          <a:p>
            <a:pPr marL="228600" indent="-228600">
              <a:spcBef>
                <a:spcPts val="300"/>
              </a:spcBef>
              <a:buFont typeface="+mj-lt"/>
              <a:buAutoNum type="arabicPeriod"/>
            </a:pPr>
            <a:endParaRPr lang="en-US" sz="1400" b="1" i="1">
              <a:solidFill>
                <a:schemeClr val="bg1"/>
              </a:solidFill>
            </a:endParaRPr>
          </a:p>
          <a:p>
            <a:pPr marL="228600" indent="-228600">
              <a:spcBef>
                <a:spcPts val="300"/>
              </a:spcBef>
              <a:buFont typeface="+mj-lt"/>
              <a:buAutoNum type="arabicPeriod"/>
            </a:pPr>
            <a:r>
              <a:rPr lang="en-US" sz="1400" b="1" i="1">
                <a:solidFill>
                  <a:schemeClr val="bg1"/>
                </a:solidFill>
              </a:rPr>
              <a:t>Weekly Sales &amp; Marketing Leader Meeting</a:t>
            </a:r>
          </a:p>
          <a:p>
            <a:pPr marL="228600" indent="-228600">
              <a:spcBef>
                <a:spcPts val="300"/>
              </a:spcBef>
              <a:buFont typeface="+mj-lt"/>
              <a:buAutoNum type="arabicPeriod"/>
            </a:pPr>
            <a:endParaRPr lang="en-US" altLang="zh-CN" sz="1400" b="1" i="1">
              <a:solidFill>
                <a:schemeClr val="bg1"/>
              </a:solidFill>
            </a:endParaRPr>
          </a:p>
          <a:p>
            <a:pPr marL="228600" indent="-228600">
              <a:spcBef>
                <a:spcPts val="300"/>
              </a:spcBef>
              <a:buFont typeface="+mj-lt"/>
              <a:buAutoNum type="arabicPeriod"/>
            </a:pPr>
            <a:endParaRPr lang="en-US" altLang="zh-CN" sz="1400" b="1" i="1">
              <a:solidFill>
                <a:schemeClr val="bg1"/>
              </a:solidFill>
            </a:endParaRPr>
          </a:p>
          <a:p>
            <a:pPr marL="228600" indent="-228600">
              <a:spcBef>
                <a:spcPts val="300"/>
              </a:spcBef>
              <a:buFont typeface="+mj-lt"/>
              <a:buAutoNum type="arabicPeriod"/>
            </a:pPr>
            <a:endParaRPr lang="en-US" altLang="zh-CN" sz="1400" b="1" i="1">
              <a:solidFill>
                <a:schemeClr val="bg1"/>
              </a:solidFill>
            </a:endParaRPr>
          </a:p>
          <a:p>
            <a:pPr marL="228600" indent="-228600">
              <a:spcBef>
                <a:spcPts val="300"/>
              </a:spcBef>
              <a:buFont typeface="+mj-lt"/>
              <a:buAutoNum type="arabicPeriod"/>
            </a:pPr>
            <a:endParaRPr lang="en-US" altLang="zh-CN" sz="1400" b="1" i="1">
              <a:solidFill>
                <a:schemeClr val="bg1"/>
              </a:solidFill>
            </a:endParaRPr>
          </a:p>
          <a:p>
            <a:pPr marL="228600" indent="-228600">
              <a:spcBef>
                <a:spcPts val="300"/>
              </a:spcBef>
              <a:buFont typeface="+mj-lt"/>
              <a:buAutoNum type="arabicPeriod"/>
            </a:pPr>
            <a:endParaRPr lang="en-US" altLang="zh-CN" sz="1400" b="1" i="1">
              <a:solidFill>
                <a:schemeClr val="bg1"/>
              </a:solidFill>
            </a:endParaRPr>
          </a:p>
          <a:p>
            <a:pPr marL="228600" indent="-228600">
              <a:spcBef>
                <a:spcPts val="300"/>
              </a:spcBef>
              <a:buFont typeface="+mj-lt"/>
              <a:buAutoNum type="arabicPeriod"/>
            </a:pPr>
            <a:r>
              <a:rPr lang="en-US" altLang="zh-CN" sz="1400" b="1" i="1">
                <a:solidFill>
                  <a:schemeClr val="bg1"/>
                </a:solidFill>
              </a:rPr>
              <a:t>Monthly sales review with top management</a:t>
            </a:r>
          </a:p>
          <a:p>
            <a:pPr marL="228600" indent="-228600">
              <a:spcBef>
                <a:spcPts val="300"/>
              </a:spcBef>
              <a:buFont typeface="+mj-lt"/>
              <a:buAutoNum type="arabicPeriod"/>
            </a:pPr>
            <a:endParaRPr lang="en-US" sz="1400" b="1" i="1">
              <a:solidFill>
                <a:schemeClr val="bg1"/>
              </a:solidFill>
            </a:endParaRPr>
          </a:p>
          <a:p>
            <a:pPr marL="228600" indent="-228600">
              <a:spcBef>
                <a:spcPts val="300"/>
              </a:spcBef>
              <a:buFont typeface="+mj-lt"/>
              <a:buAutoNum type="arabicPeriod"/>
            </a:pPr>
            <a:endParaRPr lang="en-US" sz="1400" b="1" i="1">
              <a:solidFill>
                <a:schemeClr val="bg1"/>
              </a:solidFill>
            </a:endParaRPr>
          </a:p>
          <a:p>
            <a:pPr marL="228600" indent="-228600">
              <a:spcBef>
                <a:spcPts val="300"/>
              </a:spcBef>
              <a:buFont typeface="+mj-lt"/>
              <a:buAutoNum type="arabicPeriod"/>
            </a:pPr>
            <a:r>
              <a:rPr lang="en-US" sz="1400" b="1" i="1">
                <a:solidFill>
                  <a:schemeClr val="bg1"/>
                </a:solidFill>
              </a:rPr>
              <a:t>Bi-monthly Review with relevant HQ departments e.g. IT, Operations, Credit Risk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22409" y="1290803"/>
            <a:ext cx="30557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b="1" i="1" u="sng">
                <a:solidFill>
                  <a:srgbClr val="4D4F53"/>
                </a:solidFill>
              </a:rPr>
              <a:t>5 New Communications</a:t>
            </a:r>
            <a:endParaRPr lang="ru-RU" sz="1400" b="1" i="1" u="sng">
              <a:solidFill>
                <a:srgbClr val="4D4F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581239"/>
      </p:ext>
    </p:extLst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65100" y="1009256"/>
            <a:ext cx="9390063" cy="339969"/>
          </a:xfrm>
        </p:spPr>
        <p:txBody>
          <a:bodyPr/>
          <a:lstStyle/>
          <a:p>
            <a:r>
              <a:rPr lang="en-US"/>
              <a:t>5. Sales Communication &amp; Reporting – TO BE Solution (4. M</a:t>
            </a:r>
            <a:r>
              <a:rPr lang="en-US" altLang="zh-CN"/>
              <a:t>onthly Sales Review with TM)</a:t>
            </a:r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5100" y="312258"/>
            <a:ext cx="9390063" cy="650121"/>
          </a:xfrm>
        </p:spPr>
        <p:txBody>
          <a:bodyPr/>
          <a:lstStyle/>
          <a:p>
            <a:br>
              <a:rPr lang="en-US" sz="2000"/>
            </a:br>
            <a:r>
              <a:rPr lang="en-US" altLang="zh-CN" sz="1400" b="1" i="1"/>
              <a:t>DECISION PROPOSAL 11 </a:t>
            </a:r>
            <a:br>
              <a:rPr lang="en-US" altLang="zh-CN" sz="1400" b="1" i="1"/>
            </a:br>
            <a:r>
              <a:rPr lang="en-US" sz="2000"/>
              <a:t>Establish Monthly sales review with top management for detailed information sharing on sales operational progress and issues</a:t>
            </a:r>
            <a:endParaRPr lang="ru-RU" sz="2000"/>
          </a:p>
        </p:txBody>
      </p:sp>
      <p:sp>
        <p:nvSpPr>
          <p:cNvPr id="6" name="Rectangle 5"/>
          <p:cNvSpPr/>
          <p:nvPr/>
        </p:nvSpPr>
        <p:spPr>
          <a:xfrm>
            <a:off x="335716" y="2680256"/>
            <a:ext cx="9297234" cy="783695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 marL="171450" indent="-171450">
              <a:buClr>
                <a:srgbClr val="C00000"/>
              </a:buClr>
              <a:buFont typeface="Wingdings" pitchFamily="2" charset="2"/>
              <a:buChar char="§"/>
            </a:pPr>
            <a:r>
              <a:rPr lang="en-US" altLang="zh-CN" sz="1200">
                <a:solidFill>
                  <a:srgbClr val="4D4F53"/>
                </a:solidFill>
              </a:rPr>
              <a:t>Share operational details of sales activities with top management</a:t>
            </a:r>
          </a:p>
          <a:p>
            <a:pPr marL="171450" indent="-171450">
              <a:buClr>
                <a:srgbClr val="C00000"/>
              </a:buClr>
              <a:buFont typeface="Wingdings" pitchFamily="2" charset="2"/>
              <a:buChar char="§"/>
            </a:pPr>
            <a:r>
              <a:rPr lang="en-US" altLang="zh-CN" sz="1200">
                <a:solidFill>
                  <a:srgbClr val="4D4F53"/>
                </a:solidFill>
              </a:rPr>
              <a:t>Discuss on key sales issues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8272" y="2534956"/>
            <a:ext cx="9028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b="1">
                <a:solidFill>
                  <a:srgbClr val="4D4F53"/>
                </a:solidFill>
              </a:rPr>
              <a:t>Objectives</a:t>
            </a:r>
            <a:endParaRPr lang="ru-RU" sz="1200" b="1">
              <a:solidFill>
                <a:srgbClr val="4D4F53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35716" y="1305835"/>
            <a:ext cx="4545981" cy="586747"/>
            <a:chOff x="349119" y="2991278"/>
            <a:chExt cx="2070696" cy="634458"/>
          </a:xfrm>
        </p:grpSpPr>
        <p:sp>
          <p:nvSpPr>
            <p:cNvPr id="9" name="Rectangle 8"/>
            <p:cNvSpPr/>
            <p:nvPr/>
          </p:nvSpPr>
          <p:spPr>
            <a:xfrm>
              <a:off x="349119" y="3129778"/>
              <a:ext cx="2070696" cy="495958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r>
                <a:rPr lang="en-US" sz="1200">
                  <a:solidFill>
                    <a:srgbClr val="4D4F53"/>
                  </a:solidFill>
                </a:rPr>
                <a:t>1 hour</a:t>
              </a:r>
              <a:endParaRPr lang="ru-RU" sz="1200" err="1">
                <a:solidFill>
                  <a:srgbClr val="4D4F53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92827" y="2991278"/>
              <a:ext cx="399607" cy="29952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200" b="1">
                  <a:solidFill>
                    <a:srgbClr val="4D4F53"/>
                  </a:solidFill>
                </a:rPr>
                <a:t>Duration</a:t>
              </a:r>
              <a:endParaRPr lang="ru-RU" sz="1200" b="1">
                <a:solidFill>
                  <a:srgbClr val="4D4F53"/>
                </a:solidFill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335715" y="3615905"/>
            <a:ext cx="6988978" cy="2682000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</a:pPr>
            <a:endParaRPr lang="en-US" sz="1200">
              <a:solidFill>
                <a:srgbClr val="4D4F53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1672" y="3492494"/>
            <a:ext cx="877292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4D4F53"/>
                </a:solidFill>
              </a:rPr>
              <a:t>Contents</a:t>
            </a:r>
            <a:endParaRPr lang="ru-RU" sz="1200" b="1">
              <a:solidFill>
                <a:srgbClr val="4D4F53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37968" y="1930354"/>
            <a:ext cx="4545981" cy="586747"/>
            <a:chOff x="349119" y="2991278"/>
            <a:chExt cx="2070696" cy="634458"/>
          </a:xfrm>
        </p:grpSpPr>
        <p:sp>
          <p:nvSpPr>
            <p:cNvPr id="15" name="Rectangle 14"/>
            <p:cNvSpPr/>
            <p:nvPr/>
          </p:nvSpPr>
          <p:spPr>
            <a:xfrm>
              <a:off x="349119" y="3129778"/>
              <a:ext cx="2070696" cy="495958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r>
                <a:rPr lang="en-US" altLang="zh-CN" sz="1200">
                  <a:solidFill>
                    <a:srgbClr val="4D4F53"/>
                  </a:solidFill>
                </a:rPr>
                <a:t>Monthly/Face-to-face meeting</a:t>
              </a:r>
              <a:endParaRPr lang="ru-RU" altLang="zh-CN" sz="1200" err="1">
                <a:solidFill>
                  <a:srgbClr val="4D4F53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92827" y="2991278"/>
              <a:ext cx="399607" cy="29952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200" b="1">
                  <a:solidFill>
                    <a:srgbClr val="4D4F53"/>
                  </a:solidFill>
                </a:rPr>
                <a:t>Frequency</a:t>
              </a:r>
              <a:endParaRPr lang="ru-RU" sz="1200" b="1">
                <a:solidFill>
                  <a:srgbClr val="4D4F53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998031" y="1277486"/>
            <a:ext cx="4634919" cy="1239615"/>
            <a:chOff x="5009181" y="970823"/>
            <a:chExt cx="4545981" cy="1239615"/>
          </a:xfrm>
        </p:grpSpPr>
        <p:sp>
          <p:nvSpPr>
            <p:cNvPr id="19" name="Rectangle 18"/>
            <p:cNvSpPr/>
            <p:nvPr/>
          </p:nvSpPr>
          <p:spPr>
            <a:xfrm>
              <a:off x="5009181" y="1122778"/>
              <a:ext cx="4545981" cy="1087660"/>
            </a:xfrm>
            <a:prstGeom prst="rect">
              <a:avLst/>
            </a:prstGeom>
            <a:ln w="63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2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rgbClr val="4D4F53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marL="171450" indent="-171450">
                <a:buClr>
                  <a:srgbClr val="C00000"/>
                </a:buClr>
                <a:buFont typeface="Wingdings" pitchFamily="2" charset="2"/>
                <a:buChar char="§"/>
              </a:pPr>
              <a:r>
                <a:rPr lang="en-US" altLang="zh-CN" sz="1200">
                  <a:solidFill>
                    <a:srgbClr val="4D4F53"/>
                  </a:solidFill>
                </a:rPr>
                <a:t>GM </a:t>
              </a:r>
            </a:p>
            <a:p>
              <a:pPr marL="171450" indent="-171450">
                <a:buClr>
                  <a:srgbClr val="C00000"/>
                </a:buClr>
                <a:buFont typeface="Wingdings" pitchFamily="2" charset="2"/>
                <a:buChar char="§"/>
              </a:pPr>
              <a:r>
                <a:rPr lang="en-US" altLang="zh-CN" sz="1200">
                  <a:solidFill>
                    <a:srgbClr val="4D4F53"/>
                  </a:solidFill>
                </a:rPr>
                <a:t>EDGM</a:t>
              </a:r>
            </a:p>
            <a:p>
              <a:pPr marL="171450" indent="-171450">
                <a:buClr>
                  <a:srgbClr val="C00000"/>
                </a:buClr>
                <a:buFont typeface="Wingdings" pitchFamily="2" charset="2"/>
                <a:buChar char="§"/>
              </a:pPr>
              <a:r>
                <a:rPr lang="en-US" altLang="zh-CN" sz="1200">
                  <a:solidFill>
                    <a:srgbClr val="4D4F53"/>
                  </a:solidFill>
                </a:rPr>
                <a:t>Head of Sales &amp; Marketing division</a:t>
              </a:r>
            </a:p>
            <a:p>
              <a:pPr marL="171450" indent="-171450">
                <a:buClr>
                  <a:srgbClr val="C00000"/>
                </a:buClr>
                <a:buFont typeface="Wingdings" pitchFamily="2" charset="2"/>
                <a:buChar char="§"/>
              </a:pPr>
              <a:r>
                <a:rPr lang="en-US" altLang="zh-CN" sz="1200">
                  <a:solidFill>
                    <a:srgbClr val="4D4F53"/>
                  </a:solidFill>
                </a:rPr>
                <a:t>National Sales Manager</a:t>
              </a:r>
            </a:p>
            <a:p>
              <a:pPr marL="171450" indent="-171450">
                <a:buClr>
                  <a:srgbClr val="C00000"/>
                </a:buClr>
                <a:buFont typeface="Wingdings" pitchFamily="2" charset="2"/>
                <a:buChar char="§"/>
              </a:pPr>
              <a:r>
                <a:rPr lang="en-US" altLang="zh-CN" sz="1200">
                  <a:solidFill>
                    <a:srgbClr val="4D4F53"/>
                  </a:solidFill>
                </a:rPr>
                <a:t>Head of Sales O &amp; P dept.(Owner)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126792" y="970823"/>
              <a:ext cx="104328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rgbClr val="4D4F53"/>
                  </a:solidFill>
                </a:rPr>
                <a:t>Participants</a:t>
              </a:r>
              <a:endParaRPr lang="ru-RU" sz="1200" b="1">
                <a:solidFill>
                  <a:srgbClr val="4D4F53"/>
                </a:solidFill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7423421" y="3615906"/>
            <a:ext cx="2209529" cy="2682000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4D4F53"/>
                </a:solidFill>
                <a:latin typeface="Calibri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</a:pPr>
            <a:r>
              <a:rPr lang="en-US" sz="1200"/>
              <a:t>Monthly sales review with top management </a:t>
            </a:r>
            <a:r>
              <a:rPr lang="en-US" altLang="zh-CN" sz="1200">
                <a:solidFill>
                  <a:srgbClr val="4D4F53"/>
                </a:solidFill>
              </a:rPr>
              <a:t>meeting minutes, including:</a:t>
            </a:r>
          </a:p>
          <a:p>
            <a:pPr marL="171450" indent="-171450">
              <a:buClr>
                <a:srgbClr val="C00000"/>
              </a:buClr>
              <a:buFont typeface="Wingdings" pitchFamily="2" charset="2"/>
              <a:buChar char="§"/>
            </a:pPr>
            <a:r>
              <a:rPr lang="en-US" altLang="zh-CN" sz="1200">
                <a:solidFill>
                  <a:srgbClr val="4D4F53"/>
                </a:solidFill>
              </a:rPr>
              <a:t>Key decisions</a:t>
            </a:r>
          </a:p>
          <a:p>
            <a:pPr marL="171450" indent="-171450">
              <a:buClr>
                <a:srgbClr val="C00000"/>
              </a:buClr>
              <a:buFont typeface="Wingdings" pitchFamily="2" charset="2"/>
              <a:buChar char="§"/>
            </a:pPr>
            <a:r>
              <a:rPr lang="en-US" altLang="zh-CN" sz="1200">
                <a:solidFill>
                  <a:srgbClr val="4D4F53"/>
                </a:solidFill>
              </a:rPr>
              <a:t>Sales team to-do list for next month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41032" y="3488606"/>
            <a:ext cx="71994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4D4F53"/>
                </a:solidFill>
              </a:rPr>
              <a:t>Output</a:t>
            </a:r>
            <a:endParaRPr lang="ru-RU" sz="1200" b="1">
              <a:solidFill>
                <a:srgbClr val="4D4F53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682920" y="699593"/>
            <a:ext cx="1950030" cy="321480"/>
          </a:xfrm>
          <a:prstGeom prst="roundRect">
            <a:avLst/>
          </a:prstGeom>
          <a:solidFill>
            <a:srgbClr val="A71930"/>
          </a:solidFill>
          <a:ln>
            <a:solidFill>
              <a:srgbClr val="4D4F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>
                <a:solidFill>
                  <a:schemeClr val="bg1"/>
                </a:solidFill>
              </a:rPr>
              <a:t>With Top Management</a:t>
            </a:r>
            <a:endParaRPr lang="ru-RU" altLang="zh-CN" sz="1200" err="1">
              <a:solidFill>
                <a:schemeClr val="bg1"/>
              </a:solidFill>
            </a:endParaRPr>
          </a:p>
        </p:txBody>
      </p:sp>
      <p:sp>
        <p:nvSpPr>
          <p:cNvPr id="26" name="Textfeld 6"/>
          <p:cNvSpPr txBox="1"/>
          <p:nvPr/>
        </p:nvSpPr>
        <p:spPr>
          <a:xfrm rot="404354">
            <a:off x="8299566" y="1171931"/>
            <a:ext cx="1289050" cy="27699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FF0000"/>
                </a:solidFill>
              </a:rPr>
              <a:t>Proposal</a:t>
            </a:r>
          </a:p>
        </p:txBody>
      </p:sp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7722646"/>
              </p:ext>
            </p:extLst>
          </p:nvPr>
        </p:nvGraphicFramePr>
        <p:xfrm>
          <a:off x="430110" y="3767087"/>
          <a:ext cx="6800187" cy="17470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80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6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55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0422">
                <a:tc>
                  <a:txBody>
                    <a:bodyPr vert="horz" wrap="square"/>
                    <a:lstStyle/>
                    <a:p>
                      <a:r>
                        <a:rPr lang="en-US" sz="1200"/>
                        <a:t>Agenda</a:t>
                      </a:r>
                      <a:endParaRPr lang="ru-RU" sz="1200"/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r>
                        <a:rPr lang="en-US" sz="1200"/>
                        <a:t>Duration</a:t>
                      </a:r>
                      <a:endParaRPr lang="ru-RU" sz="1200"/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r>
                        <a:rPr lang="en-US" sz="1200"/>
                        <a:t>Executed</a:t>
                      </a:r>
                      <a:r>
                        <a:rPr lang="en-US" sz="1200" baseline="0"/>
                        <a:t> by </a:t>
                      </a:r>
                      <a:endParaRPr lang="ru-RU" sz="1200"/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037">
                <a:tc>
                  <a:txBody>
                    <a:bodyPr vert="horz" wrap="square"/>
                    <a:lstStyle/>
                    <a:p>
                      <a:pPr marL="0" indent="0">
                        <a:buClr>
                          <a:srgbClr val="C00000"/>
                        </a:buClr>
                        <a:buFont typeface="Wingdings" pitchFamily="2" charset="2"/>
                        <a:buNone/>
                      </a:pPr>
                      <a:r>
                        <a:rPr lang="en-US" sz="1200">
                          <a:solidFill>
                            <a:srgbClr val="4D4F53"/>
                          </a:solidFill>
                        </a:rPr>
                        <a:t>Sales performance</a:t>
                      </a:r>
                      <a:r>
                        <a:rPr lang="en-US" sz="1200" baseline="0">
                          <a:solidFill>
                            <a:srgbClr val="4D4F53"/>
                          </a:solidFill>
                        </a:rPr>
                        <a:t> overview by OEM, region, district, and dealer</a:t>
                      </a:r>
                      <a:endParaRPr lang="en-US" sz="1200">
                        <a:solidFill>
                          <a:srgbClr val="4D4F53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r>
                        <a:rPr lang="en-US" sz="1200"/>
                        <a:t>10 min</a:t>
                      </a:r>
                      <a:endParaRPr lang="ru-RU" sz="1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r>
                        <a:rPr lang="en-US" sz="1200"/>
                        <a:t>National</a:t>
                      </a:r>
                      <a:r>
                        <a:rPr lang="en-US" sz="1200" baseline="0"/>
                        <a:t> sales manager</a:t>
                      </a:r>
                      <a:endParaRPr lang="ru-RU" sz="1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037">
                <a:tc>
                  <a:txBody>
                    <a:bodyPr vert="horz" wrap="square"/>
                    <a:lstStyle/>
                    <a:p>
                      <a:pPr marL="0" indent="0" algn="l" defTabSz="457200" rtl="0" eaLnBrk="1" latinLnBrk="0" hangingPunct="1">
                        <a:buClr>
                          <a:srgbClr val="C00000"/>
                        </a:buClr>
                        <a:buFont typeface="Wingdings" pitchFamily="2" charset="2"/>
                        <a:buNone/>
                      </a:pPr>
                      <a:r>
                        <a:rPr lang="en-US" sz="1200" kern="1200">
                          <a:solidFill>
                            <a:srgbClr val="4D4F53"/>
                          </a:solidFill>
                          <a:latin typeface="+mn-lt"/>
                          <a:ea typeface="+mn-ea"/>
                          <a:cs typeface="+mn-cs"/>
                        </a:rPr>
                        <a:t>Sales update on</a:t>
                      </a:r>
                      <a:r>
                        <a:rPr lang="en-US" sz="1200" kern="1200" baseline="0">
                          <a:solidFill>
                            <a:srgbClr val="4D4F53"/>
                          </a:solidFill>
                          <a:latin typeface="+mn-lt"/>
                          <a:ea typeface="+mn-ea"/>
                          <a:cs typeface="+mn-cs"/>
                        </a:rPr>
                        <a:t> promotions and products</a:t>
                      </a:r>
                      <a:endParaRPr lang="en-US" sz="1200" kern="1200">
                        <a:solidFill>
                          <a:srgbClr val="4D4F5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None/>
                        <a:defRPr/>
                      </a:pPr>
                      <a:r>
                        <a:rPr lang="en-US" sz="1200" kern="1200">
                          <a:solidFill>
                            <a:srgbClr val="4D4F53"/>
                          </a:solidFill>
                          <a:latin typeface="+mn-lt"/>
                          <a:ea typeface="+mn-ea"/>
                          <a:cs typeface="+mn-cs"/>
                        </a:rPr>
                        <a:t>10 min</a:t>
                      </a:r>
                      <a:endParaRPr lang="ru-RU" sz="1200" kern="1200">
                        <a:solidFill>
                          <a:srgbClr val="4D4F5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None/>
                        <a:defRPr/>
                      </a:pPr>
                      <a:r>
                        <a:rPr lang="en-US" sz="1200"/>
                        <a:t>National</a:t>
                      </a:r>
                      <a:r>
                        <a:rPr lang="en-US" sz="1200" baseline="0"/>
                        <a:t> sales manager</a:t>
                      </a:r>
                      <a:endParaRPr lang="ru-RU" sz="1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563496"/>
                  </a:ext>
                </a:extLst>
              </a:tr>
              <a:tr h="170422">
                <a:tc>
                  <a:txBody>
                    <a:bodyPr vert="horz" wrap="square"/>
                    <a:lstStyle/>
                    <a:p>
                      <a:pPr marL="0" indent="0">
                        <a:buClr>
                          <a:srgbClr val="C00000"/>
                        </a:buClr>
                        <a:buFont typeface="Wingdings" pitchFamily="2" charset="2"/>
                        <a:buNone/>
                      </a:pPr>
                      <a:r>
                        <a:rPr lang="en-US" sz="1200">
                          <a:solidFill>
                            <a:srgbClr val="4D4F53"/>
                          </a:solidFill>
                        </a:rPr>
                        <a:t>Progress</a:t>
                      </a:r>
                      <a:r>
                        <a:rPr lang="en-US" sz="1200" baseline="0">
                          <a:solidFill>
                            <a:srgbClr val="4D4F53"/>
                          </a:solidFill>
                        </a:rPr>
                        <a:t> update on sales relevant projects</a:t>
                      </a:r>
                      <a:endParaRPr lang="en-US" sz="1200">
                        <a:solidFill>
                          <a:srgbClr val="4D4F53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/>
                        <a:t>10 min</a:t>
                      </a:r>
                      <a:endParaRPr lang="ru-RU" sz="1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indent="0">
                        <a:buClr>
                          <a:srgbClr val="C00000"/>
                        </a:buClr>
                        <a:buFont typeface="Wingdings" pitchFamily="2" charset="2"/>
                        <a:buNone/>
                      </a:pPr>
                      <a:r>
                        <a:rPr lang="en-US" altLang="zh-CN" sz="1200">
                          <a:solidFill>
                            <a:srgbClr val="4D4F53"/>
                          </a:solidFill>
                        </a:rPr>
                        <a:t>Head of Sales &amp; Marketing division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7544857"/>
                  </a:ext>
                </a:extLst>
              </a:tr>
              <a:tr h="170422">
                <a:tc>
                  <a:txBody>
                    <a:bodyPr vert="horz" wrap="square"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>
                          <a:solidFill>
                            <a:srgbClr val="4D4F53"/>
                          </a:solidFill>
                        </a:rPr>
                        <a:t>Discussion</a:t>
                      </a:r>
                      <a:r>
                        <a:rPr lang="en-US" sz="1200" baseline="0">
                          <a:solidFill>
                            <a:srgbClr val="4D4F53"/>
                          </a:solidFill>
                        </a:rPr>
                        <a:t> on key sales issues and solutions</a:t>
                      </a:r>
                      <a:endParaRPr lang="en-US" sz="1200">
                        <a:solidFill>
                          <a:srgbClr val="4D4F53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/>
                        <a:t>30min</a:t>
                      </a:r>
                      <a:endParaRPr lang="ru-RU" sz="1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>
                          <a:solidFill>
                            <a:srgbClr val="4D4F53"/>
                          </a:solidFill>
                        </a:rPr>
                        <a:t>All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70584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5325327"/>
      </p:ext>
    </p:extLst>
  </p:cSld>
  <p:clrMapOvr>
    <a:masterClrMapping/>
  </p:clrMapOvr>
  <p:transition/>
  <p:timing/>
</p:sld>
</file>

<file path=ppt/slides/slide3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8636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https://d.book118.com/737050066113006030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THINKCELLSHAPEDONOTDELETE" val="thinkcellActiveDocDoNotDelete"/>
</p:tagLst>
</file>

<file path=ppt/tags/tag2.xml><?xml version="1.0" encoding="utf-8"?>
<p:tagLst xmlns:p="http://schemas.openxmlformats.org/presentationml/2006/main">
  <p:tag name="THINKCELLSHAPEDONOTDELETE" val="tkuCukQOUtEGzgHzva9GIuA"/>
</p:tagLst>
</file>

<file path=ppt/tags/tag3.xml><?xml version="1.0" encoding="utf-8"?>
<p:tagLst xmlns:p="http://schemas.openxmlformats.org/presentationml/2006/main">
  <p:tag name="THINKCELLSHAPEDONOTDELETE" val="tduc2jM7KzkC3JF_v9aUd1w"/>
</p:tagLst>
</file>

<file path=ppt/tags/tag4.xml><?xml version="1.0" encoding="utf-8"?>
<p:tagLst xmlns:p="http://schemas.openxmlformats.org/presentationml/2006/main">
  <p:tag name="THINKCELLSHAPEDONOTDELETE" val="pdTr.hBYMrECi.G9sOrUKZA"/>
</p:tagLst>
</file>

<file path=ppt/tags/tag5.xml><?xml version="1.0" encoding="utf-8"?>
<p:tagLst xmlns:p="http://schemas.openxmlformats.org/presentationml/2006/main">
  <p:tag name="NAME" val="RectangleText"/>
  <p:tag name="THINKCELLSHAPEDONOTDELETE" val="pVvaTcGelw0KV0PT1ztFiTw"/>
</p:tagLst>
</file>

<file path=ppt/tags/tag6.xml><?xml version="1.0" encoding="utf-8"?>
<p:tagLst xmlns:p="http://schemas.openxmlformats.org/presentationml/2006/main">
  <p:tag name="NAME" val="RectangleShape"/>
</p:tagLst>
</file>

<file path=ppt/tags/tag7.xml><?xml version="1.0" encoding="utf-8"?>
<p:tagLst xmlns:p="http://schemas.openxmlformats.org/presentationml/2006/main">
  <p:tag name="NAME" val="RectangleText"/>
  <p:tag name="THINKCELLSHAPEDONOTDELETE" val="pVvaTcGelw0KV0PT1ztFiTw"/>
</p:tagLst>
</file>

<file path=ppt/tags/tag8.xml><?xml version="1.0" encoding="utf-8"?>
<p:tagLst xmlns:p="http://schemas.openxmlformats.org/presentationml/2006/main">
  <p:tag name="THINKCELLSHAPEDONOTDELETE" val="pOIqTekdVJ0645t..Qh4tUA"/>
</p:tagLst>
</file>

<file path=ppt/tags/tag9.xml><?xml version="1.0" encoding="utf-8"?>
<p:tagLst xmlns:p="http://schemas.openxmlformats.org/presentationml/2006/main">
  <p:tag name="NAME" val="RectangleShape"/>
</p:tagLst>
</file>

<file path=ppt/tags/tag10.xml><?xml version="1.0" encoding="utf-8"?>
<p:tagLst xmlns:p="http://schemas.openxmlformats.org/presentationml/2006/main">
  <p:tag name="NAME" val="RectangleText"/>
  <p:tag name="THINKCELLSHAPEDONOTDELETE" val="pVvaTcGelw0KV0PT1ztFiTw"/>
</p:tagLst>
</file>

<file path=ppt/tags/tag11.xml><?xml version="1.0" encoding="utf-8"?>
<p:tagLst xmlns:p="http://schemas.openxmlformats.org/presentationml/2006/main">
  <p:tag name="THINKCELLSHAPEDONOTDELETE" val="pOIqTekdVJ0645t..Qh4tUA"/>
</p:tagLst>
</file>

<file path=ppt/tags/tag12.xml><?xml version="1.0" encoding="utf-8"?>
<p:tagLst xmlns:p="http://schemas.openxmlformats.org/presentationml/2006/main">
  <p:tag name="THINKCELLSHAPEDONOTDELETE" val="pdTr.hBYMrECi.G9sOrUKZA"/>
</p:tagLst>
</file>

<file path=ppt/tags/tag13.xml><?xml version="1.0" encoding="utf-8"?>
<p:tagLst xmlns:p="http://schemas.openxmlformats.org/presentationml/2006/main">
  <p:tag name="NAME" val="RectangleShape"/>
</p:tagLst>
</file>

<file path=ppt/tags/tag14.xml><?xml version="1.0" encoding="utf-8"?>
<p:tagLst xmlns:p="http://schemas.openxmlformats.org/presentationml/2006/main">
  <p:tag name="NAME" val="RectangleText"/>
  <p:tag name="THINKCELLSHAPEDONOTDELETE" val="pVvaTcGelw0KV0PT1ztFiTw"/>
</p:tagLst>
</file>

<file path=ppt/tags/tag15.xml><?xml version="1.0" encoding="utf-8"?>
<p:tagLst xmlns:p="http://schemas.openxmlformats.org/presentationml/2006/main">
  <p:tag name="THINKCELLSHAPEDONOTDELETE" val="pOIqTekdVJ0645t..Qh4tUA"/>
</p:tagLst>
</file>

<file path=ppt/tags/tag16.xml><?xml version="1.0" encoding="utf-8"?>
<p:tagLst xmlns:p="http://schemas.openxmlformats.org/presentationml/2006/main">
  <p:tag name="NAME" val="Rectangle"/>
  <p:tag name="THINKCELLSHAPEDONOTDELETE" val="p4v0rTvivE0.BpYEs.8JbWQ"/>
</p:tagLst>
</file>

<file path=ppt/tags/tag17.xml><?xml version="1.0" encoding="utf-8"?>
<p:tagLst xmlns:p="http://schemas.openxmlformats.org/presentationml/2006/main">
  <p:tag name="THINKCELLSHAPEDONOTDELETE" val="pOIqTekdVJ0645t..Qh4tUA"/>
</p:tagLst>
</file>

<file path=ppt/tags/tag18.xml><?xml version="1.0" encoding="utf-8"?>
<p:tagLst xmlns:p="http://schemas.openxmlformats.org/presentationml/2006/main">
  <p:tag name="THINKCELLSHAPEDONOTDELETE" val="pdTr.hBYMrECi.G9sOrUKZA"/>
</p:tagLst>
</file>

<file path=ppt/tags/tag19.xml><?xml version="1.0" encoding="utf-8"?>
<p:tagLst xmlns:p="http://schemas.openxmlformats.org/presentationml/2006/main">
  <p:tag name="NAME" val="RectangleText"/>
  <p:tag name="THINKCELLSHAPEDONOTDELETE" val="pVvaTcGelw0KV0PT1ztFiTw"/>
</p:tagLst>
</file>

<file path=ppt/tags/tag20.xml><?xml version="1.0" encoding="utf-8"?>
<p:tagLst xmlns:p="http://schemas.openxmlformats.org/presentationml/2006/main">
  <p:tag name="THINKCELLSHAPEDONOTDELETE" val="pOIqTekdVJ0645t..Qh4tUA"/>
</p:tagLst>
</file>

<file path=ppt/tags/tag21.xml><?xml version="1.0" encoding="utf-8"?>
<p:tagLst xmlns:p="http://schemas.openxmlformats.org/presentationml/2006/main">
  <p:tag name="NAME" val="Rectangle"/>
  <p:tag name="THINKCELLSHAPEDONOTDELETE" val="p4v0rTvivE0.BpYEs.8JbWQ"/>
</p:tagLst>
</file>

<file path=ppt/tags/tag22.xml><?xml version="1.0" encoding="utf-8"?>
<p:tagLst xmlns:p="http://schemas.openxmlformats.org/presentationml/2006/main">
  <p:tag name="THINKCELLSHAPEDONOTDELETE" val="pOIqTekdVJ0645t..Qh4tUA"/>
</p:tagLst>
</file>

<file path=ppt/tags/tag23.xml><?xml version="1.0" encoding="utf-8"?>
<p:tagLst xmlns:p="http://schemas.openxmlformats.org/presentationml/2006/main">
  <p:tag name="NAME" val="RectangleText"/>
  <p:tag name="THINKCELLSHAPEDONOTDELETE" val="pVvaTcGelw0KV0PT1ztFiTw"/>
</p:tagLst>
</file>

<file path=ppt/tags/tag24.xml><?xml version="1.0" encoding="utf-8"?>
<p:tagLst xmlns:p="http://schemas.openxmlformats.org/presentationml/2006/main">
  <p:tag name="NAME" val="RectangleText"/>
  <p:tag name="THINKCELLSHAPEDONOTDELETE" val="pVvaTcGelw0KV0PT1ztFiTw"/>
</p:tagLst>
</file>

<file path=ppt/tags/tag25.xml><?xml version="1.0" encoding="utf-8"?>
<p:tagLst xmlns:p="http://schemas.openxmlformats.org/presentationml/2006/main">
  <p:tag name="THINKCELLSHAPEDONOTDELETE" val="pS3FzHbnPRUKLo.xukVzx6A"/>
</p:tagLst>
</file>

<file path=ppt/tags/tag26.xml><?xml version="1.0" encoding="utf-8"?>
<p:tagLst xmlns:p="http://schemas.openxmlformats.org/presentationml/2006/main">
  <p:tag name="THINKCELLSHAPEDONOTDELETE" val="pS3FzHbnPRUKLo.xukVzx6A"/>
</p:tagLst>
</file>

<file path=ppt/tags/tag27.xml><?xml version="1.0" encoding="utf-8"?>
<p:tagLst xmlns:p="http://schemas.openxmlformats.org/presentationml/2006/main">
  <p:tag name="THINKCELLSHAPEDONOTDELETE" val="pS3FzHbnPRUKLo.xukVzx6A"/>
</p:tagLst>
</file>

<file path=ppt/tags/tag28.xml><?xml version="1.0" encoding="utf-8"?>
<p:tagLst xmlns:p="http://schemas.openxmlformats.org/presentationml/2006/main">
  <p:tag name="THINKCELLSHAPEDONOTDELETE" val="pS3FzHbnPRUKLo.xukVzx6A"/>
</p:tagLst>
</file>

<file path=ppt/tags/tag29.xml><?xml version="1.0" encoding="utf-8"?>
<p:tagLst xmlns:p="http://schemas.openxmlformats.org/presentationml/2006/main">
  <p:tag name="THINKCELLSHAPEDONOTDELETE" val="pS3FzHbnPRUKLo.xukVzx6A"/>
</p:tagLst>
</file>

<file path=ppt/tags/tag30.xml><?xml version="1.0" encoding="utf-8"?>
<p:tagLst xmlns:p="http://schemas.openxmlformats.org/presentationml/2006/main">
  <p:tag name="THINKCELLSHAPEDONOTDELETE" val="pS3FzHbnPRUKLo.xukVzx6A"/>
</p:tagLst>
</file>

<file path=ppt/tags/tag31.xml><?xml version="1.0" encoding="utf-8"?>
<p:tagLst xmlns:p="http://schemas.openxmlformats.org/presentationml/2006/main">
  <p:tag name="THINKCELLSHAPEDONOTDELETE" val="pS3FzHbnPRUKLo.xukVzx6A"/>
</p:tagLst>
</file>

<file path=ppt/tags/tag32.xml><?xml version="1.0" encoding="utf-8"?>
<p:tagLst xmlns:p="http://schemas.openxmlformats.org/presentationml/2006/main">
  <p:tag name="THINKCELLSHAPEDONOTDELETE" val="pS3FzHbnPRUKLo.xukVzx6A"/>
</p:tagLst>
</file>

<file path=ppt/tags/tag33.xml><?xml version="1.0" encoding="utf-8"?>
<p:tagLst xmlns:p="http://schemas.openxmlformats.org/presentationml/2006/main">
  <p:tag name="THINKCELLSHAPEDONOTDELETE" val="pS3FzHbnPRUKLo.xukVzx6A"/>
</p:tagLst>
</file>

<file path=ppt/tags/tag34.xml><?xml version="1.0" encoding="utf-8"?>
<p:tagLst xmlns:p="http://schemas.openxmlformats.org/presentationml/2006/main">
  <p:tag name="THINKCELLSHAPEDONOTDELETE" val="pS3FzHbnPRUKLo.xukVzx6A"/>
</p:tagLst>
</file>

<file path=ppt/tags/tag35.xml><?xml version="1.0" encoding="utf-8"?>
<p:tagLst xmlns:p="http://schemas.openxmlformats.org/presentationml/2006/main">
  <p:tag name="THINKCELLSHAPEDONOTDELETE" val="pS3FzHbnPRUKLo.xukVzx6A"/>
</p:tagLst>
</file>

<file path=ppt/tags/tag36.xml><?xml version="1.0" encoding="utf-8"?>
<p:tagLst xmlns:p="http://schemas.openxmlformats.org/presentationml/2006/main">
  <p:tag name="THINKCELLSHAPEDONOTDELETE" val="pS3FzHbnPRUKLo.xukVzx6A"/>
</p:tagLst>
</file>

<file path=ppt/tags/tag37.xml><?xml version="1.0" encoding="utf-8"?>
<p:tagLst xmlns:p="http://schemas.openxmlformats.org/presentationml/2006/main">
  <p:tag name="THINKCELLSHAPEDONOTDELETE" val="pS3FzHbnPRUKLo.xukVzx6A"/>
</p:tagLst>
</file>

<file path=ppt/tags/tag38.xml><?xml version="1.0" encoding="utf-8"?>
<p:tagLst xmlns:p="http://schemas.openxmlformats.org/presentationml/2006/main">
  <p:tag name="THINKCELLSHAPEDONOTDELETE" val="pS3FzHbnPRUKLo.xukVzx6A"/>
</p:tagLst>
</file>

<file path=ppt/tags/tag3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emplate v22">
  <a:themeElements>
    <a:clrScheme name="BE Colors MAY EN">
      <a:dk1>
        <a:srgbClr val="4D4F53"/>
      </a:dk1>
      <a:lt1>
        <a:sysClr val="window" lastClr="FFFFFF"/>
      </a:lt1>
      <a:dk2>
        <a:srgbClr val="D52B1E"/>
      </a:dk2>
      <a:lt2>
        <a:srgbClr val="A71930"/>
      </a:lt2>
      <a:accent1>
        <a:srgbClr val="A71930"/>
      </a:accent1>
      <a:accent2>
        <a:srgbClr val="8D1B3D"/>
      </a:accent2>
      <a:accent3>
        <a:srgbClr val="F6F5EF"/>
      </a:accent3>
      <a:accent4>
        <a:srgbClr val="D7D3C7"/>
      </a:accent4>
      <a:accent5>
        <a:srgbClr val="B7B1A9"/>
      </a:accent5>
      <a:accent6>
        <a:srgbClr val="8D817B"/>
      </a:accent6>
      <a:hlink>
        <a:srgbClr val="4D4F53"/>
      </a:hlink>
      <a:folHlink>
        <a:srgbClr val="A7193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4D4F53"/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dirty="0" err="1" smtClean="0">
            <a:solidFill>
              <a:srgbClr val="4D4F53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B7B1A9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 smtClean="0">
            <a:solidFill>
              <a:srgbClr val="4D4F53"/>
            </a:solidFill>
          </a:defRPr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871</Paragraphs>
  <Slides>35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baseType="lpstr" size="45">
      <vt:lpstr>Arial</vt:lpstr>
      <vt:lpstr>Calibri</vt:lpstr>
      <vt:lpstr>Verdana</vt:lpstr>
      <vt:lpstr>Courier New</vt:lpstr>
      <vt:lpstr>Wingdings</vt:lpstr>
      <vt:lpstr>Myriad Bold</vt:lpstr>
      <vt:lpstr>ＭＳ Ｐゴシック</vt:lpstr>
      <vt:lpstr>Symbol</vt:lpstr>
      <vt:lpstr>MS PGothic</vt:lpstr>
      <vt:lpstr>Office Theme</vt:lpstr>
      <vt:lpstr>PowerPoint Presentation</vt:lpstr>
      <vt:lpstr>Today’s Steering Committee Meeting is scheduled to review the project status, acknow-ledge Phase 2 &amp; 3 progress &amp; results, agree on next steps and close-out SFE project step 1</vt:lpstr>
      <vt:lpstr>PowerPoint Presentation</vt:lpstr>
      <vt:lpstr>PowerPoint Presentation</vt:lpstr>
      <vt:lpstr>Core team addressed activities as agreed – TO BE Solution for eight performance topics, incl. roadmap are completed, communication package and sounding board are pending</vt:lpstr>
      <vt:lpstr>PowerPoint Presentation</vt:lpstr>
      <vt:lpstr>PowerPoint Presentation</vt:lpstr>
      <vt:lpstr>PowerPoint Presentation</vt:lpstr>
      <vt:lpstr>PowerPoint Presentation</vt:lpstr>
      <vt:lpstr>Eight operational topics were addressed by the project team with a clear structure that describe the detailed solution design – focus is on improving the sales force effectiveness</vt:lpstr>
      <vt:lpstr>Top 11 guiding principles serve as overall strategic guideline for GSAFC stakeholders to ensure alignment regarding the strategic direction of the GSFAC sales team development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DECISION PROPOSAL 11 To cover communication across sales internal hierarchies and with external departments, 5 additional communications are proposed to be considered for implementation</vt:lpstr>
      <vt:lpstr>DECISION PROPOSAL 11 Establish Monthly sales review with top management for detailed information sharing on sales operational progress and issues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2024-09-02T06:17:24.439</cp:lastPrinted>
  <dcterms:created xsi:type="dcterms:W3CDTF">2024-09-01T22:17:24Z</dcterms:created>
  <dcterms:modified xsi:type="dcterms:W3CDTF">2024-09-01T22:17:28Z</dcterms:modified>
</cp:coreProperties>
</file>