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0" r:id="rId29"/>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tags" Target="tags/tag1.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3A21051B-0779-4E6D-AFC5-94C10D3649A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0" name="PlaceHolder 1"/>
          <p:cNvSpPr>
            <a:spLocks noGrp="1"/>
          </p:cNvSpPr>
          <p:nvPr>
            <p:ph type="sldImg"/>
          </p:nvPr>
        </p:nvSpPr>
        <p:spPr>
          <a:xfrm>
            <a:off x="685800" y="1143000"/>
            <a:ext cx="5486040" cy="3085920"/>
          </a:xfrm>
          <a:prstGeom prst="rect">
            <a:avLst/>
          </a:prstGeom>
          <a:ln w="0">
            <a:noFill/>
          </a:ln>
        </p:spPr>
      </p:sp>
      <p:sp>
        <p:nvSpPr>
          <p:cNvPr id="41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3" name="PlaceHolder 1"/>
          <p:cNvSpPr>
            <a:spLocks noGrp="1"/>
          </p:cNvSpPr>
          <p:nvPr>
            <p:ph type="sldImg"/>
          </p:nvPr>
        </p:nvSpPr>
        <p:spPr>
          <a:xfrm>
            <a:off x="685800" y="1143000"/>
            <a:ext cx="5486040" cy="3085920"/>
          </a:xfrm>
          <a:prstGeom prst="rect">
            <a:avLst/>
          </a:prstGeom>
          <a:ln w="0">
            <a:noFill/>
          </a:ln>
        </p:spPr>
      </p:sp>
      <p:sp>
        <p:nvSpPr>
          <p:cNvPr id="41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6" name="PlaceHolder 1"/>
          <p:cNvSpPr>
            <a:spLocks noGrp="1"/>
          </p:cNvSpPr>
          <p:nvPr>
            <p:ph type="sldImg"/>
          </p:nvPr>
        </p:nvSpPr>
        <p:spPr>
          <a:xfrm>
            <a:off x="685800" y="1143000"/>
            <a:ext cx="5486040" cy="3085920"/>
          </a:xfrm>
          <a:prstGeom prst="rect">
            <a:avLst/>
          </a:prstGeom>
          <a:ln w="0">
            <a:noFill/>
          </a:ln>
        </p:spPr>
      </p:sp>
      <p:sp>
        <p:nvSpPr>
          <p:cNvPr id="41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9" name="PlaceHolder 1"/>
          <p:cNvSpPr>
            <a:spLocks noGrp="1"/>
          </p:cNvSpPr>
          <p:nvPr>
            <p:ph type="sldImg"/>
          </p:nvPr>
        </p:nvSpPr>
        <p:spPr>
          <a:xfrm>
            <a:off x="685800" y="1143000"/>
            <a:ext cx="5486040" cy="3085920"/>
          </a:xfrm>
          <a:prstGeom prst="rect">
            <a:avLst/>
          </a:prstGeom>
          <a:ln w="0">
            <a:noFill/>
          </a:ln>
        </p:spPr>
      </p:sp>
      <p:sp>
        <p:nvSpPr>
          <p:cNvPr id="42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2" name="PlaceHolder 1"/>
          <p:cNvSpPr>
            <a:spLocks noGrp="1"/>
          </p:cNvSpPr>
          <p:nvPr>
            <p:ph type="sldImg"/>
          </p:nvPr>
        </p:nvSpPr>
        <p:spPr>
          <a:xfrm>
            <a:off x="685800" y="1143000"/>
            <a:ext cx="5486040" cy="3085920"/>
          </a:xfrm>
          <a:prstGeom prst="rect">
            <a:avLst/>
          </a:prstGeom>
          <a:ln w="0">
            <a:noFill/>
          </a:ln>
        </p:spPr>
      </p:sp>
      <p:sp>
        <p:nvSpPr>
          <p:cNvPr id="42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5" name="PlaceHolder 1"/>
          <p:cNvSpPr>
            <a:spLocks noGrp="1"/>
          </p:cNvSpPr>
          <p:nvPr>
            <p:ph type="sldImg"/>
          </p:nvPr>
        </p:nvSpPr>
        <p:spPr>
          <a:xfrm>
            <a:off x="685800" y="1143000"/>
            <a:ext cx="5486040" cy="3085920"/>
          </a:xfrm>
          <a:prstGeom prst="rect">
            <a:avLst/>
          </a:prstGeom>
          <a:ln w="0">
            <a:noFill/>
          </a:ln>
        </p:spPr>
      </p:sp>
      <p:sp>
        <p:nvSpPr>
          <p:cNvPr id="42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8" name="PlaceHolder 1"/>
          <p:cNvSpPr>
            <a:spLocks noGrp="1"/>
          </p:cNvSpPr>
          <p:nvPr>
            <p:ph type="sldImg"/>
          </p:nvPr>
        </p:nvSpPr>
        <p:spPr>
          <a:xfrm>
            <a:off x="685800" y="1143000"/>
            <a:ext cx="5486040" cy="3085920"/>
          </a:xfrm>
          <a:prstGeom prst="rect">
            <a:avLst/>
          </a:prstGeom>
          <a:ln w="0">
            <a:noFill/>
          </a:ln>
        </p:spPr>
      </p:sp>
      <p:sp>
        <p:nvSpPr>
          <p:cNvPr id="429"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0"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4DCE6F-1259-4A59-83C2-F493C6E8E0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8580C5-19B1-4DD7-91AD-D63DCF8FA0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4520EC-93F2-486C-8A89-BA042387DB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C67CF3-6AA1-4092-9EF4-FE2B43E2B4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481D4F-87C0-4D02-8CBA-FBD4E50142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555BC0-8501-45AB-B32B-562BC08E4A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8D2007-2181-4DB1-954B-8BC82E05EC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6080A0-45E8-4FE9-BC69-1D443E4F2F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7859B0-7548-4289-B0DC-1A7235FCD7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801EB5-2B49-435E-908C-8FA19F43EF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C74DF4-1185-4E07-8B98-A94AFABE8A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CCFC27A2-D3FD-4F69-99EF-06FAE1C847DC}"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B05A240A-3C88-4C04-8CEE-E6267035A0B9}"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7051066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仓库管理的培训管理</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仓库管理概述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仓库管理的基本流程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仓库管理的技术应用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仓库管理的人员培训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仓库管理的质量控制</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仓库管理的风险管理</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仓库管理的培训管理</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仓库管理概述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什么是仓库管理</a:t>
            </a:r>
            <a:r>
              <a:rPr lang="en-US" sz="3500" b="1" strike="noStrike" spc="299">
                <a:solidFill>
                  <a:schemeClr val="dk1"/>
                </a:solidFill>
                <a:latin typeface="Arial"/>
                <a:ea typeface="微软雅黑"/>
              </a:rPr>
              <a:t>?</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仓库管理是指对仓库内物品的收集、存储、运输、装载和卸载等活动的全面管理。其目的是确保货物安全、准确、高效地进出仓库，同时降低成本、提高效益。</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仓库管理的重要性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减少交货周期</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提高供应链效率</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增强客户满意度</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降低库存成本</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提高运营效率</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增强企业竞争力</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直接关系</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影响企业运营</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仓库管理的主要内容</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管理入库流程</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物料入库管理</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管理存储方式</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库存管理</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管理出库流程</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物料出库管理</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设计合理布局</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仓库布局规划</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仓库管理的挑战</a:t>
            </a:r>
            <a:endParaRPr lang="en-US" sz="3500" b="0" strike="noStrike" spc="-1">
              <a:solidFill>
                <a:srgbClr val="000000"/>
              </a:solidFill>
              <a:latin typeface="Arial"/>
            </a:endParaRPr>
          </a:p>
        </p:txBody>
      </p:sp>
      <p:sp>
        <p:nvSpPr>
          <p:cNvPr id="10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仓库管理面临着多重挑战，如库存过多或不足、物料丢失、损坏或过期、仓库布局不合理导致效率低下、信息系统不完善导致数据不准确。解决这些挑战对于提升仓库管理的效率和质量至关重要。</a:t>
            </a:r>
            <a:endParaRPr lang="en-US" sz="2500" b="0" strike="noStrike" spc="-1">
              <a:solidFill>
                <a:srgbClr val="000000"/>
              </a:solidFill>
              <a:latin typeface="Arial"/>
            </a:endParaRPr>
          </a:p>
        </p:txBody>
      </p:sp>
      <p:sp>
        <p:nvSpPr>
          <p:cNvPr id="1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挑战分析</a:t>
            </a:r>
            <a:endParaRPr lang="en-US" sz="3600" b="0" strike="noStrike" spc="-1">
              <a:solidFill>
                <a:schemeClr val="dk1"/>
              </a:solidFill>
              <a:latin typeface="Arial"/>
            </a:endParaRPr>
          </a:p>
        </p:txBody>
      </p:sp>
      <p:sp>
        <p:nvSpPr>
          <p:cNvPr id="10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影响资金周转</a:t>
            </a:r>
            <a:endParaRPr lang="en-US" sz="1500" b="0" strike="noStrike" spc="-1">
              <a:solidFill>
                <a:srgbClr val="000000"/>
              </a:solidFill>
              <a:latin typeface="Arial"/>
            </a:endParaRPr>
          </a:p>
        </p:txBody>
      </p:sp>
      <p:sp>
        <p:nvSpPr>
          <p:cNvPr id="10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库存过多</a:t>
            </a:r>
            <a:endParaRPr lang="en-US" sz="2200" b="0" strike="noStrike" spc="-1">
              <a:solidFill>
                <a:srgbClr val="000000"/>
              </a:solidFill>
              <a:latin typeface="Arial"/>
            </a:endParaRPr>
          </a:p>
        </p:txBody>
      </p:sp>
      <p:sp>
        <p:nvSpPr>
          <p:cNvPr id="10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无法满足需求</a:t>
            </a:r>
            <a:endParaRPr lang="en-US" sz="1500" b="0" strike="noStrike" spc="-1">
              <a:solidFill>
                <a:srgbClr val="000000"/>
              </a:solidFill>
              <a:latin typeface="Arial"/>
            </a:endParaRPr>
          </a:p>
        </p:txBody>
      </p:sp>
      <p:sp>
        <p:nvSpPr>
          <p:cNvPr id="11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库存不足</a:t>
            </a:r>
            <a:endParaRPr lang="en-US" sz="2200" b="0" strike="noStrike" spc="-1">
              <a:solidFill>
                <a:srgbClr val="000000"/>
              </a:solidFill>
              <a:latin typeface="Arial"/>
            </a:endParaRPr>
          </a:p>
        </p:txBody>
      </p:sp>
      <p:sp>
        <p:nvSpPr>
          <p:cNvPr id="11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导致经济损失</a:t>
            </a:r>
            <a:endParaRPr lang="en-US" sz="1500" b="0" strike="noStrike" spc="-1">
              <a:solidFill>
                <a:srgbClr val="000000"/>
              </a:solidFill>
              <a:latin typeface="Arial"/>
            </a:endParaRPr>
          </a:p>
        </p:txBody>
      </p:sp>
      <p:sp>
        <p:nvSpPr>
          <p:cNvPr id="11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物料丢失</a:t>
            </a:r>
            <a:endParaRPr lang="en-US" sz="2200" b="0" strike="noStrike" spc="-1">
              <a:solidFill>
                <a:srgbClr val="000000"/>
              </a:solidFill>
              <a:latin typeface="Arial"/>
            </a:endParaRPr>
          </a:p>
        </p:txBody>
      </p:sp>
      <p:sp>
        <p:nvSpPr>
          <p:cNvPr id="11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降低产品品质</a:t>
            </a:r>
            <a:endParaRPr lang="en-US" sz="1500" b="0" strike="noStrike" spc="-1">
              <a:solidFill>
                <a:srgbClr val="000000"/>
              </a:solidFill>
              <a:latin typeface="Arial"/>
            </a:endParaRPr>
          </a:p>
        </p:txBody>
      </p:sp>
      <p:sp>
        <p:nvSpPr>
          <p:cNvPr id="11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物料损坏</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应对措施</a:t>
            </a:r>
            <a:endParaRPr lang="en-US" sz="3600" b="0" strike="noStrike" spc="-1">
              <a:solidFill>
                <a:schemeClr val="dk1"/>
              </a:solidFill>
              <a:latin typeface="Arial"/>
            </a:endParaRPr>
          </a:p>
        </p:txBody>
      </p:sp>
      <p:sp>
        <p:nvSpPr>
          <p:cNvPr id="11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定期清点库存</a:t>
            </a:r>
            <a:endParaRPr lang="en-US" sz="1500" b="0" strike="noStrike" spc="-1">
              <a:solidFill>
                <a:srgbClr val="000000"/>
              </a:solidFill>
              <a:latin typeface="Arial"/>
            </a:endParaRPr>
          </a:p>
        </p:txBody>
      </p:sp>
      <p:sp>
        <p:nvSpPr>
          <p:cNvPr id="11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优化库存管理</a:t>
            </a:r>
            <a:endParaRPr lang="en-US" sz="2200" b="0" strike="noStrike" spc="-1">
              <a:solidFill>
                <a:srgbClr val="000000"/>
              </a:solidFill>
              <a:latin typeface="Arial"/>
            </a:endParaRPr>
          </a:p>
        </p:txBody>
      </p:sp>
      <p:sp>
        <p:nvSpPr>
          <p:cNvPr id="11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提高空间利用率</a:t>
            </a:r>
            <a:endParaRPr lang="en-US" sz="1500" b="0" strike="noStrike" spc="-1">
              <a:solidFill>
                <a:srgbClr val="000000"/>
              </a:solidFill>
              <a:latin typeface="Arial"/>
            </a:endParaRPr>
          </a:p>
        </p:txBody>
      </p:sp>
      <p:sp>
        <p:nvSpPr>
          <p:cNvPr id="11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改善布局规划</a:t>
            </a:r>
            <a:endParaRPr lang="en-US" sz="2200" b="0" strike="noStrike" spc="-1">
              <a:solidFill>
                <a:srgbClr val="000000"/>
              </a:solidFill>
              <a:latin typeface="Arial"/>
            </a:endParaRPr>
          </a:p>
        </p:txBody>
      </p:sp>
      <p:sp>
        <p:nvSpPr>
          <p:cNvPr id="12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实时监控数据</a:t>
            </a:r>
            <a:endParaRPr lang="en-US" sz="1500" b="0" strike="noStrike" spc="-1">
              <a:solidFill>
                <a:srgbClr val="000000"/>
              </a:solidFill>
              <a:latin typeface="Arial"/>
            </a:endParaRPr>
          </a:p>
        </p:txBody>
      </p:sp>
      <p:sp>
        <p:nvSpPr>
          <p:cNvPr id="12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建立信息系统</a:t>
            </a:r>
            <a:endParaRPr lang="en-US" sz="2200" b="0" strike="noStrike" spc="-1">
              <a:solidFill>
                <a:srgbClr val="000000"/>
              </a:solidFill>
              <a:latin typeface="Arial"/>
            </a:endParaRPr>
          </a:p>
        </p:txBody>
      </p:sp>
      <p:sp>
        <p:nvSpPr>
          <p:cNvPr id="12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规范操作规程</a:t>
            </a:r>
            <a:endParaRPr lang="en-US" sz="1500" b="0" strike="noStrike" spc="-1">
              <a:solidFill>
                <a:srgbClr val="000000"/>
              </a:solidFill>
              <a:latin typeface="Arial"/>
            </a:endParaRPr>
          </a:p>
        </p:txBody>
      </p:sp>
      <p:sp>
        <p:nvSpPr>
          <p:cNvPr id="12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完善出入库流程</a:t>
            </a:r>
            <a:endParaRPr lang="en-US" sz="22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仓库管理的基本流程</a:t>
            </a:r>
            <a:endParaRPr lang="en-US" sz="3600" b="0" strike="noStrike" spc="-1">
              <a:solidFill>
                <a:schemeClr val="dk1"/>
              </a:solidFill>
              <a:latin typeface="Arial"/>
            </a:endParaRPr>
          </a:p>
        </p:txBody>
      </p:sp>
      <p:sp>
        <p:nvSpPr>
          <p:cNvPr id="12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收货流程</a:t>
            </a:r>
            <a:endParaRPr lang="en-US" sz="3500" b="0" strike="noStrike" spc="-1">
              <a:solidFill>
                <a:srgbClr val="000000"/>
              </a:solidFill>
              <a:latin typeface="Arial"/>
            </a:endParaRPr>
          </a:p>
        </p:txBody>
      </p:sp>
      <p:sp>
        <p:nvSpPr>
          <p:cNvPr id="12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收货流程是仓库管理中的第一步，主要包括货物验收、入库登记和上架存放。货物验收是确认收到的货物是否和订单一致，入库登记是记录货物信息并分配存放位置，上架存放是将货物放置在指定位置方便管理和取用。</a:t>
            </a:r>
            <a:endParaRPr lang="en-US" sz="2500" b="0" strike="noStrike" spc="-1">
              <a:solidFill>
                <a:srgbClr val="000000"/>
              </a:solidFill>
              <a:latin typeface="Arial"/>
            </a:endParaRPr>
          </a:p>
        </p:txBody>
      </p:sp>
      <p:sp>
        <p:nvSpPr>
          <p:cNvPr id="13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存储流程</a:t>
            </a:r>
            <a:endParaRPr lang="en-US" sz="3600" b="0" strike="noStrike" spc="-1">
              <a:solidFill>
                <a:schemeClr val="dk1"/>
              </a:solidFill>
              <a:latin typeface="Arial"/>
            </a:endParaRPr>
          </a:p>
        </p:txBody>
      </p:sp>
      <p:sp>
        <p:nvSpPr>
          <p:cNvPr id="13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根据属性分类存放，方便取用</a:t>
            </a:r>
            <a:endParaRPr lang="en-US" sz="1500" b="0" strike="noStrike" spc="-1">
              <a:solidFill>
                <a:srgbClr val="000000"/>
              </a:solidFill>
              <a:latin typeface="Arial"/>
            </a:endParaRPr>
          </a:p>
        </p:txBody>
      </p:sp>
      <p:sp>
        <p:nvSpPr>
          <p:cNvPr id="13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货物分类存放</a:t>
            </a:r>
            <a:endParaRPr lang="en-US" sz="2200" b="0" strike="noStrike" spc="-1">
              <a:solidFill>
                <a:srgbClr val="000000"/>
              </a:solidFill>
              <a:latin typeface="Arial"/>
            </a:endParaRPr>
          </a:p>
        </p:txBody>
      </p:sp>
      <p:sp>
        <p:nvSpPr>
          <p:cNvPr id="13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定期检查货物数量与记录是否一致</a:t>
            </a:r>
            <a:endParaRPr lang="en-US" sz="1500" b="0" strike="noStrike" spc="-1">
              <a:solidFill>
                <a:srgbClr val="000000"/>
              </a:solidFill>
              <a:latin typeface="Arial"/>
            </a:endParaRPr>
          </a:p>
        </p:txBody>
      </p:sp>
      <p:sp>
        <p:nvSpPr>
          <p:cNvPr id="13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定期盘点</a:t>
            </a:r>
            <a:endParaRPr lang="en-US" sz="2200" b="0" strike="noStrike" spc="-1">
              <a:solidFill>
                <a:srgbClr val="000000"/>
              </a:solidFill>
              <a:latin typeface="Arial"/>
            </a:endParaRPr>
          </a:p>
        </p:txBody>
      </p:sp>
      <p:sp>
        <p:nvSpPr>
          <p:cNvPr id="13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根据需求调整货物存放位置</a:t>
            </a:r>
            <a:endParaRPr lang="en-US" sz="1500" b="0" strike="noStrike" spc="-1">
              <a:solidFill>
                <a:srgbClr val="000000"/>
              </a:solidFill>
              <a:latin typeface="Arial"/>
            </a:endParaRPr>
          </a:p>
        </p:txBody>
      </p:sp>
      <p:sp>
        <p:nvSpPr>
          <p:cNvPr id="13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货物转移</a:t>
            </a:r>
            <a:endParaRPr lang="en-US" sz="2200" b="0" strike="noStrike" spc="-1">
              <a:solidFill>
                <a:srgbClr val="000000"/>
              </a:solidFill>
              <a:latin typeface="Arial"/>
            </a:endParaRPr>
          </a:p>
        </p:txBody>
      </p:sp>
      <p:sp>
        <p:nvSpPr>
          <p:cNvPr id="13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出货流程</a:t>
            </a:r>
            <a:endParaRPr lang="en-US" sz="3600" b="0" strike="noStrike" spc="-1">
              <a:solidFill>
                <a:schemeClr val="dk1"/>
              </a:solidFill>
              <a:latin typeface="Arial"/>
            </a:endParaRPr>
          </a:p>
        </p:txBody>
      </p:sp>
      <p:sp>
        <p:nvSpPr>
          <p:cNvPr id="14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根据订单要求准备出货</a:t>
            </a:r>
            <a:endParaRPr lang="en-US" sz="1500" b="0" strike="noStrike" spc="-1">
              <a:solidFill>
                <a:srgbClr val="000000"/>
              </a:solidFill>
              <a:latin typeface="Arial"/>
            </a:endParaRPr>
          </a:p>
        </p:txBody>
      </p:sp>
      <p:sp>
        <p:nvSpPr>
          <p:cNvPr id="14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收到出库指令</a:t>
            </a:r>
            <a:endParaRPr lang="en-US" sz="2200" b="0" strike="noStrike" spc="-1">
              <a:solidFill>
                <a:srgbClr val="000000"/>
              </a:solidFill>
              <a:latin typeface="Arial"/>
            </a:endParaRPr>
          </a:p>
        </p:txBody>
      </p:sp>
      <p:sp>
        <p:nvSpPr>
          <p:cNvPr id="14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准备货物并做好包装</a:t>
            </a:r>
            <a:endParaRPr lang="en-US" sz="1500" b="0" strike="noStrike" spc="-1">
              <a:solidFill>
                <a:srgbClr val="000000"/>
              </a:solidFill>
              <a:latin typeface="Arial"/>
            </a:endParaRPr>
          </a:p>
        </p:txBody>
      </p:sp>
      <p:sp>
        <p:nvSpPr>
          <p:cNvPr id="14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出库备货</a:t>
            </a:r>
            <a:endParaRPr lang="en-US" sz="2200" b="0" strike="noStrike" spc="-1">
              <a:solidFill>
                <a:srgbClr val="000000"/>
              </a:solidFill>
              <a:latin typeface="Arial"/>
            </a:endParaRPr>
          </a:p>
        </p:txBody>
      </p:sp>
      <p:sp>
        <p:nvSpPr>
          <p:cNvPr id="14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将货物安全装车并发往目的地</a:t>
            </a:r>
            <a:endParaRPr lang="en-US" sz="1500" b="0" strike="noStrike" spc="-1">
              <a:solidFill>
                <a:srgbClr val="000000"/>
              </a:solidFill>
              <a:latin typeface="Arial"/>
            </a:endParaRPr>
          </a:p>
        </p:txBody>
      </p:sp>
      <p:sp>
        <p:nvSpPr>
          <p:cNvPr id="14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装车发货</a:t>
            </a:r>
            <a:endParaRPr lang="en-US" sz="2200" b="0" strike="noStrike" spc="-1">
              <a:solidFill>
                <a:srgbClr val="000000"/>
              </a:solidFill>
              <a:latin typeface="Arial"/>
            </a:endParaRPr>
          </a:p>
        </p:txBody>
      </p:sp>
      <p:sp>
        <p:nvSpPr>
          <p:cNvPr id="14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退货流程</a:t>
            </a:r>
            <a:endParaRPr lang="en-US" sz="3600" b="0" strike="noStrike" spc="-1">
              <a:solidFill>
                <a:schemeClr val="dk1"/>
              </a:solidFill>
              <a:latin typeface="Arial"/>
            </a:endParaRPr>
          </a:p>
        </p:txBody>
      </p:sp>
      <p:sp>
        <p:nvSpPr>
          <p:cNvPr id="15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接受客户退货请求并处理</a:t>
            </a:r>
            <a:endParaRPr lang="en-US" sz="1500" b="0" strike="noStrike" spc="-1">
              <a:solidFill>
                <a:srgbClr val="000000"/>
              </a:solidFill>
              <a:latin typeface="Arial"/>
            </a:endParaRPr>
          </a:p>
        </p:txBody>
      </p:sp>
      <p:sp>
        <p:nvSpPr>
          <p:cNvPr id="15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客户退货申请</a:t>
            </a:r>
            <a:endParaRPr lang="en-US" sz="2200" b="0" strike="noStrike" spc="-1">
              <a:solidFill>
                <a:srgbClr val="000000"/>
              </a:solidFill>
              <a:latin typeface="Arial"/>
            </a:endParaRPr>
          </a:p>
        </p:txBody>
      </p:sp>
      <p:sp>
        <p:nvSpPr>
          <p:cNvPr id="15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检查退回货物的完好性和数量</a:t>
            </a:r>
            <a:endParaRPr lang="en-US" sz="1500" b="0" strike="noStrike" spc="-1">
              <a:solidFill>
                <a:srgbClr val="000000"/>
              </a:solidFill>
              <a:latin typeface="Arial"/>
            </a:endParaRPr>
          </a:p>
        </p:txBody>
      </p:sp>
      <p:sp>
        <p:nvSpPr>
          <p:cNvPr id="15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货物检验</a:t>
            </a:r>
            <a:endParaRPr lang="en-US" sz="2200" b="0" strike="noStrike" spc="-1">
              <a:solidFill>
                <a:srgbClr val="000000"/>
              </a:solidFill>
              <a:latin typeface="Arial"/>
            </a:endParaRPr>
          </a:p>
        </p:txBody>
      </p:sp>
      <p:sp>
        <p:nvSpPr>
          <p:cNvPr id="15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将检验合格的货物重新放回库存</a:t>
            </a:r>
            <a:endParaRPr lang="en-US" sz="1500" b="0" strike="noStrike" spc="-1">
              <a:solidFill>
                <a:srgbClr val="000000"/>
              </a:solidFill>
              <a:latin typeface="Arial"/>
            </a:endParaRPr>
          </a:p>
        </p:txBody>
      </p:sp>
      <p:sp>
        <p:nvSpPr>
          <p:cNvPr id="15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入库返放</a:t>
            </a:r>
            <a:endParaRPr lang="en-US" sz="2200" b="0" strike="noStrike" spc="-1">
              <a:solidFill>
                <a:srgbClr val="000000"/>
              </a:solidFill>
              <a:latin typeface="Arial"/>
            </a:endParaRPr>
          </a:p>
        </p:txBody>
      </p:sp>
      <p:sp>
        <p:nvSpPr>
          <p:cNvPr id="15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仓库管理关键流程</a:t>
            </a:r>
            <a:endParaRPr lang="en-US" sz="3600" b="0" strike="noStrike" spc="-1">
              <a:solidFill>
                <a:schemeClr val="dk1"/>
              </a:solidFill>
              <a:latin typeface="Arial"/>
            </a:endParaRPr>
          </a:p>
        </p:txBody>
      </p:sp>
      <p:sp>
        <p:nvSpPr>
          <p:cNvPr id="15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包括验收、登记和存放</a:t>
            </a:r>
            <a:endParaRPr lang="en-US" sz="2000" b="0" strike="noStrike" spc="-1">
              <a:solidFill>
                <a:srgbClr val="000000"/>
              </a:solidFill>
              <a:latin typeface="Arial"/>
            </a:endParaRPr>
          </a:p>
        </p:txBody>
      </p:sp>
      <p:sp>
        <p:nvSpPr>
          <p:cNvPr id="16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收货流程</a:t>
            </a:r>
            <a:endParaRPr lang="en-US" sz="3000" b="0" strike="noStrike" spc="-1">
              <a:solidFill>
                <a:srgbClr val="000000"/>
              </a:solidFill>
              <a:latin typeface="Arial"/>
            </a:endParaRPr>
          </a:p>
        </p:txBody>
      </p:sp>
      <p:sp>
        <p:nvSpPr>
          <p:cNvPr id="16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接收指令、备货和发运</a:t>
            </a:r>
            <a:endParaRPr lang="en-US" sz="2000" b="0" strike="noStrike" spc="-1">
              <a:solidFill>
                <a:srgbClr val="000000"/>
              </a:solidFill>
              <a:latin typeface="Arial"/>
            </a:endParaRPr>
          </a:p>
        </p:txBody>
      </p:sp>
      <p:sp>
        <p:nvSpPr>
          <p:cNvPr id="16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出货流程</a:t>
            </a:r>
            <a:endParaRPr lang="en-US" sz="3000" b="0" strike="noStrike" spc="-1">
              <a:solidFill>
                <a:srgbClr val="000000"/>
              </a:solidFill>
              <a:latin typeface="Arial"/>
            </a:endParaRPr>
          </a:p>
        </p:txBody>
      </p:sp>
      <p:sp>
        <p:nvSpPr>
          <p:cNvPr id="16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分类存放、盘点和转移</a:t>
            </a:r>
            <a:endParaRPr lang="en-US" sz="2000" b="0" strike="noStrike" spc="-1">
              <a:solidFill>
                <a:srgbClr val="000000"/>
              </a:solidFill>
              <a:latin typeface="Arial"/>
            </a:endParaRPr>
          </a:p>
        </p:txBody>
      </p:sp>
      <p:sp>
        <p:nvSpPr>
          <p:cNvPr id="16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存储流程</a:t>
            </a:r>
            <a:endParaRPr lang="en-US" sz="3000" b="0" strike="noStrike" spc="-1">
              <a:solidFill>
                <a:srgbClr val="000000"/>
              </a:solidFill>
              <a:latin typeface="Arial"/>
            </a:endParaRPr>
          </a:p>
        </p:txBody>
      </p:sp>
      <p:sp>
        <p:nvSpPr>
          <p:cNvPr id="167"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仓库管理中的基本流程是确保货物能够准确收发、存储和返还的重要环节。合理的流程安排和严格执行可以提高仓库管理效率，降低操作风险。</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仓库管理的技术应用</a:t>
            </a:r>
            <a:endParaRPr lang="en-US" sz="3600" b="0" strike="noStrike" spc="-1">
              <a:solidFill>
                <a:schemeClr val="dk1"/>
              </a:solidFill>
              <a:latin typeface="Arial"/>
            </a:endParaRPr>
          </a:p>
        </p:txBody>
      </p:sp>
      <p:sp>
        <p:nvSpPr>
          <p:cNvPr id="17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仓库管理软件</a:t>
            </a:r>
            <a:endParaRPr lang="en-US" sz="3500" b="0" strike="noStrike" spc="-1">
              <a:solidFill>
                <a:srgbClr val="000000"/>
              </a:solidFill>
              <a:latin typeface="Arial"/>
            </a:endParaRPr>
          </a:p>
        </p:txBody>
      </p:sp>
      <p:sp>
        <p:nvSpPr>
          <p:cNvPr id="17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仓库管理软件是指通过计算机技术和信息管理技术对仓库进行全面管理和控制的软件系统。主要包括</a:t>
            </a:r>
            <a:r>
              <a:rPr lang="en-US" sz="2500" b="0" strike="noStrike" spc="148">
                <a:solidFill>
                  <a:schemeClr val="dk1"/>
                </a:solidFill>
                <a:latin typeface="Arial"/>
                <a:ea typeface="微软雅黑"/>
              </a:rPr>
              <a:t>WMS</a:t>
            </a:r>
            <a:r>
              <a:rPr lang="zh-CN" sz="2500" b="0" strike="noStrike" spc="148">
                <a:solidFill>
                  <a:schemeClr val="dk1"/>
                </a:solidFill>
                <a:latin typeface="Arial"/>
                <a:ea typeface="微软雅黑"/>
              </a:rPr>
              <a:t>系统、</a:t>
            </a:r>
            <a:r>
              <a:rPr lang="en-US" sz="2500" b="0" strike="noStrike" spc="148">
                <a:solidFill>
                  <a:schemeClr val="dk1"/>
                </a:solidFill>
                <a:latin typeface="Arial"/>
                <a:ea typeface="微软雅黑"/>
              </a:rPr>
              <a:t>ERP</a:t>
            </a:r>
            <a:r>
              <a:rPr lang="zh-CN" sz="2500" b="0" strike="noStrike" spc="148">
                <a:solidFill>
                  <a:schemeClr val="dk1"/>
                </a:solidFill>
                <a:latin typeface="Arial"/>
                <a:ea typeface="微软雅黑"/>
              </a:rPr>
              <a:t>系统和</a:t>
            </a:r>
            <a:r>
              <a:rPr lang="en-US" sz="2500" b="0" strike="noStrike" spc="148">
                <a:solidFill>
                  <a:schemeClr val="dk1"/>
                </a:solidFill>
                <a:latin typeface="Arial"/>
                <a:ea typeface="微软雅黑"/>
              </a:rPr>
              <a:t>RFID</a:t>
            </a:r>
            <a:r>
              <a:rPr lang="zh-CN" sz="2500" b="0" strike="noStrike" spc="148">
                <a:solidFill>
                  <a:schemeClr val="dk1"/>
                </a:solidFill>
                <a:latin typeface="Arial"/>
                <a:ea typeface="微软雅黑"/>
              </a:rPr>
              <a:t>技术。</a:t>
            </a:r>
            <a:r>
              <a:rPr lang="en-US" sz="2500" b="0" strike="noStrike" spc="148">
                <a:solidFill>
                  <a:schemeClr val="dk1"/>
                </a:solidFill>
                <a:latin typeface="Arial"/>
                <a:ea typeface="微软雅黑"/>
              </a:rPr>
              <a:t>WMS</a:t>
            </a:r>
            <a:r>
              <a:rPr lang="zh-CN" sz="2500" b="0" strike="noStrike" spc="148">
                <a:solidFill>
                  <a:schemeClr val="dk1"/>
                </a:solidFill>
                <a:latin typeface="Arial"/>
                <a:ea typeface="微软雅黑"/>
              </a:rPr>
              <a:t>系统可以帮助企业实现仓库的智能化管理，</a:t>
            </a:r>
            <a:r>
              <a:rPr lang="en-US" sz="2500" b="0" strike="noStrike" spc="148">
                <a:solidFill>
                  <a:schemeClr val="dk1"/>
                </a:solidFill>
                <a:latin typeface="Arial"/>
                <a:ea typeface="微软雅黑"/>
              </a:rPr>
              <a:t>ERP</a:t>
            </a:r>
            <a:r>
              <a:rPr lang="zh-CN" sz="2500" b="0" strike="noStrike" spc="148">
                <a:solidFill>
                  <a:schemeClr val="dk1"/>
                </a:solidFill>
                <a:latin typeface="Arial"/>
                <a:ea typeface="微软雅黑"/>
              </a:rPr>
              <a:t>系统则能够实现企业内部信息的集成和管理，而</a:t>
            </a:r>
            <a:r>
              <a:rPr lang="en-US" sz="2500" b="0" strike="noStrike" spc="148">
                <a:solidFill>
                  <a:schemeClr val="dk1"/>
                </a:solidFill>
                <a:latin typeface="Arial"/>
                <a:ea typeface="微软雅黑"/>
              </a:rPr>
              <a:t>RFID</a:t>
            </a:r>
            <a:r>
              <a:rPr lang="zh-CN" sz="2500" b="0" strike="noStrike" spc="148">
                <a:solidFill>
                  <a:schemeClr val="dk1"/>
                </a:solidFill>
                <a:latin typeface="Arial"/>
                <a:ea typeface="微软雅黑"/>
              </a:rPr>
              <a:t>技术则是利用射频识别技术对货物进行追踪和管理。</a:t>
            </a:r>
            <a:endParaRPr lang="en-US" sz="2500" b="0" strike="noStrike" spc="-1">
              <a:solidFill>
                <a:srgbClr val="000000"/>
              </a:solidFill>
              <a:latin typeface="Arial"/>
            </a:endParaRPr>
          </a:p>
        </p:txBody>
      </p:sp>
      <p:sp>
        <p:nvSpPr>
          <p:cNvPr id="17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自动化设备</a:t>
            </a:r>
            <a:endParaRPr lang="en-US" sz="3600" b="0" strike="noStrike" spc="-1">
              <a:solidFill>
                <a:schemeClr val="dk1"/>
              </a:solidFill>
              <a:latin typeface="Arial"/>
            </a:endParaRPr>
          </a:p>
        </p:txBody>
      </p:sp>
      <p:sp>
        <p:nvSpPr>
          <p:cNvPr id="17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提高工作效率</a:t>
            </a:r>
            <a:endParaRPr lang="en-US" sz="1500" b="0" strike="noStrike" spc="-1">
              <a:solidFill>
                <a:srgbClr val="000000"/>
              </a:solidFill>
              <a:latin typeface="Arial"/>
            </a:endParaRPr>
          </a:p>
        </p:txBody>
      </p:sp>
      <p:sp>
        <p:nvSpPr>
          <p:cNvPr id="17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自动搬运机器人</a:t>
            </a:r>
            <a:endParaRPr lang="en-US" sz="2200" b="0" strike="noStrike" spc="-1">
              <a:solidFill>
                <a:srgbClr val="000000"/>
              </a:solidFill>
              <a:latin typeface="Arial"/>
            </a:endParaRPr>
          </a:p>
        </p:txBody>
      </p:sp>
      <p:sp>
        <p:nvSpPr>
          <p:cNvPr id="18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优化存储空间利用</a:t>
            </a:r>
            <a:endParaRPr lang="en-US" sz="1500" b="0" strike="noStrike" spc="-1">
              <a:solidFill>
                <a:srgbClr val="000000"/>
              </a:solidFill>
              <a:latin typeface="Arial"/>
            </a:endParaRPr>
          </a:p>
        </p:txBody>
      </p:sp>
      <p:sp>
        <p:nvSpPr>
          <p:cNvPr id="18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自动存储系统</a:t>
            </a:r>
            <a:endParaRPr lang="en-US" sz="2200" b="0" strike="noStrike" spc="-1">
              <a:solidFill>
                <a:srgbClr val="000000"/>
              </a:solidFill>
              <a:latin typeface="Arial"/>
            </a:endParaRPr>
          </a:p>
        </p:txBody>
      </p:sp>
      <p:sp>
        <p:nvSpPr>
          <p:cNvPr id="18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实现快速分拣</a:t>
            </a:r>
            <a:endParaRPr lang="en-US" sz="1500" b="0" strike="noStrike" spc="-1">
              <a:solidFill>
                <a:srgbClr val="000000"/>
              </a:solidFill>
              <a:latin typeface="Arial"/>
            </a:endParaRPr>
          </a:p>
        </p:txBody>
      </p:sp>
      <p:sp>
        <p:nvSpPr>
          <p:cNvPr id="18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货物分拣机</a:t>
            </a:r>
            <a:endParaRPr lang="en-US" sz="2200" b="0" strike="noStrike" spc="-1">
              <a:solidFill>
                <a:srgbClr val="000000"/>
              </a:solidFill>
              <a:latin typeface="Arial"/>
            </a:endParaRPr>
          </a:p>
        </p:txBody>
      </p:sp>
      <p:sp>
        <p:nvSpPr>
          <p:cNvPr id="18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大数据分析</a:t>
            </a:r>
            <a:endParaRPr lang="en-US" sz="3600" b="0" strike="noStrike" spc="-1">
              <a:solidFill>
                <a:schemeClr val="dk1"/>
              </a:solidFill>
              <a:latin typeface="Arial"/>
            </a:endParaRPr>
          </a:p>
        </p:txBody>
      </p:sp>
      <p:sp>
        <p:nvSpPr>
          <p:cNvPr id="18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提高仓库利用率</a:t>
            </a:r>
            <a:endParaRPr lang="en-US" sz="2000" b="0" strike="noStrike" spc="-1">
              <a:solidFill>
                <a:srgbClr val="000000"/>
              </a:solidFill>
              <a:latin typeface="Arial"/>
            </a:endParaRPr>
          </a:p>
        </p:txBody>
      </p:sp>
      <p:sp>
        <p:nvSpPr>
          <p:cNvPr id="18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通过数据分析优化仓库布局</a:t>
            </a:r>
            <a:endParaRPr lang="en-US" sz="3000" b="0" strike="noStrike" spc="-1">
              <a:solidFill>
                <a:srgbClr val="000000"/>
              </a:solidFill>
              <a:latin typeface="Arial"/>
            </a:endParaRPr>
          </a:p>
        </p:txBody>
      </p:sp>
      <p:sp>
        <p:nvSpPr>
          <p:cNvPr id="18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降低成本提高效率</a:t>
            </a:r>
            <a:endParaRPr lang="en-US" sz="2000" b="0" strike="noStrike" spc="-1">
              <a:solidFill>
                <a:srgbClr val="000000"/>
              </a:solidFill>
              <a:latin typeface="Arial"/>
            </a:endParaRPr>
          </a:p>
        </p:txBody>
      </p:sp>
      <p:sp>
        <p:nvSpPr>
          <p:cNvPr id="19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提升运营效率</a:t>
            </a:r>
            <a:endParaRPr lang="en-US" sz="3000" b="0" strike="noStrike" spc="-1">
              <a:solidFill>
                <a:srgbClr val="000000"/>
              </a:solidFill>
              <a:latin typeface="Arial"/>
            </a:endParaRPr>
          </a:p>
        </p:txBody>
      </p:sp>
      <p:sp>
        <p:nvSpPr>
          <p:cNvPr id="19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准确把握市场动态</a:t>
            </a:r>
            <a:endParaRPr lang="en-US" sz="2000" b="0" strike="noStrike" spc="-1">
              <a:solidFill>
                <a:srgbClr val="000000"/>
              </a:solidFill>
              <a:latin typeface="Arial"/>
            </a:endParaRPr>
          </a:p>
        </p:txBody>
      </p:sp>
      <p:sp>
        <p:nvSpPr>
          <p:cNvPr id="19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预测客户需求</a:t>
            </a:r>
            <a:endParaRPr lang="en-US" sz="3000" b="0" strike="noStrike" spc="-1">
              <a:solidFill>
                <a:srgbClr val="000000"/>
              </a:solidFill>
              <a:latin typeface="Arial"/>
            </a:endParaRPr>
          </a:p>
        </p:txBody>
      </p:sp>
      <p:sp>
        <p:nvSpPr>
          <p:cNvPr id="19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人工智能机器人</a:t>
            </a:r>
            <a:endParaRPr lang="en-US" sz="2200" b="0" strike="noStrike" spc="-1">
              <a:solidFill>
                <a:srgbClr val="000000"/>
              </a:solidFill>
              <a:latin typeface="Arial"/>
            </a:endParaRPr>
          </a:p>
        </p:txBody>
      </p:sp>
      <p:sp>
        <p:nvSpPr>
          <p:cNvPr id="19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执行任务效率高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减轻人力负担</a:t>
            </a:r>
            <a:endParaRPr lang="en-US" sz="1500" b="0" strike="noStrike" spc="-1">
              <a:solidFill>
                <a:srgbClr val="000000"/>
              </a:solidFill>
              <a:latin typeface="Arial"/>
            </a:endParaRPr>
          </a:p>
        </p:txBody>
      </p:sp>
      <p:sp>
        <p:nvSpPr>
          <p:cNvPr id="19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货物识别技术</a:t>
            </a:r>
            <a:endParaRPr lang="en-US" sz="2200" b="0" strike="noStrike" spc="-1">
              <a:solidFill>
                <a:srgbClr val="000000"/>
              </a:solidFill>
              <a:latin typeface="Arial"/>
            </a:endParaRPr>
          </a:p>
        </p:txBody>
      </p:sp>
      <p:sp>
        <p:nvSpPr>
          <p:cNvPr id="20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快速准确识别货物</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提高分拣效率</a:t>
            </a:r>
            <a:endParaRPr lang="en-US" sz="1500" b="0" strike="noStrike" spc="-1">
              <a:solidFill>
                <a:srgbClr val="000000"/>
              </a:solidFill>
              <a:latin typeface="Arial"/>
            </a:endParaRPr>
          </a:p>
        </p:txBody>
      </p:sp>
      <p:sp>
        <p:nvSpPr>
          <p:cNvPr id="20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人工智能在仓库管理中的应用</a:t>
            </a:r>
            <a:endParaRPr lang="en-US" sz="3600" b="0" strike="noStrike" spc="-1">
              <a:solidFill>
                <a:schemeClr val="dk1"/>
              </a:solidFill>
              <a:latin typeface="Arial"/>
            </a:endParaRPr>
          </a:p>
        </p:txBody>
      </p:sp>
      <p:sp>
        <p:nvSpPr>
          <p:cNvPr id="20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智能路径规划</a:t>
            </a:r>
            <a:endParaRPr lang="en-US" sz="2200" b="0" strike="noStrike" spc="-1">
              <a:solidFill>
                <a:srgbClr val="000000"/>
              </a:solidFill>
              <a:latin typeface="Arial"/>
            </a:endParaRPr>
          </a:p>
        </p:txBody>
      </p:sp>
      <p:sp>
        <p:nvSpPr>
          <p:cNvPr id="20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根据实时数据调整路径</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避免碰撞和堵塞</a:t>
            </a:r>
            <a:endParaRPr lang="en-US" sz="15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9"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210"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仓库管理的技术应用在现代物流中占据重要地位，通过先进的仓库管理软件、自动化设备、大数据分析和人工智能技术的应用，可以使仓库运营更加高效、准确和智能化。不断探索和应用新技术，将为企业带来更多商业价值和竞争优势。</a:t>
            </a:r>
            <a:endParaRPr lang="en-US" sz="25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12"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仓库管理的人员培训</a:t>
            </a:r>
            <a:endParaRPr lang="en-US" sz="3600" b="0" strike="noStrike" spc="-1">
              <a:solidFill>
                <a:schemeClr val="dk1"/>
              </a:solidFill>
              <a:latin typeface="Arial"/>
            </a:endParaRPr>
          </a:p>
        </p:txBody>
      </p:sp>
      <p:sp>
        <p:nvSpPr>
          <p:cNvPr id="21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仓库管理人员的技能要求</a:t>
            </a:r>
            <a:endParaRPr lang="en-US" sz="3600" b="0" strike="noStrike" spc="-1">
              <a:solidFill>
                <a:schemeClr val="dk1"/>
              </a:solidFill>
              <a:latin typeface="Arial"/>
            </a:endParaRPr>
          </a:p>
        </p:txBody>
      </p:sp>
      <p:sp>
        <p:nvSpPr>
          <p:cNvPr id="21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能准确分类各类货物</a:t>
            </a:r>
            <a:endParaRPr lang="en-US" sz="2000" b="0" strike="noStrike" spc="-1">
              <a:solidFill>
                <a:srgbClr val="000000"/>
              </a:solidFill>
              <a:latin typeface="Arial"/>
            </a:endParaRPr>
          </a:p>
        </p:txBody>
      </p:sp>
      <p:sp>
        <p:nvSpPr>
          <p:cNvPr id="21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货物分类能力</a:t>
            </a:r>
            <a:endParaRPr lang="en-US" sz="3000" b="0" strike="noStrike" spc="-1">
              <a:solidFill>
                <a:srgbClr val="000000"/>
              </a:solidFill>
              <a:latin typeface="Arial"/>
            </a:endParaRPr>
          </a:p>
        </p:txBody>
      </p:sp>
      <p:sp>
        <p:nvSpPr>
          <p:cNvPr id="21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1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熟练掌握搬运工具的使用</a:t>
            </a:r>
            <a:endParaRPr lang="en-US" sz="2000" b="0" strike="noStrike" spc="-1">
              <a:solidFill>
                <a:srgbClr val="000000"/>
              </a:solidFill>
              <a:latin typeface="Arial"/>
            </a:endParaRPr>
          </a:p>
        </p:txBody>
      </p:sp>
      <p:sp>
        <p:nvSpPr>
          <p:cNvPr id="21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货物搬运技能</a:t>
            </a:r>
            <a:endParaRPr lang="en-US" sz="3000" b="0" strike="noStrike" spc="-1">
              <a:solidFill>
                <a:srgbClr val="000000"/>
              </a:solidFill>
              <a:latin typeface="Arial"/>
            </a:endParaRPr>
          </a:p>
        </p:txBody>
      </p:sp>
      <p:sp>
        <p:nvSpPr>
          <p:cNvPr id="22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2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掌握快速有效的库存盘点方法</a:t>
            </a:r>
            <a:endParaRPr lang="en-US" sz="2000" b="0" strike="noStrike" spc="-1">
              <a:solidFill>
                <a:srgbClr val="000000"/>
              </a:solidFill>
              <a:latin typeface="Arial"/>
            </a:endParaRPr>
          </a:p>
        </p:txBody>
      </p:sp>
      <p:sp>
        <p:nvSpPr>
          <p:cNvPr id="22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库存盘点技巧</a:t>
            </a:r>
            <a:endParaRPr lang="en-US" sz="3000" b="0" strike="noStrike" spc="-1">
              <a:solidFill>
                <a:srgbClr val="000000"/>
              </a:solidFill>
              <a:latin typeface="Arial"/>
            </a:endParaRPr>
          </a:p>
        </p:txBody>
      </p:sp>
      <p:sp>
        <p:nvSpPr>
          <p:cNvPr id="223"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https://d.book118.com/737051066011006055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155</Paragraphs>
  <Slides>25</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25</vt:i4>
      </vt:variant>
    </vt:vector>
  </HeadingPairs>
  <TitlesOfParts>
    <vt:vector baseType="lpstr" size="33">
      <vt:lpstr>Arial</vt:lpstr>
      <vt:lpstr>Calibri</vt:lpstr>
      <vt:lpstr>微软雅黑</vt:lpstr>
      <vt:lpstr>Times New Roman</vt:lpstr>
      <vt:lpstr>Wingdings</vt:lpstr>
      <vt:lpstr>Symbol</vt:lpstr>
      <vt:lpstr>DejaVu Sans</vt:lpstr>
      <vt:lpstr>Office Theme</vt:lpstr>
      <vt:lpstr>仓库管理的培训管理</vt:lpstr>
      <vt:lpstr>目录</vt:lpstr>
      <vt:lpstr>第1章 仓库管理概述</vt:lpstr>
      <vt:lpstr> </vt:lpstr>
      <vt:lpstr>仓库管理的重要性</vt:lpstr>
      <vt:lpstr>仓库管理的主要内容</vt:lpstr>
      <vt:lpstr> </vt:lpstr>
      <vt:lpstr>挑战分析</vt:lpstr>
      <vt:lpstr>应对措施</vt:lpstr>
      <vt:lpstr>第2章 仓库管理的基本流程</vt:lpstr>
      <vt:lpstr> </vt:lpstr>
      <vt:lpstr>存储流程</vt:lpstr>
      <vt:lpstr>出货流程</vt:lpstr>
      <vt:lpstr>退货流程</vt:lpstr>
      <vt:lpstr>仓库管理关键流程</vt:lpstr>
      <vt:lpstr>总结</vt:lpstr>
      <vt:lpstr>第3章 仓库管理的技术应用</vt:lpstr>
      <vt:lpstr> </vt:lpstr>
      <vt:lpstr>自动化设备</vt:lpstr>
      <vt:lpstr>大数据分析</vt:lpstr>
      <vt:lpstr>人工智能在仓库管理中的应用</vt:lpstr>
      <vt:lpstr>结语</vt:lpstr>
      <vt:lpstr>第4章 仓库管理的人员培训</vt:lpstr>
      <vt:lpstr>仓库管理人员的技能要求</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2024-09-29T14:10:06.317</cp:lastPrinted>
  <dcterms:created xsi:type="dcterms:W3CDTF">2024-09-29T06:10:06Z</dcterms:created>
  <dcterms:modified xsi:type="dcterms:W3CDTF">2024-09-29T06:10:08Z</dcterms:modified>
</cp:coreProperties>
</file>