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906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FD688-5666-4FA8-BA83-D27112B68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753CE-F6C1-4330-8C04-1620DBC38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1DFA7-F5C8-4981-8A6F-E241F601F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42854-ADD2-42CF-B49F-91B4ED374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E9C6CC-E55D-4D3A-A0BE-BA7BCA8FD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5D6D12-7607-4EEE-9A76-3CA5E40FC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508341-3B0D-4329-A587-379A6AC91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6E473-A07D-47D8-831D-9B0269908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601B1-916A-401D-94D4-6B9A62736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5DEC4-E4AC-4EE4-B9BE-50288CB59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13ACD-45A3-4666-B737-5570FE115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7592536" y="6552895"/>
            <a:ext cx="2065814" cy="30510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endParaRPr kumimoji="0" lang="en-US" altLang="zh-CN" sz="1400">
              <a:latin typeface="Arial"/>
              <a:ea typeface="宋体" pitchFamily="2" charset="-122"/>
            </a:endParaRPr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79782" y="6529084"/>
            <a:ext cx="3140037" cy="30510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kumimoji="0" lang="en-US" altLang="zh-CN" sz="1400">
              <a:latin typeface="Arial"/>
              <a:ea typeface="宋体" pitchFamily="2" charset="-122"/>
            </a:endParaRPr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0488" y="6344432"/>
            <a:ext cx="637224" cy="48816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1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FD50B29C-B5C5-478E-8102-6F6388CB0642}" type="slidenum">
              <a:rPr kumimoji="0" lang="zh-CN" altLang="en-US" sz="2600" b="1">
                <a:solidFill>
                  <a:schemeClr val="bg1"/>
                </a:solidFill>
                <a:latin typeface="Arial"/>
                <a:ea typeface="宋体" pitchFamily="2" charset="-122"/>
              </a:rPr>
              <a:t>*</a:t>
            </a:fld>
            <a:endParaRPr kumimoji="0" lang="en-US" altLang="zh-CN" sz="2600" b="1">
              <a:solidFill>
                <a:schemeClr val="bg1"/>
              </a:solidFill>
              <a:latin typeface="Arial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3074" name="Rectangle 7"/>
          <p:cNvSpPr/>
          <p:nvPr>
            <p:ph type="title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5" name="Rectangle 8"/>
          <p:cNvSpPr/>
          <p:nvPr>
            <p:ph type="body" idx="1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76" name="Rectangle 1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594600" y="6553200"/>
            <a:ext cx="2063750" cy="304800"/>
          </a:xfrm>
          <a:prstGeom prst="rect">
            <a:avLst/>
          </a:prstGeom>
          <a:ln>
            <a:miter lim="800000"/>
          </a:ln>
        </p:spPr>
        <p:txBody>
          <a:bodyPr numCol="1" anchor="b" anchorCtr="0" compatLnSpc="1">
            <a:prstTxWarp prst="textNoShape">
              <a:avLst/>
            </a:prstTxWarp>
            <a:spAutoFit/>
          </a:bodyPr>
          <a:lstStyle>
            <a:defPPr algn="l" rtl="0" eaLnBrk="1" hangingPunct="1">
              <a:defRPr kumimoji="1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endParaRPr kumimoji="0" lang="en-US" altLang="zh-CN" sz="1400">
              <a:latin typeface="Arial"/>
              <a:ea typeface="宋体" pitchFamily="2" charset="-122"/>
            </a:endParaRPr>
          </a:p>
        </p:txBody>
      </p:sp>
      <p:sp>
        <p:nvSpPr>
          <p:cNvPr id="3077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81350" y="6529388"/>
            <a:ext cx="3136900" cy="304800"/>
          </a:xfrm>
          <a:prstGeom prst="rect">
            <a:avLst/>
          </a:prstGeom>
          <a:ln>
            <a:miter lim="800000"/>
          </a:ln>
        </p:spPr>
        <p:txBody>
          <a:bodyPr numCol="1" anchor="b" anchorCtr="0" compatLnSpc="1">
            <a:prstTxWarp prst="textNoShape">
              <a:avLst/>
            </a:prstTxWarp>
            <a:spAutoFit/>
          </a:bodyPr>
          <a:lstStyle>
            <a:defPPr algn="l" rtl="0" eaLnBrk="1" hangingPunct="1">
              <a:defRPr kumimoji="1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kumimoji="0" lang="en-US" altLang="zh-CN" sz="1400">
              <a:latin typeface="Arial"/>
              <a:ea typeface="宋体" pitchFamily="2" charset="-122"/>
            </a:endParaRPr>
          </a:p>
        </p:txBody>
      </p:sp>
      <p:sp>
        <p:nvSpPr>
          <p:cNvPr id="3078" name="Rectangle 1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90488" y="6343650"/>
            <a:ext cx="636587" cy="488950"/>
          </a:xfrm>
          <a:prstGeom prst="rect">
            <a:avLst/>
          </a:prstGeom>
          <a:ln>
            <a:miter lim="800000"/>
          </a:ln>
        </p:spPr>
        <p:txBody>
          <a:bodyPr numCol="1" anchor="b" anchorCtr="1" compatLnSpc="1">
            <a:prstTxWarp prst="textNoShape">
              <a:avLst/>
            </a:prstTxWarp>
            <a:spAutoFit/>
          </a:bodyPr>
          <a:lstStyle>
            <a:defPPr algn="l" rtl="0" eaLnBrk="1" hangingPunct="1">
              <a:defRPr kumimoji="1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8FFD8AC8-87FB-42A2-9C75-8934262E5870}" type="slidenum">
              <a:rPr kumimoji="0" lang="zh-CN" altLang="en-US" sz="2600" b="1">
                <a:solidFill>
                  <a:schemeClr val="bg1"/>
                </a:solidFill>
                <a:latin typeface="Arial"/>
                <a:ea typeface="宋体" pitchFamily="2" charset="-122"/>
              </a:rPr>
              <a:t>*</a:t>
            </a:fld>
            <a:endParaRPr kumimoji="0" lang="en-US" altLang="zh-CN" sz="2600" b="1">
              <a:solidFill>
                <a:schemeClr val="bg1"/>
              </a:solidFill>
              <a:latin typeface="Arial"/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3600" b="1" i="0" u="none" baseline="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kumimoji="1" sz="3600" b="1">
          <a:solidFill>
            <a:schemeClr val="tx2"/>
          </a:solidFill>
          <a:latin typeface="Arial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kumimoji="1" sz="3600" b="1">
          <a:solidFill>
            <a:schemeClr val="tx2"/>
          </a:solidFill>
          <a:latin typeface="Arial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kumimoji="1" sz="3600" b="1">
          <a:solidFill>
            <a:schemeClr val="tx2"/>
          </a:solidFill>
          <a:latin typeface="Arial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kumimoji="1" sz="3600" b="1">
          <a:solidFill>
            <a:schemeClr val="tx2"/>
          </a:solidFill>
          <a:latin typeface="Arial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kumimoji="1" sz="3600" b="1">
          <a:solidFill>
            <a:schemeClr val="tx2"/>
          </a:solidFill>
          <a:latin typeface="Arial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kumimoji="1" sz="3600" b="1">
          <a:solidFill>
            <a:schemeClr val="tx2"/>
          </a:solidFill>
          <a:latin typeface="Arial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kumimoji="1" sz="3600" b="1">
          <a:solidFill>
            <a:schemeClr val="tx2"/>
          </a:solidFill>
          <a:latin typeface="Arial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kumimoji="1" sz="3600" b="1">
          <a:solidFill>
            <a:schemeClr val="tx2"/>
          </a:solidFill>
          <a:latin typeface="Arial"/>
          <a:ea typeface="宋体" pitchFamily="2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kumimoji="1" sz="2800" b="0" i="0" u="none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Tx/>
        <a:buChar char="–"/>
        <a:defRPr kumimoji="1" sz="2400" b="0" i="0" u="none" baseline="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kumimoji="1" sz="2000" b="0" i="0" u="none" baseline="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80000"/>
        <a:buFontTx/>
        <a:buChar char="–"/>
        <a:defRPr kumimoji="1" sz="2000" b="0" i="0" u="none" baseline="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 kumimoji="1" sz="2000" b="0" i="0" u="none" baseline="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 kumimoji="1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 kumimoji="1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 kumimoji="1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 kumimoji="1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641221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一、常规仪器的正确使用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13315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试题编号：1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400" b="1">
                <a:latin typeface="华文新魏" pitchFamily="2" charset="-122"/>
                <a:ea typeface="华文新魏" pitchFamily="2" charset="-122"/>
              </a:rPr>
              <a:t>操作题目</a:t>
            </a: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：</a:t>
            </a:r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如何正确使用余氯比色计测定饮用水中的余氯含量。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400" b="1">
                <a:latin typeface="华文新魏" pitchFamily="2" charset="-122"/>
                <a:ea typeface="华文新魏" pitchFamily="2" charset="-122"/>
              </a:rPr>
              <a:t>简答题</a:t>
            </a:r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：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1、饮用水中余氯卫生标准的浓度表示单位是什么？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2、测定水中余氯时的温度最好不超过多少度（</a:t>
            </a:r>
            <a:r>
              <a:rPr lang="zh-CN" altLang="en-US" sz="2000" baseline="30000">
                <a:latin typeface="华文新魏" pitchFamily="2" charset="-122"/>
                <a:ea typeface="华文新魏" pitchFamily="2" charset="-122"/>
              </a:rPr>
              <a:t>0</a:t>
            </a:r>
            <a:r>
              <a:rPr lang="en-US" altLang="zh-CN" sz="2000">
                <a:latin typeface="华文新魏" pitchFamily="2" charset="-122"/>
                <a:ea typeface="华文新魏" pitchFamily="2" charset="-122"/>
              </a:rPr>
              <a:t>c）?</a:t>
            </a:r>
            <a:endParaRPr lang="en-US" altLang="zh-CN" sz="20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en-US" altLang="zh-CN" sz="2000">
                <a:latin typeface="华文新魏" pitchFamily="2" charset="-122"/>
                <a:ea typeface="华文新魏" pitchFamily="2" charset="-122"/>
              </a:rPr>
              <a:t>3、</a:t>
            </a:r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立即比色，所得结果为何种余氯？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4、10分钟后比色，所得结果为何种余氯？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要求：正确使用余氯比色计测定饮用水中的余氯含量，并正确对测定结果进行判定。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13316" name="TextBox 1331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 b="0">
                <a:ea typeface="华文新魏" pitchFamily="2" charset="-122"/>
              </a:rPr>
              <a:t>评分要点：</a:t>
            </a:r>
            <a:endParaRPr lang="zh-CN" altLang="en-US" b="0">
              <a:ea typeface="华文新魏" pitchFamily="2" charset="-122"/>
            </a:endParaRPr>
          </a:p>
        </p:txBody>
      </p:sp>
      <p:sp>
        <p:nvSpPr>
          <p:cNvPr id="14339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ea typeface="华文新魏" pitchFamily="2" charset="-122"/>
              </a:rPr>
              <a:t>步骤    操作要点                                                            分值</a:t>
            </a:r>
            <a:endParaRPr lang="zh-CN" altLang="en-US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ea typeface="华文新魏" pitchFamily="2" charset="-122"/>
              </a:rPr>
              <a:t>1         取水样5</a:t>
            </a:r>
            <a:r>
              <a:rPr lang="en-US" altLang="zh-CN" sz="2000" b="1">
                <a:ea typeface="华文新魏" pitchFamily="2" charset="-122"/>
              </a:rPr>
              <a:t>mL</a:t>
            </a:r>
            <a:r>
              <a:rPr lang="zh-CN" altLang="en-US" sz="2000" b="1">
                <a:ea typeface="华文新魏" pitchFamily="2" charset="-122"/>
              </a:rPr>
              <a:t>于带刻度的比色管中；                        3        </a:t>
            </a:r>
            <a:endParaRPr lang="zh-CN" altLang="en-US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ea typeface="华文新魏" pitchFamily="2" charset="-122"/>
              </a:rPr>
              <a:t>2         用滴管加入2-3滴邻联甲苯胺溶液，混匀；            3  </a:t>
            </a:r>
            <a:endParaRPr lang="zh-CN" altLang="en-US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ea typeface="华文新魏" pitchFamily="2" charset="-122"/>
              </a:rPr>
              <a:t>3         迅速与标准管进行比色；                                      3</a:t>
            </a:r>
            <a:endParaRPr lang="zh-CN" altLang="en-US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ea typeface="华文新魏" pitchFamily="2" charset="-122"/>
              </a:rPr>
              <a:t>4         读出水样中余氯含量。                                          3</a:t>
            </a:r>
            <a:endParaRPr lang="zh-CN" altLang="en-US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ea typeface="华文新魏" pitchFamily="2" charset="-122"/>
              </a:rPr>
              <a:t>简答题     答案</a:t>
            </a:r>
            <a:endParaRPr lang="zh-CN" altLang="en-US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ea typeface="华文新魏" pitchFamily="2" charset="-122"/>
              </a:rPr>
              <a:t>1          </a:t>
            </a:r>
            <a:r>
              <a:rPr lang="zh-CN" altLang="en-US" sz="2000" b="1">
                <a:latin typeface="华文新魏" pitchFamily="2" charset="-122"/>
                <a:ea typeface="华文新魏" pitchFamily="2" charset="-122"/>
              </a:rPr>
              <a:t>饮用水中余氯卫生标准的浓度表示单位</a:t>
            </a:r>
            <a:r>
              <a:rPr lang="en-US" altLang="zh-CN" sz="2000" b="1">
                <a:latin typeface="华文新魏" pitchFamily="2" charset="-122"/>
                <a:ea typeface="华文新魏" pitchFamily="2" charset="-122"/>
              </a:rPr>
              <a:t>mg/L。     2</a:t>
            </a:r>
            <a:endParaRPr lang="en-US" altLang="zh-CN" sz="2000" b="1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latin typeface="华文新魏" pitchFamily="2" charset="-122"/>
                <a:ea typeface="华文新魏" pitchFamily="2" charset="-122"/>
              </a:rPr>
              <a:t>2           测定水中余氯时的温度最好不超过多少度20</a:t>
            </a:r>
            <a:r>
              <a:rPr lang="zh-CN" altLang="en-US" sz="2000" b="1" baseline="30000">
                <a:latin typeface="华文新魏" pitchFamily="2" charset="-122"/>
                <a:ea typeface="华文新魏" pitchFamily="2" charset="-122"/>
              </a:rPr>
              <a:t>0</a:t>
            </a:r>
            <a:r>
              <a:rPr lang="en-US" altLang="zh-CN" sz="2000" b="1">
                <a:latin typeface="华文新魏" pitchFamily="2" charset="-122"/>
                <a:ea typeface="华文新魏" pitchFamily="2" charset="-122"/>
              </a:rPr>
              <a:t>c。  2</a:t>
            </a:r>
            <a:endParaRPr lang="en-US" altLang="zh-CN" sz="2000" b="1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en-US" altLang="zh-CN" sz="2000" b="1">
                <a:latin typeface="华文新魏" pitchFamily="2" charset="-122"/>
                <a:ea typeface="华文新魏" pitchFamily="2" charset="-122"/>
              </a:rPr>
              <a:t>3          </a:t>
            </a:r>
            <a:r>
              <a:rPr lang="zh-CN" altLang="en-US" sz="2000" b="1">
                <a:latin typeface="华文新魏" pitchFamily="2" charset="-122"/>
                <a:ea typeface="华文新魏" pitchFamily="2" charset="-122"/>
              </a:rPr>
              <a:t>立即比色，所得结果为游离性余氯。                       2</a:t>
            </a:r>
            <a:endParaRPr lang="zh-CN" altLang="en-US" sz="2000" b="1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latin typeface="华文新魏" pitchFamily="2" charset="-122"/>
                <a:ea typeface="华文新魏" pitchFamily="2" charset="-122"/>
              </a:rPr>
              <a:t>4          10分钟后比色，所得结果为总余氯。                       2</a:t>
            </a:r>
            <a:endParaRPr lang="zh-CN" altLang="en-US" sz="2000" b="1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latin typeface="华文新魏" pitchFamily="2" charset="-122"/>
                <a:ea typeface="华文新魏" pitchFamily="2" charset="-122"/>
              </a:rPr>
              <a:t>总分                                                                                            20</a:t>
            </a:r>
            <a:endParaRPr lang="zh-CN" altLang="en-US" sz="2000" b="1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endParaRPr lang="en-US" altLang="zh-CN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endParaRPr lang="zh-CN" altLang="en-US" sz="2000" b="1">
              <a:ea typeface="华文新魏" pitchFamily="2" charset="-122"/>
            </a:endParaRPr>
          </a:p>
        </p:txBody>
      </p:sp>
      <p:sp>
        <p:nvSpPr>
          <p:cNvPr id="14340" name="TextBox 1433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常规仪器的正确使用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15363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>
                <a:ea typeface="华文新魏" pitchFamily="2" charset="-122"/>
              </a:rPr>
              <a:t>试题编号：</a:t>
            </a:r>
            <a:r>
              <a:rPr lang="en-US" altLang="zh-CN">
                <a:ea typeface="华文新魏" pitchFamily="2" charset="-122"/>
              </a:rPr>
              <a:t>2</a:t>
            </a:r>
            <a:endParaRPr lang="en-US" altLang="zh-CN">
              <a:ea typeface="华文新魏" pitchFamily="2" charset="-122"/>
            </a:endParaRPr>
          </a:p>
          <a:p>
            <a:pPr lvl="0" eaLnBrk="1" hangingPunct="1"/>
            <a:r>
              <a:rPr lang="zh-CN" altLang="en-US" b="1">
                <a:ea typeface="华文新魏" pitchFamily="2" charset="-122"/>
              </a:rPr>
              <a:t>操作题目</a:t>
            </a:r>
            <a:r>
              <a:rPr lang="zh-CN" altLang="en-US">
                <a:ea typeface="华文新魏" pitchFamily="2" charset="-122"/>
              </a:rPr>
              <a:t>：温湿度计的使用</a:t>
            </a:r>
            <a:endParaRPr lang="zh-CN" altLang="en-US">
              <a:ea typeface="华文新魏" pitchFamily="2" charset="-122"/>
            </a:endParaRPr>
          </a:p>
          <a:p>
            <a:pPr lvl="0" eaLnBrk="1" hangingPunct="1"/>
            <a:r>
              <a:rPr lang="zh-CN" altLang="en-US" b="1">
                <a:ea typeface="华文新魏" pitchFamily="2" charset="-122"/>
              </a:rPr>
              <a:t>简答题</a:t>
            </a:r>
            <a:endParaRPr lang="zh-CN" altLang="en-US" b="1">
              <a:ea typeface="华文新魏" pitchFamily="2" charset="-122"/>
            </a:endParaRPr>
          </a:p>
          <a:p>
            <a:pPr lvl="0" eaLnBrk="1" hangingPunct="1"/>
            <a:r>
              <a:rPr lang="zh-CN" altLang="en-US" sz="2400">
                <a:ea typeface="华文新魏" pitchFamily="2" charset="-122"/>
              </a:rPr>
              <a:t>1、</a:t>
            </a:r>
            <a:r>
              <a:rPr lang="zh-CN" altLang="en-US">
                <a:ea typeface="华文新魏" pitchFamily="2" charset="-122"/>
              </a:rPr>
              <a:t>温度的表示单位是什么？</a:t>
            </a:r>
            <a:endParaRPr lang="zh-CN" altLang="en-US">
              <a:ea typeface="华文新魏" pitchFamily="2" charset="-122"/>
            </a:endParaRPr>
          </a:p>
          <a:p>
            <a:pPr lvl="0" eaLnBrk="1" hangingPunct="1"/>
            <a:r>
              <a:rPr lang="zh-CN" altLang="en-US">
                <a:ea typeface="华文新魏" pitchFamily="2" charset="-122"/>
              </a:rPr>
              <a:t>2、测定时，仪器距墙壁不得小于多少米？</a:t>
            </a:r>
            <a:endParaRPr lang="zh-CN" altLang="en-US">
              <a:ea typeface="华文新魏" pitchFamily="2" charset="-122"/>
            </a:endParaRPr>
          </a:p>
          <a:p>
            <a:pPr lvl="0" eaLnBrk="1" hangingPunct="1"/>
            <a:r>
              <a:rPr lang="zh-CN" altLang="en-US">
                <a:ea typeface="华文新魏" pitchFamily="2" charset="-122"/>
              </a:rPr>
              <a:t>3、测定时，仪器距地面高度不得低于多少米？</a:t>
            </a:r>
            <a:endParaRPr lang="zh-CN" altLang="en-US">
              <a:ea typeface="华文新魏" pitchFamily="2" charset="-122"/>
            </a:endParaRPr>
          </a:p>
          <a:p>
            <a:pPr lvl="0" eaLnBrk="1" hangingPunct="1"/>
            <a:r>
              <a:rPr lang="zh-CN" altLang="en-US">
                <a:ea typeface="华文新魏" pitchFamily="2" charset="-122"/>
              </a:rPr>
              <a:t>要求：正确掌握温湿度计的使用和结果判读。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15364" name="TextBox 1536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现场风速仪的使用评分要点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17411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步骤              操作要点                                                               分值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1      轻轻调整电位表上的机械零螺丝，使指针调到零位；            2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2      校正开关置于断的位置；                                                        2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3      将测杆插头插在插座内；                                                        2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4      将测杆垂直向上放置；                                                            2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5      校正开关置于满度位置；                                                        2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6      调整满度旋扭，是电表置于满度位置；                                  2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7      校正开关置于零位；                                                               2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8       调整粗调和细调旋扭，将电表指针调到零点位置；               2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9   轻轻拉起螺塞，使测杆探头露出，探头上的红点应对准风向； 2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10  正确读出仪器的响应值。                                                          2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总分                                                                                                20</a:t>
            </a:r>
            <a:endParaRPr lang="zh-CN" altLang="en-US" sz="1800" b="1">
              <a:ea typeface="华文新魏" pitchFamily="2" charset="-122"/>
            </a:endParaRPr>
          </a:p>
        </p:txBody>
      </p:sp>
      <p:sp>
        <p:nvSpPr>
          <p:cNvPr id="17412" name="TextBox 1741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常规仪器的正确使用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19459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2400">
                <a:ea typeface="华文新魏" pitchFamily="2" charset="-122"/>
              </a:rPr>
              <a:t>试题编号：</a:t>
            </a:r>
            <a:r>
              <a:rPr lang="en-US" altLang="zh-CN" sz="2400">
                <a:ea typeface="华文新魏" pitchFamily="2" charset="-122"/>
              </a:rPr>
              <a:t>5</a:t>
            </a:r>
            <a:endParaRPr lang="en-US" altLang="zh-CN" sz="2400">
              <a:ea typeface="华文新魏" pitchFamily="2" charset="-122"/>
            </a:endParaRPr>
          </a:p>
          <a:p>
            <a:pPr lvl="0" eaLnBrk="1" hangingPunct="1"/>
            <a:r>
              <a:rPr lang="zh-CN" altLang="en-US" sz="2400">
                <a:ea typeface="华文新魏" pitchFamily="2" charset="-122"/>
              </a:rPr>
              <a:t>操作题目：现场噪声仪器的使用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/>
            <a:r>
              <a:rPr lang="zh-CN" altLang="en-US" sz="2400">
                <a:ea typeface="华文新魏" pitchFamily="2" charset="-122"/>
              </a:rPr>
              <a:t>简答题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/>
            <a:r>
              <a:rPr lang="zh-CN" altLang="en-US" sz="2400">
                <a:ea typeface="华文新魏" pitchFamily="2" charset="-122"/>
              </a:rPr>
              <a:t>1、仪器上的</a:t>
            </a:r>
            <a:r>
              <a:rPr lang="en-US" altLang="zh-CN" sz="2400">
                <a:ea typeface="华文新魏" pitchFamily="2" charset="-122"/>
              </a:rPr>
              <a:t>FAST</a:t>
            </a:r>
            <a:r>
              <a:rPr lang="zh-CN" altLang="en-US" sz="2400">
                <a:ea typeface="华文新魏" pitchFamily="2" charset="-122"/>
              </a:rPr>
              <a:t>键测得的结果为何种噪声值？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/>
            <a:r>
              <a:rPr lang="zh-CN" altLang="en-US" sz="2400">
                <a:ea typeface="华文新魏" pitchFamily="2" charset="-122"/>
              </a:rPr>
              <a:t>2、仪器上的</a:t>
            </a:r>
            <a:r>
              <a:rPr lang="en-US" altLang="zh-CN" sz="2400">
                <a:ea typeface="华文新魏" pitchFamily="2" charset="-122"/>
              </a:rPr>
              <a:t>SLOW</a:t>
            </a:r>
            <a:r>
              <a:rPr lang="zh-CN" altLang="en-US" sz="2400">
                <a:ea typeface="华文新魏" pitchFamily="2" charset="-122"/>
              </a:rPr>
              <a:t>键测得的结果为何种噪声值？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/>
            <a:r>
              <a:rPr lang="en-US" altLang="zh-CN" sz="2400">
                <a:ea typeface="华文新魏" pitchFamily="2" charset="-122"/>
              </a:rPr>
              <a:t>3、</a:t>
            </a:r>
            <a:r>
              <a:rPr lang="zh-CN" altLang="en-US" sz="2400">
                <a:ea typeface="华文新魏" pitchFamily="2" charset="-122"/>
              </a:rPr>
              <a:t>仪器上的</a:t>
            </a:r>
            <a:r>
              <a:rPr lang="en-US" altLang="zh-CN" sz="2400">
                <a:ea typeface="华文新魏" pitchFamily="2" charset="-122"/>
              </a:rPr>
              <a:t>HOLD</a:t>
            </a:r>
            <a:r>
              <a:rPr lang="zh-CN" altLang="en-US" sz="2400">
                <a:ea typeface="华文新魏" pitchFamily="2" charset="-122"/>
              </a:rPr>
              <a:t>键测得的结果为何种噪声值？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/>
            <a:r>
              <a:rPr lang="en-US" altLang="zh-CN" sz="2400">
                <a:ea typeface="华文新魏" pitchFamily="2" charset="-122"/>
              </a:rPr>
              <a:t>4、</a:t>
            </a:r>
            <a:r>
              <a:rPr lang="zh-CN" altLang="en-US" sz="2400">
                <a:ea typeface="华文新魏" pitchFamily="2" charset="-122"/>
              </a:rPr>
              <a:t>噪声的表示单位是什么？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/>
            <a:r>
              <a:rPr lang="zh-CN" altLang="en-US" sz="2400">
                <a:ea typeface="华文新魏" pitchFamily="2" charset="-122"/>
              </a:rPr>
              <a:t>要求：正确掌握噪声仪器的使用和结果判读</a:t>
            </a:r>
            <a:endParaRPr lang="zh-CN" altLang="en-US" sz="2400">
              <a:ea typeface="华文新魏" pitchFamily="2" charset="-122"/>
            </a:endParaRPr>
          </a:p>
        </p:txBody>
      </p:sp>
      <p:sp>
        <p:nvSpPr>
          <p:cNvPr id="19460" name="TextBox 1945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常规仪器的正确使用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21507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试题编号：</a:t>
            </a:r>
            <a:r>
              <a:rPr lang="en-US" altLang="zh-CN" sz="2400">
                <a:ea typeface="华文新魏" pitchFamily="2" charset="-122"/>
              </a:rPr>
              <a:t>6</a:t>
            </a:r>
            <a:endParaRPr lang="en-US" altLang="zh-CN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 b="1">
                <a:ea typeface="华文新魏" pitchFamily="2" charset="-122"/>
              </a:rPr>
              <a:t>操作 题目</a:t>
            </a:r>
            <a:endParaRPr lang="zh-CN" altLang="en-US" sz="24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>
                <a:ea typeface="华文新魏" pitchFamily="2" charset="-122"/>
              </a:rPr>
              <a:t>           紫外线强度测定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 b="1">
                <a:ea typeface="华文新魏" pitchFamily="2" charset="-122"/>
              </a:rPr>
              <a:t>简答题</a:t>
            </a:r>
            <a:endParaRPr lang="zh-CN" altLang="en-US" sz="24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>
                <a:ea typeface="华文新魏" pitchFamily="2" charset="-122"/>
              </a:rPr>
              <a:t>1、标准紫外线强度仪的表示单位是什么？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>
                <a:ea typeface="华文新魏" pitchFamily="2" charset="-122"/>
              </a:rPr>
              <a:t>2、测定的紫外线波长范围是多少纳米（</a:t>
            </a:r>
            <a:r>
              <a:rPr lang="en-US" altLang="zh-CN" sz="2400">
                <a:ea typeface="华文新魏" pitchFamily="2" charset="-122"/>
              </a:rPr>
              <a:t>nm）？</a:t>
            </a:r>
            <a:endParaRPr lang="en-US" altLang="zh-CN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en-US" altLang="zh-CN" sz="2400">
                <a:ea typeface="华文新魏" pitchFamily="2" charset="-122"/>
              </a:rPr>
              <a:t>3、</a:t>
            </a:r>
            <a:r>
              <a:rPr lang="zh-CN" altLang="en-US" sz="2400">
                <a:ea typeface="华文新魏" pitchFamily="2" charset="-122"/>
              </a:rPr>
              <a:t>测试时室内的适宜温度是多少（</a:t>
            </a:r>
            <a:r>
              <a:rPr lang="zh-CN" altLang="en-US" sz="2400" baseline="30000">
                <a:ea typeface="华文新魏" pitchFamily="2" charset="-122"/>
              </a:rPr>
              <a:t>0</a:t>
            </a:r>
            <a:r>
              <a:rPr lang="en-US" altLang="zh-CN" sz="2400">
                <a:ea typeface="华文新魏" pitchFamily="2" charset="-122"/>
              </a:rPr>
              <a:t>c）？</a:t>
            </a:r>
            <a:endParaRPr lang="en-US" altLang="zh-CN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 b="1">
                <a:ea typeface="华文新魏" pitchFamily="2" charset="-122"/>
              </a:rPr>
              <a:t>要求</a:t>
            </a:r>
            <a:r>
              <a:rPr lang="zh-CN" altLang="en-US" sz="2400">
                <a:ea typeface="华文新魏" pitchFamily="2" charset="-122"/>
              </a:rPr>
              <a:t>：正确掌握紫外线强度仪的使用、结果判读和判定合格标准。</a:t>
            </a:r>
            <a:endParaRPr lang="zh-CN" altLang="en-US" sz="2400">
              <a:ea typeface="华文新魏" pitchFamily="2" charset="-122"/>
            </a:endParaRPr>
          </a:p>
        </p:txBody>
      </p:sp>
      <p:sp>
        <p:nvSpPr>
          <p:cNvPr id="21508" name="TextBox 2150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常规仪器的正确使用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23555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试题编号：   </a:t>
            </a: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7</a:t>
            </a:r>
            <a:endParaRPr lang="en-US" altLang="zh-CN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操作题目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            一氧化碳测定仪的使用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简答题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1、如果仪器的显示值是2.0</a:t>
            </a: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ppm，</a:t>
            </a: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如何换算成㎎/</a:t>
            </a: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m</a:t>
            </a:r>
            <a:r>
              <a:rPr lang="en-US" altLang="zh-CN" sz="2400" baseline="30000">
                <a:latin typeface="华文新魏" pitchFamily="2" charset="-122"/>
                <a:ea typeface="华文新魏" pitchFamily="2" charset="-122"/>
              </a:rPr>
              <a:t>3</a:t>
            </a: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？</a:t>
            </a:r>
            <a:endParaRPr lang="en-US" altLang="zh-CN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2、</a:t>
            </a: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简述国标方法中规定的</a:t>
            </a: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co</a:t>
            </a: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现场气体分析仪原理。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3、地下车库中的主要污染物是</a:t>
            </a: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co</a:t>
            </a: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还是</a:t>
            </a: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co</a:t>
            </a:r>
            <a:r>
              <a:rPr lang="en-US" altLang="zh-CN" sz="2400" baseline="-25000">
                <a:latin typeface="华文新魏" pitchFamily="2" charset="-122"/>
                <a:ea typeface="华文新魏" pitchFamily="2" charset="-122"/>
              </a:rPr>
              <a:t>2？</a:t>
            </a:r>
            <a:endParaRPr lang="en-US" altLang="zh-CN" sz="2400" baseline="-250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endParaRPr lang="en-US" altLang="zh-CN" sz="2400" baseline="-250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要求：现场掌握一氧化碳仪的使用方法、结果判读和换算。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23556" name="TextBox 2355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评分要点（二）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25603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简答题    答案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1    浓度换算：2.0 ×10</a:t>
            </a:r>
            <a:r>
              <a:rPr lang="zh-CN" altLang="en-US" sz="2400" baseline="30000">
                <a:ea typeface="华文新魏" pitchFamily="2" charset="-122"/>
              </a:rPr>
              <a:t>-6 </a:t>
            </a:r>
            <a:r>
              <a:rPr lang="zh-CN" altLang="en-US" sz="2400">
                <a:ea typeface="华文新魏" pitchFamily="2" charset="-122"/>
              </a:rPr>
              <a:t>×</a:t>
            </a:r>
            <a:r>
              <a:rPr lang="en-US" altLang="zh-CN" sz="2400">
                <a:ea typeface="华文新魏" pitchFamily="2" charset="-122"/>
              </a:rPr>
              <a:t>co</a:t>
            </a:r>
            <a:r>
              <a:rPr lang="zh-CN" altLang="en-US" sz="2400">
                <a:ea typeface="华文新魏" pitchFamily="2" charset="-122"/>
              </a:rPr>
              <a:t>分子量/22.4。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>
                <a:ea typeface="华文新魏" pitchFamily="2" charset="-122"/>
              </a:rPr>
              <a:t>     （1 ×10</a:t>
            </a:r>
            <a:r>
              <a:rPr lang="zh-CN" altLang="en-US" sz="2400" baseline="30000">
                <a:ea typeface="华文新魏" pitchFamily="2" charset="-122"/>
              </a:rPr>
              <a:t>-6 </a:t>
            </a:r>
            <a:r>
              <a:rPr lang="zh-CN" altLang="en-US" sz="2400">
                <a:ea typeface="华文新魏" pitchFamily="2" charset="-122"/>
              </a:rPr>
              <a:t>=1.0</a:t>
            </a:r>
            <a:r>
              <a:rPr lang="en-US" altLang="zh-CN" sz="2400">
                <a:ea typeface="华文新魏" pitchFamily="2" charset="-122"/>
              </a:rPr>
              <a:t>ppm）                                               4</a:t>
            </a:r>
            <a:endParaRPr lang="en-US" altLang="zh-CN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en-US" altLang="zh-CN" sz="2400">
                <a:ea typeface="华文新魏" pitchFamily="2" charset="-122"/>
              </a:rPr>
              <a:t>2    </a:t>
            </a:r>
            <a:r>
              <a:rPr lang="zh-CN" altLang="en-US" sz="2400">
                <a:ea typeface="华文新魏" pitchFamily="2" charset="-122"/>
              </a:rPr>
              <a:t>现场分析仪原理（不分光红外线气体分析仪）：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>
                <a:ea typeface="华文新魏" pitchFamily="2" charset="-122"/>
              </a:rPr>
              <a:t>      一氧化碳对不分光红外线具有选择性的吸收，在一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>
                <a:ea typeface="华文新魏" pitchFamily="2" charset="-122"/>
              </a:rPr>
              <a:t>     定范围内，吸收值与一氧化碳浓度呈线性关系，因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>
                <a:ea typeface="华文新魏" pitchFamily="2" charset="-122"/>
              </a:rPr>
              <a:t>    此可根据吸收值确定样品中一氧化碳的浓度。         2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3    </a:t>
            </a: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地下车库中的主要污染物是</a:t>
            </a: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co</a:t>
            </a: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。                            2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总分                                                                                   20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25604" name="TextBox 2560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评分要点（一）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27651" name="Rectangle 3"/>
          <p:cNvSpPr/>
          <p:nvPr>
            <p:ph type="body" idx="4294967295"/>
          </p:nvPr>
        </p:nvSpPr>
        <p:spPr>
          <a:xfrm>
            <a:off x="908050" y="2895600"/>
            <a:ext cx="8750300" cy="3352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2000">
                <a:ea typeface="华文新魏" pitchFamily="2" charset="-122"/>
              </a:rPr>
              <a:t>步骤     操作要点                                                                 分值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/>
            <a:r>
              <a:rPr lang="zh-CN" altLang="en-US" sz="2000">
                <a:ea typeface="华文新魏" pitchFamily="2" charset="-122"/>
              </a:rPr>
              <a:t>1</a:t>
            </a:r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   检查仪器电量，电量充足可正常工作，否则应预先充电； 2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/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2   打开仪器电源，预热10-30分钟；                                             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3   用零空气调节仪器零点；                                                           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4    用标准气体调节仪器终点；                                                      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en-US" altLang="zh-CN" sz="2000">
                <a:latin typeface="华文新魏" pitchFamily="2" charset="-122"/>
                <a:ea typeface="华文新魏" pitchFamily="2" charset="-122"/>
              </a:rPr>
              <a:t>5     </a:t>
            </a:r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打开仪器泵开关，将气体抽入仪器内测定；                        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6、正确读出仪器响应值。                                                              2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buNone/>
            </a:pPr>
            <a:r>
              <a:rPr lang="zh-CN" altLang="en-US" sz="2000">
                <a:ea typeface="华文新魏" pitchFamily="2" charset="-122"/>
              </a:rPr>
              <a:t>    </a:t>
            </a:r>
            <a:endParaRPr lang="zh-CN" altLang="en-US" sz="2000">
              <a:ea typeface="华文新魏" pitchFamily="2" charset="-122"/>
            </a:endParaRPr>
          </a:p>
        </p:txBody>
      </p:sp>
      <p:sp>
        <p:nvSpPr>
          <p:cNvPr id="27652" name="TextBox 2765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显微镜评分要点（一）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29699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步骤       操作要点                                                                             分值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1     提取安放：提取时一手握镜臂，一手托镜座，将镜座安放           2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1800" b="1">
                <a:ea typeface="华文新魏" pitchFamily="2" charset="-122"/>
              </a:rPr>
              <a:t>            在距边台﹥5</a:t>
            </a:r>
            <a:r>
              <a:rPr lang="en-US" altLang="zh-CN" sz="1800" b="1">
                <a:ea typeface="华文新魏" pitchFamily="2" charset="-122"/>
              </a:rPr>
              <a:t>cm</a:t>
            </a:r>
            <a:r>
              <a:rPr lang="zh-CN" altLang="en-US" sz="1800" b="1">
                <a:ea typeface="华文新魏" pitchFamily="2" charset="-122"/>
              </a:rPr>
              <a:t>处；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2     安装镜头：了解目镜和物镜放大倍数并将所需倍数的目镜           2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1800" b="1">
                <a:ea typeface="华文新魏" pitchFamily="2" charset="-122"/>
              </a:rPr>
              <a:t>            和物镜分别装在各自位置上；                                                   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3     对光：选最大光圈对准通光孔，转动转换器使低倍物镜对            2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1800" b="1">
                <a:ea typeface="华文新魏" pitchFamily="2" charset="-122"/>
              </a:rPr>
              <a:t>            准通光孔，双手转动反光镜直到看见明亮视野为止；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4     安装玻片：调整载物台与物镜之间的距离最大，将载玻片放        2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1800" b="1">
                <a:ea typeface="华文新魏" pitchFamily="2" charset="-122"/>
              </a:rPr>
              <a:t>           于载物台上，再用粗螺旋调至与物镜保持最小距离，为防止物   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1800" b="1">
                <a:ea typeface="华文新魏" pitchFamily="2" charset="-122"/>
              </a:rPr>
              <a:t>           镜损坏，要从侧面观察；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00" b="1">
                <a:ea typeface="华文新魏" pitchFamily="2" charset="-122"/>
              </a:rPr>
              <a:t>5     调焦观察选择低倍镜，用粗螺旋缓慢拉大片子与物镜的距离并    3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1800" b="1">
                <a:ea typeface="华文新魏" pitchFamily="2" charset="-122"/>
              </a:rPr>
              <a:t>         从目镜中找到物象，再用微螺旋调到片子上的物象清晰后仔细观察。</a:t>
            </a:r>
            <a:endParaRPr lang="zh-CN" altLang="en-US" sz="1800" b="1">
              <a:ea typeface="华文新魏" pitchFamily="2" charset="-122"/>
            </a:endParaRPr>
          </a:p>
        </p:txBody>
      </p:sp>
      <p:sp>
        <p:nvSpPr>
          <p:cNvPr id="29700" name="TextBox 2969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常规仪器的正确使用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31747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试题编号   1</a:t>
            </a: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0</a:t>
            </a:r>
            <a:endParaRPr lang="en-US" altLang="zh-CN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操作题目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buNone/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          某市区一家居民4口均确诊为细菌性痢疾病人，地段医院预防保健科派医生实施疫点消毒，请模拟操作，如何使用普通喷雾器对病家进行消毒。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简答题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buNone/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       喷雾器容易发生故障的主要部位有哪些？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要求：掌握喷雾器的正确使用和维护方法。      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31748" name="TextBox 3174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常规仪器的正确使用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33795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>
                <a:ea typeface="华文新魏" pitchFamily="2" charset="-122"/>
              </a:rPr>
              <a:t>试题编号   1</a:t>
            </a:r>
            <a:r>
              <a:rPr lang="en-US" altLang="zh-CN">
                <a:ea typeface="华文新魏" pitchFamily="2" charset="-122"/>
              </a:rPr>
              <a:t>1</a:t>
            </a:r>
            <a:endParaRPr lang="en-US" altLang="zh-CN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>
                <a:ea typeface="华文新魏" pitchFamily="2" charset="-122"/>
              </a:rPr>
              <a:t>操作题目</a:t>
            </a:r>
            <a:endParaRPr lang="zh-CN" altLang="en-US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某市区一家居民4口均确诊为细菌性痢疾病人，地段医院预防保健科派医生实施疫点消毒，请模拟操作，如何使用普通喷雾器对病家进行消毒。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简答题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      当喷雾器发生</a:t>
            </a:r>
            <a:r>
              <a:rPr lang="zh-CN" altLang="en-US" sz="2400">
                <a:ea typeface="华文新魏" pitchFamily="2" charset="-122"/>
              </a:rPr>
              <a:t>唧筒失灵、封口橡胶圈老化和喷头堵塞时应如何解决？</a:t>
            </a: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      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要求：掌握喷雾器的正确使用和维护方法。 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33796" name="TextBox 3379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评分要点（二）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35843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>
                <a:ea typeface="华文新魏" pitchFamily="2" charset="-122"/>
              </a:rPr>
              <a:t>简答题   答案</a:t>
            </a:r>
            <a:endParaRPr lang="zh-CN" altLang="en-US">
              <a:ea typeface="华文新魏" pitchFamily="2" charset="-122"/>
            </a:endParaRPr>
          </a:p>
          <a:p>
            <a:pPr lvl="0" eaLnBrk="1" hangingPunct="1">
              <a:buNone/>
            </a:pPr>
            <a:r>
              <a:rPr lang="zh-CN" altLang="en-US">
                <a:ea typeface="华文新魏" pitchFamily="2" charset="-122"/>
              </a:rPr>
              <a:t>   解决上述故障的办法是：唧筒内加机油润滑；       6</a:t>
            </a:r>
            <a:endParaRPr lang="zh-CN" altLang="en-US">
              <a:ea typeface="华文新魏" pitchFamily="2" charset="-122"/>
            </a:endParaRPr>
          </a:p>
          <a:p>
            <a:pPr lvl="0" eaLnBrk="1" hangingPunct="1">
              <a:buNone/>
            </a:pPr>
            <a:r>
              <a:rPr lang="zh-CN" altLang="en-US">
                <a:ea typeface="华文新魏" pitchFamily="2" charset="-122"/>
              </a:rPr>
              <a:t>    更换封口橡胶圈；擦拭喷头，排除堵塞。</a:t>
            </a:r>
            <a:endParaRPr lang="zh-CN" altLang="en-US">
              <a:ea typeface="华文新魏" pitchFamily="2" charset="-122"/>
            </a:endParaRPr>
          </a:p>
          <a:p>
            <a:pPr lvl="0" eaLnBrk="1" hangingPunct="1"/>
            <a:r>
              <a:rPr lang="zh-CN" altLang="en-US">
                <a:ea typeface="华文新魏" pitchFamily="2" charset="-122"/>
              </a:rPr>
              <a:t>[注]回答简答题，每缺一小项扣2分</a:t>
            </a:r>
            <a:endParaRPr lang="zh-CN" altLang="en-US">
              <a:ea typeface="华文新魏" pitchFamily="2" charset="-122"/>
            </a:endParaRPr>
          </a:p>
          <a:p>
            <a:pPr lvl="0" eaLnBrk="1" hangingPunct="1">
              <a:buNone/>
            </a:pPr>
            <a:endParaRPr lang="zh-CN" altLang="en-US">
              <a:ea typeface="华文新魏" pitchFamily="2" charset="-122"/>
            </a:endParaRPr>
          </a:p>
          <a:p>
            <a:pPr lvl="0" eaLnBrk="1" hangingPunct="1"/>
            <a:r>
              <a:rPr lang="zh-CN" altLang="en-US">
                <a:ea typeface="华文新魏" pitchFamily="2" charset="-122"/>
              </a:rPr>
              <a:t>总分                                                             20</a:t>
            </a:r>
            <a:endParaRPr lang="zh-CN" altLang="en-US">
              <a:ea typeface="华文新魏" pitchFamily="2" charset="-122"/>
            </a:endParaRPr>
          </a:p>
          <a:p>
            <a:pPr lvl="0" eaLnBrk="1" hangingPunct="1"/>
            <a:endParaRPr lang="zh-CN" altLang="en-US">
              <a:ea typeface="华文新魏" pitchFamily="2" charset="-122"/>
            </a:endParaRPr>
          </a:p>
        </p:txBody>
      </p:sp>
      <p:sp>
        <p:nvSpPr>
          <p:cNvPr id="35844" name="TextBox 3584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评分要点（一）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37891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步骤    内容                                                                            分值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1  戴好帽子、口罩。                                                                 1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2  打开衣包，手持衣领内面并展开，里面向内，漏出袖口。   1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3   （1）右手持衣领，左手伸入左侧袖内并使左手漏出；       1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     （2）换左手持衣领，右手伸入右侧袖内并使右手漏出；    1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4  两手持衣领，向后将领扣扣好，再扣好袖口。                     1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5  双手在背后将隔离衣边缘对齐，并向一侧折叠，以一手压   1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    住另一手将腰带交叉，回前面打结，并将后缘下部扣子扣好 1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6  （1）一手拿手套内表面，将其戴在另一只手上；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    （2）以戴手套的手拿另一只手套外表面，戴在另一只手上，1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           双手将手套戴牢固。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endParaRPr lang="zh-CN" altLang="en-US" sz="2000">
              <a:ea typeface="华文新魏" pitchFamily="2" charset="-122"/>
            </a:endParaRPr>
          </a:p>
        </p:txBody>
      </p:sp>
      <p:sp>
        <p:nvSpPr>
          <p:cNvPr id="37892" name="TextBox 3789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消毒隔离操作技能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39939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1800" b="1">
                <a:ea typeface="华文新魏" pitchFamily="2" charset="-122"/>
              </a:rPr>
              <a:t>试题编号  1</a:t>
            </a:r>
            <a:r>
              <a:rPr lang="en-US" altLang="zh-CN" sz="1800" b="1">
                <a:ea typeface="华文新魏" pitchFamily="2" charset="-122"/>
              </a:rPr>
              <a:t>3</a:t>
            </a:r>
            <a:endParaRPr lang="en-US" altLang="zh-CN" sz="1800" b="1">
              <a:ea typeface="华文新魏" pitchFamily="2" charset="-122"/>
            </a:endParaRPr>
          </a:p>
          <a:p>
            <a:pPr lvl="0" eaLnBrk="1" hangingPunct="1"/>
            <a:r>
              <a:rPr lang="zh-CN" altLang="en-US" sz="1800" b="1">
                <a:ea typeface="华文新魏" pitchFamily="2" charset="-122"/>
              </a:rPr>
              <a:t>操作题目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>
              <a:buNone/>
            </a:pPr>
            <a:r>
              <a:rPr lang="zh-CN" altLang="en-US" sz="1800" b="1">
                <a:ea typeface="华文新魏" pitchFamily="2" charset="-122"/>
              </a:rPr>
              <a:t>         1998年夏季某地发生特大水灾，为防止肠道传染病的流行，使用漂白粉对灾区生活饮用水进行消毒。要消毒1</a:t>
            </a:r>
            <a:r>
              <a:rPr lang="en-US" altLang="zh-CN" sz="1800" b="1">
                <a:ea typeface="华文新魏" pitchFamily="2" charset="-122"/>
              </a:rPr>
              <a:t>m</a:t>
            </a:r>
            <a:r>
              <a:rPr lang="en-US" altLang="zh-CN" sz="1800" b="1" baseline="30000">
                <a:ea typeface="华文新魏" pitchFamily="2" charset="-122"/>
              </a:rPr>
              <a:t>3</a:t>
            </a:r>
            <a:r>
              <a:rPr lang="zh-CN" altLang="en-US" sz="1800" b="1">
                <a:ea typeface="华文新魏" pitchFamily="2" charset="-122"/>
              </a:rPr>
              <a:t>生活饮用水，用含有效氯为25%的漂白粉，使加氯量达到3</a:t>
            </a:r>
            <a:r>
              <a:rPr lang="en-US" altLang="zh-CN" sz="1800" b="1">
                <a:ea typeface="华文新魏" pitchFamily="2" charset="-122"/>
              </a:rPr>
              <a:t>mg/L，</a:t>
            </a:r>
            <a:r>
              <a:rPr lang="zh-CN" altLang="en-US" sz="1800" b="1">
                <a:ea typeface="华文新魏" pitchFamily="2" charset="-122"/>
              </a:rPr>
              <a:t>应该怎样配置和消毒？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/>
            <a:r>
              <a:rPr lang="zh-CN" altLang="en-US" sz="1800" b="1">
                <a:ea typeface="华文新魏" pitchFamily="2" charset="-122"/>
              </a:rPr>
              <a:t>1、计算漂白粉的使用量；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/>
            <a:r>
              <a:rPr lang="zh-CN" altLang="en-US" sz="1800" b="1">
                <a:ea typeface="华文新魏" pitchFamily="2" charset="-122"/>
              </a:rPr>
              <a:t>2、实施具体配置、消毒步骤；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/>
            <a:r>
              <a:rPr lang="zh-CN" altLang="en-US" sz="1800" b="1">
                <a:ea typeface="华文新魏" pitchFamily="2" charset="-122"/>
              </a:rPr>
              <a:t>3、回答下列问题</a:t>
            </a:r>
            <a:r>
              <a:rPr lang="zh-CN" altLang="en-US" sz="1800" b="1">
                <a:ea typeface="华文新魏" pitchFamily="2" charset="-122"/>
                <a:sym typeface="Wingdings" pitchFamily="2" charset="2"/>
              </a:rPr>
              <a:t>（1） </a:t>
            </a:r>
            <a:r>
              <a:rPr lang="zh-CN" altLang="en-US" sz="1800" b="1">
                <a:ea typeface="华文新魏" pitchFamily="2" charset="-122"/>
              </a:rPr>
              <a:t>1</a:t>
            </a:r>
            <a:r>
              <a:rPr lang="en-US" altLang="zh-CN" sz="1800" b="1">
                <a:ea typeface="华文新魏" pitchFamily="2" charset="-122"/>
              </a:rPr>
              <a:t>m</a:t>
            </a:r>
            <a:r>
              <a:rPr lang="en-US" altLang="zh-CN" sz="1800" b="1" baseline="30000">
                <a:ea typeface="华文新魏" pitchFamily="2" charset="-122"/>
              </a:rPr>
              <a:t>3</a:t>
            </a:r>
            <a:r>
              <a:rPr lang="zh-CN" altLang="en-US" sz="1800" b="1">
                <a:ea typeface="华文新魏" pitchFamily="2" charset="-122"/>
              </a:rPr>
              <a:t>水是多少升？</a:t>
            </a:r>
            <a:endParaRPr lang="zh-CN" altLang="en-US" sz="1800" b="1">
              <a:ea typeface="华文新魏" pitchFamily="2" charset="-122"/>
            </a:endParaRPr>
          </a:p>
          <a:p>
            <a:pPr lvl="0" eaLnBrk="1" hangingPunct="1"/>
            <a:r>
              <a:rPr lang="zh-CN" altLang="en-US" sz="1800" b="1">
                <a:ea typeface="华文新魏" pitchFamily="2" charset="-122"/>
              </a:rPr>
              <a:t>     （2）1</a:t>
            </a:r>
            <a:r>
              <a:rPr lang="en-US" altLang="zh-CN" sz="1800" b="1">
                <a:ea typeface="华文新魏" pitchFamily="2" charset="-122"/>
              </a:rPr>
              <a:t>g</a:t>
            </a:r>
            <a:r>
              <a:rPr lang="zh-CN" altLang="en-US" sz="1800" b="1">
                <a:ea typeface="华文新魏" pitchFamily="2" charset="-122"/>
              </a:rPr>
              <a:t>漂白粉含有效氯多少</a:t>
            </a:r>
            <a:r>
              <a:rPr lang="en-US" altLang="zh-CN" sz="1800" b="1">
                <a:ea typeface="华文新魏" pitchFamily="2" charset="-122"/>
              </a:rPr>
              <a:t>mg？</a:t>
            </a:r>
            <a:endParaRPr lang="en-US" altLang="zh-CN" sz="1800" b="1">
              <a:ea typeface="华文新魏" pitchFamily="2" charset="-122"/>
            </a:endParaRPr>
          </a:p>
          <a:p>
            <a:pPr lvl="0" eaLnBrk="1" hangingPunct="1"/>
            <a:r>
              <a:rPr lang="en-US" altLang="zh-CN" sz="1800" b="1">
                <a:ea typeface="华文新魏" pitchFamily="2" charset="-122"/>
              </a:rPr>
              <a:t>     （3）</a:t>
            </a:r>
            <a:r>
              <a:rPr lang="zh-CN" altLang="en-US" sz="1800" b="1">
                <a:ea typeface="华文新魏" pitchFamily="2" charset="-122"/>
              </a:rPr>
              <a:t>消毒后的生活饮用水含氯量应为多少</a:t>
            </a:r>
            <a:r>
              <a:rPr lang="en-US" altLang="zh-CN" sz="1800" b="1">
                <a:ea typeface="华文新魏" pitchFamily="2" charset="-122"/>
              </a:rPr>
              <a:t>mg/L？</a:t>
            </a:r>
            <a:endParaRPr lang="en-US" altLang="zh-CN" sz="1800" b="1">
              <a:ea typeface="华文新魏" pitchFamily="2" charset="-122"/>
            </a:endParaRPr>
          </a:p>
          <a:p>
            <a:pPr lvl="0" eaLnBrk="1" hangingPunct="1"/>
            <a:r>
              <a:rPr lang="zh-CN" altLang="en-US" sz="1800" b="1">
                <a:ea typeface="华文新魏" pitchFamily="2" charset="-122"/>
              </a:rPr>
              <a:t>要求：掌握用量计算、操作步骤并回答相关问题</a:t>
            </a:r>
            <a:endParaRPr lang="zh-CN" altLang="en-US" sz="1800" b="1">
              <a:ea typeface="华文新魏" pitchFamily="2" charset="-122"/>
            </a:endParaRPr>
          </a:p>
        </p:txBody>
      </p:sp>
      <p:sp>
        <p:nvSpPr>
          <p:cNvPr id="39940" name="TextBox 3993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消毒隔离操作技能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41987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ea typeface="华文新魏" pitchFamily="2" charset="-122"/>
              </a:rPr>
              <a:t>操作题目</a:t>
            </a:r>
            <a:endParaRPr lang="zh-CN" altLang="en-US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2000" b="1">
                <a:ea typeface="华文新魏" pitchFamily="2" charset="-122"/>
              </a:rPr>
              <a:t>         1998年夏季某地发生特大水灾，为防止肠道传染病的流行，使用漂白粉对灾区生活饮用水进行消毒。要消毒2</a:t>
            </a:r>
            <a:r>
              <a:rPr lang="en-US" altLang="zh-CN" sz="2000" b="1">
                <a:ea typeface="华文新魏" pitchFamily="2" charset="-122"/>
              </a:rPr>
              <a:t>m</a:t>
            </a:r>
            <a:r>
              <a:rPr lang="en-US" altLang="zh-CN" sz="2000" b="1" baseline="30000">
                <a:ea typeface="华文新魏" pitchFamily="2" charset="-122"/>
              </a:rPr>
              <a:t>3</a:t>
            </a:r>
            <a:r>
              <a:rPr lang="zh-CN" altLang="en-US" sz="2000" b="1">
                <a:ea typeface="华文新魏" pitchFamily="2" charset="-122"/>
              </a:rPr>
              <a:t>生活饮用水，用含有效氯为25%的漂白粉，使加氯量达到3</a:t>
            </a:r>
            <a:r>
              <a:rPr lang="en-US" altLang="zh-CN" sz="2000" b="1">
                <a:ea typeface="华文新魏" pitchFamily="2" charset="-122"/>
              </a:rPr>
              <a:t>mg/L，</a:t>
            </a:r>
            <a:r>
              <a:rPr lang="zh-CN" altLang="en-US" sz="2000" b="1">
                <a:ea typeface="华文新魏" pitchFamily="2" charset="-122"/>
              </a:rPr>
              <a:t>应该怎样配置和消毒？</a:t>
            </a:r>
            <a:endParaRPr lang="zh-CN" altLang="en-US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ea typeface="华文新魏" pitchFamily="2" charset="-122"/>
              </a:rPr>
              <a:t>1、计算漂白粉的使用量；</a:t>
            </a:r>
            <a:endParaRPr lang="zh-CN" altLang="en-US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ea typeface="华文新魏" pitchFamily="2" charset="-122"/>
              </a:rPr>
              <a:t>2、实施具体配置、消毒步骤；</a:t>
            </a:r>
            <a:endParaRPr lang="zh-CN" altLang="en-US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ea typeface="华文新魏" pitchFamily="2" charset="-122"/>
              </a:rPr>
              <a:t>3、回答下列问题</a:t>
            </a:r>
            <a:r>
              <a:rPr lang="zh-CN" altLang="en-US" sz="2000" b="1">
                <a:ea typeface="华文新魏" pitchFamily="2" charset="-122"/>
                <a:sym typeface="Wingdings" pitchFamily="2" charset="2"/>
              </a:rPr>
              <a:t>（1） </a:t>
            </a:r>
            <a:r>
              <a:rPr lang="zh-CN" altLang="en-US" sz="2000" b="1">
                <a:ea typeface="华文新魏" pitchFamily="2" charset="-122"/>
              </a:rPr>
              <a:t>2</a:t>
            </a:r>
            <a:r>
              <a:rPr lang="en-US" altLang="zh-CN" sz="2000" b="1">
                <a:ea typeface="华文新魏" pitchFamily="2" charset="-122"/>
              </a:rPr>
              <a:t>m</a:t>
            </a:r>
            <a:r>
              <a:rPr lang="en-US" altLang="zh-CN" sz="2000" b="1" baseline="30000">
                <a:ea typeface="华文新魏" pitchFamily="2" charset="-122"/>
              </a:rPr>
              <a:t>3</a:t>
            </a:r>
            <a:r>
              <a:rPr lang="zh-CN" altLang="en-US" sz="2000" b="1">
                <a:ea typeface="华文新魏" pitchFamily="2" charset="-122"/>
              </a:rPr>
              <a:t>水是多少升？</a:t>
            </a:r>
            <a:endParaRPr lang="zh-CN" altLang="en-US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ea typeface="华文新魏" pitchFamily="2" charset="-122"/>
              </a:rPr>
              <a:t>     （2）2</a:t>
            </a:r>
            <a:r>
              <a:rPr lang="en-US" altLang="zh-CN" sz="2000" b="1">
                <a:ea typeface="华文新魏" pitchFamily="2" charset="-122"/>
              </a:rPr>
              <a:t>g</a:t>
            </a:r>
            <a:r>
              <a:rPr lang="zh-CN" altLang="en-US" sz="2000" b="1">
                <a:ea typeface="华文新魏" pitchFamily="2" charset="-122"/>
              </a:rPr>
              <a:t>漂白粉含有效氯多少</a:t>
            </a:r>
            <a:r>
              <a:rPr lang="en-US" altLang="zh-CN" sz="2000" b="1">
                <a:ea typeface="华文新魏" pitchFamily="2" charset="-122"/>
              </a:rPr>
              <a:t>mg？</a:t>
            </a:r>
            <a:endParaRPr lang="en-US" altLang="zh-CN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en-US" altLang="zh-CN" sz="2000" b="1">
                <a:ea typeface="华文新魏" pitchFamily="2" charset="-122"/>
              </a:rPr>
              <a:t>     （3）</a:t>
            </a:r>
            <a:r>
              <a:rPr lang="zh-CN" altLang="en-US" sz="2000" b="1">
                <a:ea typeface="华文新魏" pitchFamily="2" charset="-122"/>
              </a:rPr>
              <a:t>消毒后的生活饮用水含氯量应为多少</a:t>
            </a:r>
            <a:r>
              <a:rPr lang="en-US" altLang="zh-CN" sz="2000" b="1">
                <a:ea typeface="华文新魏" pitchFamily="2" charset="-122"/>
              </a:rPr>
              <a:t>mg/L？</a:t>
            </a:r>
            <a:endParaRPr lang="en-US" altLang="zh-CN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 b="1">
                <a:ea typeface="华文新魏" pitchFamily="2" charset="-122"/>
              </a:rPr>
              <a:t>要求：掌握用量计算、操作步骤并回答相关问题</a:t>
            </a:r>
            <a:endParaRPr lang="zh-CN" altLang="en-US" sz="2000" b="1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endParaRPr lang="zh-CN" altLang="en-US"/>
          </a:p>
        </p:txBody>
      </p:sp>
      <p:sp>
        <p:nvSpPr>
          <p:cNvPr id="41988" name="TextBox 4198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评分要点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44035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用量计算（1）取</a:t>
            </a:r>
            <a:r>
              <a:rPr lang="zh-CN" altLang="en-US" sz="2000">
                <a:ea typeface="华文新魏" pitchFamily="2" charset="-122"/>
              </a:rPr>
              <a:t>20%戊二醛的量（</a:t>
            </a:r>
            <a:r>
              <a:rPr lang="en-US" altLang="zh-CN" sz="2000">
                <a:ea typeface="华文新魏" pitchFamily="2" charset="-122"/>
              </a:rPr>
              <a:t>mL）</a:t>
            </a:r>
            <a:endParaRPr lang="en-US" altLang="zh-CN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en-US" altLang="zh-CN" sz="2000">
                <a:ea typeface="华文新魏" pitchFamily="2" charset="-122"/>
              </a:rPr>
              <a:t>                   X=</a:t>
            </a:r>
            <a:r>
              <a:rPr lang="en-US" altLang="zh-CN" sz="2000" u="sng">
                <a:ea typeface="华文新魏" pitchFamily="2" charset="-122"/>
              </a:rPr>
              <a:t>1000mL </a:t>
            </a:r>
            <a:r>
              <a:rPr lang="en-US" altLang="zh-CN" sz="2000" u="sng">
                <a:latin typeface="华文新魏" pitchFamily="2" charset="-122"/>
                <a:ea typeface="华文新魏" pitchFamily="2" charset="-122"/>
              </a:rPr>
              <a:t>×2%</a:t>
            </a:r>
            <a:r>
              <a:rPr lang="en-US" altLang="zh-CN" sz="2000">
                <a:latin typeface="华文新魏" pitchFamily="2" charset="-122"/>
                <a:ea typeface="华文新魏" pitchFamily="2" charset="-122"/>
              </a:rPr>
              <a:t>=100mL</a:t>
            </a:r>
            <a:endParaRPr lang="en-US" altLang="zh-CN" sz="20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en-US" altLang="zh-CN" sz="2000">
                <a:latin typeface="华文新魏" pitchFamily="2" charset="-122"/>
                <a:ea typeface="华文新魏" pitchFamily="2" charset="-122"/>
              </a:rPr>
              <a:t>                20%</a:t>
            </a:r>
            <a:endParaRPr lang="en-US" altLang="zh-CN" sz="20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en-US" altLang="zh-CN" sz="2000">
                <a:latin typeface="华文新魏" pitchFamily="2" charset="-122"/>
                <a:ea typeface="华文新魏" pitchFamily="2" charset="-122"/>
              </a:rPr>
              <a:t>         （2）</a:t>
            </a:r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加水量（</a:t>
            </a:r>
            <a:r>
              <a:rPr lang="en-US" altLang="zh-CN" sz="2000">
                <a:latin typeface="华文新魏" pitchFamily="2" charset="-122"/>
                <a:ea typeface="华文新魏" pitchFamily="2" charset="-122"/>
              </a:rPr>
              <a:t>mL）：1000-100=900（mL）</a:t>
            </a:r>
            <a:endParaRPr lang="en-US" altLang="zh-CN" sz="2000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latin typeface="华文新魏" pitchFamily="2" charset="-122"/>
                <a:ea typeface="华文新魏" pitchFamily="2" charset="-122"/>
              </a:rPr>
              <a:t>操作步骤</a:t>
            </a:r>
            <a:r>
              <a:rPr lang="zh-CN" altLang="en-US" sz="2000">
                <a:latin typeface="华文新魏" pitchFamily="2" charset="-122"/>
                <a:ea typeface="华文新魏" pitchFamily="2" charset="-122"/>
                <a:sym typeface="Wingdings" pitchFamily="2" charset="2"/>
              </a:rPr>
              <a:t>（1）先取100</a:t>
            </a:r>
            <a:r>
              <a:rPr lang="en-US" altLang="zh-CN" sz="2000">
                <a:latin typeface="华文新魏" pitchFamily="2" charset="-122"/>
                <a:ea typeface="华文新魏" pitchFamily="2" charset="-122"/>
                <a:sym typeface="Wingdings" pitchFamily="2" charset="2"/>
              </a:rPr>
              <a:t>mL </a:t>
            </a:r>
            <a:r>
              <a:rPr lang="zh-CN" altLang="en-US" sz="2000">
                <a:ea typeface="华文新魏" pitchFamily="2" charset="-122"/>
              </a:rPr>
              <a:t>20%戊二醛加入灭菌容器内；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en-US" altLang="zh-CN" sz="2000">
                <a:ea typeface="华文新魏" pitchFamily="2" charset="-122"/>
              </a:rPr>
              <a:t>               （2）</a:t>
            </a:r>
            <a:r>
              <a:rPr lang="zh-CN" altLang="en-US" sz="2000">
                <a:ea typeface="华文新魏" pitchFamily="2" charset="-122"/>
              </a:rPr>
              <a:t>再加入900</a:t>
            </a:r>
            <a:r>
              <a:rPr lang="en-US" altLang="zh-CN" sz="2000">
                <a:ea typeface="华文新魏" pitchFamily="2" charset="-122"/>
              </a:rPr>
              <a:t>mL</a:t>
            </a:r>
            <a:r>
              <a:rPr lang="zh-CN" altLang="en-US" sz="2000">
                <a:ea typeface="华文新魏" pitchFamily="2" charset="-122"/>
              </a:rPr>
              <a:t>无菌蒸馏水于上述容器内；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               （3）混匀后待用；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答案    （1） 20%戊二醛原液量与加水量的比例为1：9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            （2）高效消毒剂；</a:t>
            </a:r>
            <a:endParaRPr lang="zh-CN" altLang="en-US" sz="20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00">
                <a:ea typeface="华文新魏" pitchFamily="2" charset="-122"/>
              </a:rPr>
              <a:t>            （3）能杀灭芽孢或灭菌。</a:t>
            </a:r>
            <a:endParaRPr lang="zh-CN" altLang="en-US" sz="2000">
              <a:ea typeface="华文新魏" pitchFamily="2" charset="-122"/>
            </a:endParaRPr>
          </a:p>
        </p:txBody>
      </p:sp>
      <p:sp>
        <p:nvSpPr>
          <p:cNvPr id="44036" name="TextBox 4403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突发公共卫生事件现场处理共42页，您现在浏览的是第17页!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消毒隔离操作技能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46083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为了加强食品卫生，搞好餐具消毒，怎样应用20%过氧乙酸原液配置成含量为500</a:t>
            </a:r>
            <a:r>
              <a:rPr lang="en-US" altLang="zh-CN" sz="2400">
                <a:ea typeface="华文新魏" pitchFamily="2" charset="-122"/>
              </a:rPr>
              <a:t>mg/L</a:t>
            </a:r>
            <a:r>
              <a:rPr lang="zh-CN" altLang="en-US" sz="2400">
                <a:ea typeface="华文新魏" pitchFamily="2" charset="-122"/>
              </a:rPr>
              <a:t>的过氧乙酸10000</a:t>
            </a:r>
            <a:r>
              <a:rPr lang="en-US" altLang="zh-CN" sz="2400">
                <a:ea typeface="华文新魏" pitchFamily="2" charset="-122"/>
              </a:rPr>
              <a:t>mL</a:t>
            </a:r>
            <a:r>
              <a:rPr lang="zh-CN" altLang="en-US" sz="2400">
                <a:ea typeface="华文新魏" pitchFamily="2" charset="-122"/>
              </a:rPr>
              <a:t>对餐具进行消毒？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1、计算20%过氧乙酸的使用量和加水量；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2、实施具体操作步骤；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3、回答下列问题：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（1）10000</a:t>
            </a:r>
            <a:r>
              <a:rPr lang="en-US" altLang="zh-CN" sz="2400">
                <a:ea typeface="华文新魏" pitchFamily="2" charset="-122"/>
              </a:rPr>
              <a:t>mL</a:t>
            </a:r>
            <a:r>
              <a:rPr lang="zh-CN" altLang="en-US" sz="2400">
                <a:ea typeface="华文新魏" pitchFamily="2" charset="-122"/>
              </a:rPr>
              <a:t>换算成多少升？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（2）5000</a:t>
            </a:r>
            <a:r>
              <a:rPr lang="en-US" altLang="zh-CN" sz="2400">
                <a:ea typeface="华文新魏" pitchFamily="2" charset="-122"/>
              </a:rPr>
              <a:t>mg/L</a:t>
            </a:r>
            <a:r>
              <a:rPr lang="zh-CN" altLang="en-US" sz="2400">
                <a:ea typeface="华文新魏" pitchFamily="2" charset="-122"/>
              </a:rPr>
              <a:t>的过氧乙酸换算成百分浓度是多少？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（3）过氧乙酸在消毒剂消毒效果分类中属高中低哪一类？</a:t>
            </a:r>
            <a:endParaRPr lang="zh-CN" altLang="en-US" sz="2400">
              <a:ea typeface="华文新魏" pitchFamily="2" charset="-122"/>
            </a:endParaRPr>
          </a:p>
        </p:txBody>
      </p:sp>
      <p:sp>
        <p:nvSpPr>
          <p:cNvPr id="46084" name="TextBox 4608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突发公共卫生事件现场处理共42页，您现在浏览的是第18页!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消毒隔离操作技能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48131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为了加强食品卫生，搞好餐具消毒，怎样应用20%过氧乙酸原液配置成含量为500</a:t>
            </a:r>
            <a:r>
              <a:rPr lang="en-US" altLang="zh-CN" sz="2400">
                <a:ea typeface="华文新魏" pitchFamily="2" charset="-122"/>
              </a:rPr>
              <a:t>mg/L</a:t>
            </a:r>
            <a:r>
              <a:rPr lang="zh-CN" altLang="en-US" sz="2400">
                <a:ea typeface="华文新魏" pitchFamily="2" charset="-122"/>
              </a:rPr>
              <a:t>的过氧乙酸20000</a:t>
            </a:r>
            <a:r>
              <a:rPr lang="en-US" altLang="zh-CN" sz="2400">
                <a:ea typeface="华文新魏" pitchFamily="2" charset="-122"/>
              </a:rPr>
              <a:t>mL</a:t>
            </a:r>
            <a:r>
              <a:rPr lang="zh-CN" altLang="en-US" sz="2400">
                <a:ea typeface="华文新魏" pitchFamily="2" charset="-122"/>
              </a:rPr>
              <a:t>对餐具进行消毒？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1、计算20%过氧乙酸的使用量和加水量；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2、实施具体操作步骤；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3、回答下列问题：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（1）20000</a:t>
            </a:r>
            <a:r>
              <a:rPr lang="en-US" altLang="zh-CN" sz="2400">
                <a:ea typeface="华文新魏" pitchFamily="2" charset="-122"/>
              </a:rPr>
              <a:t>mL</a:t>
            </a:r>
            <a:r>
              <a:rPr lang="zh-CN" altLang="en-US" sz="2400">
                <a:ea typeface="华文新魏" pitchFamily="2" charset="-122"/>
              </a:rPr>
              <a:t>换算成多少升？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（2）5000</a:t>
            </a:r>
            <a:r>
              <a:rPr lang="en-US" altLang="zh-CN" sz="2400">
                <a:ea typeface="华文新魏" pitchFamily="2" charset="-122"/>
              </a:rPr>
              <a:t>mg/L</a:t>
            </a:r>
            <a:r>
              <a:rPr lang="zh-CN" altLang="en-US" sz="2400">
                <a:ea typeface="华文新魏" pitchFamily="2" charset="-122"/>
              </a:rPr>
              <a:t>的过氧乙酸换算成百分浓度是多少？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400">
                <a:ea typeface="华文新魏" pitchFamily="2" charset="-122"/>
              </a:rPr>
              <a:t>（3）过氧乙酸在消毒剂消毒效果分类中属高中低哪一类？</a:t>
            </a:r>
            <a:endParaRPr lang="zh-CN" altLang="en-US" sz="2400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endParaRPr lang="zh-CN" altLang="en-US" sz="2400"/>
          </a:p>
        </p:txBody>
      </p:sp>
      <p:sp>
        <p:nvSpPr>
          <p:cNvPr id="48132" name="TextBox 4813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突发公共卫生事件现场处理共42页，您现在浏览的是第19页!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注   意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50179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（1）计算相对数的分母一般不宜过小；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（2）构成比正常可能说明比重或分布，不能说明发生的频率或强度；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（3）在一定的条件下，构成比也可反应率的变化趋势；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（4）计算几个率的平均率时，不能直接将几个率相加求其平均率；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（5）要在相同条件下进行率和构成比的对比。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  <a:p>
            <a:pPr lvl="0" eaLnBrk="1" hangingPunct="1"/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※发病率※罹患率※感染率※死亡率※病死率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50180" name="TextBox 5017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突发公共卫生事件现场处理共42页，您现在浏览的是第20页!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6" name="Rectangle 2"/>
          <p:cNvSpPr/>
          <p:nvPr>
            <p:ph type="title" idx="4294967295"/>
          </p:nvPr>
        </p:nvSpPr>
        <p:spPr>
          <a:xfrm>
            <a:off x="990600" y="762000"/>
            <a:ext cx="8667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36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kumimoji="1" lang="en-US" altLang="en-US" sz="3600" b="1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 algn="ctr" eaLnBrk="1" hangingPunct="1"/>
            <a:r>
              <a:rPr lang="zh-CN" altLang="en-US">
                <a:ea typeface="华文新魏" pitchFamily="2" charset="-122"/>
              </a:rPr>
              <a:t>统计表与统计图</a:t>
            </a:r>
            <a:endParaRPr lang="zh-CN" altLang="en-US">
              <a:ea typeface="华文新魏" pitchFamily="2" charset="-122"/>
            </a:endParaRPr>
          </a:p>
        </p:txBody>
      </p:sp>
      <p:sp>
        <p:nvSpPr>
          <p:cNvPr id="52227" name="Rectangle 3"/>
          <p:cNvSpPr/>
          <p:nvPr>
            <p:ph type="body" idx="4294967295"/>
          </p:nvPr>
        </p:nvSpPr>
        <p:spPr>
          <a:xfrm>
            <a:off x="990600" y="2362200"/>
            <a:ext cx="8667750" cy="3733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kumimoji="1" lang="en-US" altLang="en-US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>
                <a:ea typeface="华文新魏" pitchFamily="2" charset="-122"/>
              </a:rPr>
              <a:t>统计表与统计图是表达统计数量关系的重要工具。</a:t>
            </a:r>
            <a:endParaRPr lang="zh-CN" altLang="en-US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>
                <a:ea typeface="华文新魏" pitchFamily="2" charset="-122"/>
              </a:rPr>
              <a:t>统计表是用表格形式，把事物之间的数量关系表示出来。</a:t>
            </a:r>
            <a:endParaRPr lang="zh-CN" altLang="en-US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>
                <a:ea typeface="华文新魏" pitchFamily="2" charset="-122"/>
              </a:rPr>
              <a:t>统计图是用点、线、面的形式，把事物之间的数量关系表示出来。</a:t>
            </a:r>
            <a:endParaRPr lang="zh-CN" altLang="en-US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>
                <a:ea typeface="华文新魏" pitchFamily="2" charset="-122"/>
              </a:rPr>
              <a:t>统计表：原则是简单明了。</a:t>
            </a:r>
            <a:endParaRPr lang="zh-CN" altLang="en-US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>
                <a:ea typeface="华文新魏" pitchFamily="2" charset="-122"/>
              </a:rPr>
              <a:t>1、标题2、标目（纵标目、横标目）3、线条4、数字5、备注。</a:t>
            </a:r>
            <a:endParaRPr lang="zh-CN" altLang="en-US">
              <a:ea typeface="华文新魏" pitchFamily="2" charset="-122"/>
            </a:endParaRPr>
          </a:p>
          <a:p>
            <a:pPr lvl="0" eaLnBrk="1" hangingPunct="1">
              <a:lnSpc>
                <a:spcPct val="90000"/>
              </a:lnSpc>
            </a:pPr>
            <a:endParaRPr lang="zh-CN" altLang="en-US">
              <a:ea typeface="华文新魏" pitchFamily="2" charset="-122"/>
            </a:endParaRPr>
          </a:p>
        </p:txBody>
      </p:sp>
      <p:sp>
        <p:nvSpPr>
          <p:cNvPr id="52228" name="TextBox 5222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华文新魏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突发公共卫生事件现场处理共42页，您现在浏览的是第21页!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636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https://d.book118.com/737064122141006033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Capsules">
  <a:themeElements>
    <a:clrScheme name="Capsules 2">
      <a:dk1>
        <a:srgbClr val="003366"/>
      </a:dk1>
      <a:lt1>
        <a:srgbClr val="FFFFFF"/>
      </a:lt1>
      <a:dk2>
        <a:srgbClr val="006666"/>
      </a:dk2>
      <a:lt2>
        <a:srgbClr val="003366"/>
      </a:lt2>
      <a:accent1>
        <a:srgbClr val="99CC99"/>
      </a:accent1>
      <a:accent2>
        <a:srgbClr val="33CCCC"/>
      </a:accent2>
      <a:accent3>
        <a:srgbClr val="FFFFFF"/>
      </a:accent3>
      <a:accent4>
        <a:srgbClr val="002A56"/>
      </a:accent4>
      <a:accent5>
        <a:srgbClr val="CAE2CA"/>
      </a:accent5>
      <a:accent6>
        <a:srgbClr val="2DB9B9"/>
      </a:accent6>
      <a:hlink>
        <a:srgbClr val="666699"/>
      </a:hlink>
      <a:folHlink>
        <a:srgbClr val="CC99FF"/>
      </a:folHlink>
    </a:clrScheme>
    <a:fontScheme name="Capsules">
      <a:majorFont>
        <a:latin typeface="Arial"/>
        <a:ea typeface="宋体" charset="-122"/>
        <a:cs typeface="Arial"/>
      </a:majorFont>
      <a:minorFont>
        <a:latin typeface="Arial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  <a:ea typeface="华文新魏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  <a:ea typeface="华文新魏" pitchFamily="2" charset="-122"/>
          </a:defRPr>
        </a:defPPr>
      </a:lstStyle>
    </a:lnDef>
  </a:objectDefaults>
  <a:extraClrSchemeLst>
    <a:extraClrScheme>
      <a:clrScheme name="Capsules 1">
        <a:dk1>
          <a:srgbClr val="000066"/>
        </a:dk1>
        <a:lt1>
          <a:srgbClr val="FFFFEB"/>
        </a:lt1>
        <a:dk2>
          <a:srgbClr val="336699"/>
        </a:dk2>
        <a:lt2>
          <a:srgbClr val="FFFFEB"/>
        </a:lt2>
        <a:accent1>
          <a:srgbClr val="666699"/>
        </a:accent1>
        <a:accent2>
          <a:srgbClr val="99CCFF"/>
        </a:accent2>
        <a:accent3>
          <a:srgbClr val="ADB8CA"/>
        </a:accent3>
        <a:accent4>
          <a:srgbClr val="DADAC9"/>
        </a:accent4>
        <a:accent5>
          <a:srgbClr val="B8B8CA"/>
        </a:accent5>
        <a:accent6>
          <a:srgbClr val="8AB9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2">
        <a:dk1>
          <a:srgbClr val="003366"/>
        </a:dk1>
        <a:lt1>
          <a:srgbClr val="FFFFFF"/>
        </a:lt1>
        <a:dk2>
          <a:srgbClr val="006666"/>
        </a:dk2>
        <a:lt2>
          <a:srgbClr val="003366"/>
        </a:lt2>
        <a:accent1>
          <a:srgbClr val="99CC99"/>
        </a:accent1>
        <a:accent2>
          <a:srgbClr val="33CCCC"/>
        </a:accent2>
        <a:accent3>
          <a:srgbClr val="FFFFFF"/>
        </a:accent3>
        <a:accent4>
          <a:srgbClr val="002A56"/>
        </a:accent4>
        <a:accent5>
          <a:srgbClr val="CAE2CA"/>
        </a:accent5>
        <a:accent6>
          <a:srgbClr val="2DB9B9"/>
        </a:accent6>
        <a:hlink>
          <a:srgbClr val="666699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C0C0C0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737373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4">
        <a:dk1>
          <a:srgbClr val="000000"/>
        </a:dk1>
        <a:lt1>
          <a:srgbClr val="FFFFFF"/>
        </a:lt1>
        <a:dk2>
          <a:srgbClr val="9900CC"/>
        </a:dk2>
        <a:lt2>
          <a:srgbClr val="0033CC"/>
        </a:lt2>
        <a:accent1>
          <a:srgbClr val="FFCC66"/>
        </a:accent1>
        <a:accent2>
          <a:srgbClr val="33CC33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2DB92D"/>
        </a:accent6>
        <a:hlink>
          <a:srgbClr val="9900CC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214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9">
      <vt:lpstr>Arial</vt:lpstr>
      <vt:lpstr>Calibri</vt:lpstr>
      <vt:lpstr>宋体</vt:lpstr>
      <vt:lpstr>Wingdings</vt:lpstr>
      <vt:lpstr>华文新魏</vt:lpstr>
      <vt:lpstr>Times New Roman</vt:lpstr>
      <vt:lpstr>Office Theme</vt:lpstr>
      <vt:lpstr>一、常规仪器的正确使用</vt:lpstr>
      <vt:lpstr>评分要点：</vt:lpstr>
      <vt:lpstr>常规仪器的正确使用</vt:lpstr>
      <vt:lpstr>现场风速仪的使用评分要点</vt:lpstr>
      <vt:lpstr>常规仪器的正确使用</vt:lpstr>
      <vt:lpstr>常规仪器的正确使用</vt:lpstr>
      <vt:lpstr>常规仪器的正确使用</vt:lpstr>
      <vt:lpstr>评分要点（二）</vt:lpstr>
      <vt:lpstr>评分要点（一）</vt:lpstr>
      <vt:lpstr>显微镜评分要点（一）</vt:lpstr>
      <vt:lpstr>常规仪器的正确使用</vt:lpstr>
      <vt:lpstr>常规仪器的正确使用</vt:lpstr>
      <vt:lpstr>评分要点（二）</vt:lpstr>
      <vt:lpstr>评分要点（一）</vt:lpstr>
      <vt:lpstr>消毒隔离操作技能</vt:lpstr>
      <vt:lpstr>消毒隔离操作技能</vt:lpstr>
      <vt:lpstr>评分要点</vt:lpstr>
      <vt:lpstr>消毒隔离操作技能</vt:lpstr>
      <vt:lpstr>消毒隔离操作技能</vt:lpstr>
      <vt:lpstr>注   意</vt:lpstr>
      <vt:lpstr>统计表与统计图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2024-09-07T08:15:31.973</cp:lastPrinted>
  <dcterms:created xsi:type="dcterms:W3CDTF">2024-09-07T00:15:31Z</dcterms:created>
  <dcterms:modified xsi:type="dcterms:W3CDTF">2024-09-07T00:15:33Z</dcterms:modified>
</cp:coreProperties>
</file>