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  <p:sldMasterId id="214748366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1CB18E-1868-4706-805B-933E6CDBE4A1}" type="datetimeFigureOut">
              <a:rPr lang="zh-CN" altLang="en-US" smtClean="0"/>
              <a:t>2023/2/13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3528A7-AC2D-42C9-B2E7-FA640D5813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065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79C88D-B367-4C1B-ACB0-25E99EDE92BF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7882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79C88D-B367-4C1B-ACB0-25E99EDE92BF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491599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72759-3D53-49EF-A168-B2172DAB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946EF-EDEF-4322-A731-CE767950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336A7-DEFD-46A0-8C4F-FA5153F88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1D5DA-E6CF-4CE8-945B-8DEB675A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A8365-77EA-4527-BDE6-3127961F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03667-7600-4689-9A7F-A5A7FC630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0F888-15AD-460C-B74C-457FE8B5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A0F56-51E4-4114-9A06-C8C9320BE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CF65F-E19C-48C5-BFC2-DAB0F429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E5DE3-4F8A-4615-A578-A3542F40F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4FA91-9E5F-4CE7-B982-75752EB21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69638574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2790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29468315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08686204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95570825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92832540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3.pn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Layout" Target="../slideLayouts/slideLayout16.xml" /><Relationship Id="rId3" Type="http://schemas.openxmlformats.org/officeDocument/2006/relationships/slideLayout" Target="../slideLayouts/slideLayout17.xml" /><Relationship Id="rId4" Type="http://schemas.openxmlformats.org/officeDocument/2006/relationships/image" Target="../media/image3.png" /><Relationship Id="rId5" Type="http://schemas.openxmlformats.org/officeDocument/2006/relationships/image" Target="../media/image6.jpeg" /><Relationship Id="rId6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78" y="6337300"/>
            <a:ext cx="1004207" cy="52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2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78" y="6337300"/>
            <a:ext cx="1004207" cy="52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395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jpe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00301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横卷形 13"/>
          <p:cNvSpPr/>
          <p:nvPr/>
        </p:nvSpPr>
        <p:spPr>
          <a:xfrm>
            <a:off x="783463" y="1046250"/>
            <a:ext cx="10331005" cy="4288664"/>
          </a:xfrm>
          <a:prstGeom prst="horizontalScroll">
            <a:avLst/>
          </a:prstGeom>
          <a:blipFill dpi="0" rotWithShape="1">
            <a:blip r:embed="rId2">
              <a:alphaModFix amt="82000"/>
            </a:blip>
            <a:tile tx="0" ty="0" sx="100000" sy="100000" flip="none" algn="tl"/>
          </a:blip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172460" y="3656196"/>
            <a:ext cx="1847078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/>
              <a:t>罗贯中</a:t>
            </a:r>
          </a:p>
        </p:txBody>
      </p:sp>
      <p:cxnSp>
        <p:nvCxnSpPr>
          <p:cNvPr id="9" name="直接连接符 8"/>
          <p:cNvCxnSpPr/>
          <p:nvPr/>
        </p:nvCxnSpPr>
        <p:spPr>
          <a:xfrm>
            <a:off x="236220" y="347730"/>
            <a:ext cx="1918952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>
            <a:off x="9414458" y="6421031"/>
            <a:ext cx="2678805" cy="307777"/>
            <a:chOff x="9285669" y="6415725"/>
            <a:chExt cx="2678805" cy="307777"/>
          </a:xfrm>
        </p:grpSpPr>
        <p:sp>
          <p:nvSpPr>
            <p:cNvPr id="7" name="文本框 6"/>
            <p:cNvSpPr txBox="1"/>
            <p:nvPr/>
          </p:nvSpPr>
          <p:spPr>
            <a:xfrm>
              <a:off x="9285669" y="6415725"/>
              <a:ext cx="267880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名著</a:t>
              </a:r>
              <a:r>
                <a:rPr lang="zh-CN" altLang="en-US" sz="140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阅读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cxnSp>
          <p:nvCxnSpPr>
            <p:cNvPr id="10" name="直接连接符 9"/>
            <p:cNvCxnSpPr/>
            <p:nvPr/>
          </p:nvCxnSpPr>
          <p:spPr>
            <a:xfrm>
              <a:off x="9650568" y="6572123"/>
              <a:ext cx="1918952" cy="0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6" name="文本框 15"/>
          <p:cNvSpPr txBox="1"/>
          <p:nvPr/>
        </p:nvSpPr>
        <p:spPr>
          <a:xfrm>
            <a:off x="2253855" y="1970174"/>
            <a:ext cx="7684287" cy="132343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</a:t>
            </a:r>
            <a:r>
              <a:rPr lang="zh-CN" altLang="en-US" sz="8000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群英会蒋干中计</a:t>
            </a:r>
          </a:p>
        </p:txBody>
      </p:sp>
    </p:spTree>
    <p:extLst>
      <p:ext uri="{BB962C8B-B14F-4D97-AF65-F5344CB8AC3E}">
        <p14:creationId xmlns:p14="http://schemas.microsoft.com/office/powerpoint/2010/main" val="3578369330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5" grpId="0"/>
      <p:bldP spid="1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443785" y="2306277"/>
            <a:ext cx="5156164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文学常识</a:t>
            </a:r>
            <a:endParaRPr lang="zh-CN" altLang="en-US" sz="80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911542" y="1363332"/>
            <a:ext cx="2220649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（一）</a:t>
            </a:r>
            <a:endParaRPr lang="zh-CN" altLang="en-US" sz="4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4577570" y="4125591"/>
            <a:ext cx="2888592" cy="402288"/>
            <a:chOff x="10544875" y="6281952"/>
            <a:chExt cx="856340" cy="307785"/>
          </a:xfrm>
        </p:grpSpPr>
        <p:sp>
          <p:nvSpPr>
            <p:cNvPr id="13" name="文本框 12"/>
            <p:cNvSpPr txBox="1"/>
            <p:nvPr/>
          </p:nvSpPr>
          <p:spPr>
            <a:xfrm>
              <a:off x="10544875" y="6311516"/>
              <a:ext cx="856340" cy="2354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r>
                <a:rPr lang="zh-CN" altLang="en-US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群英会蒋干中计</a:t>
              </a:r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10544875" y="6281952"/>
              <a:ext cx="856340" cy="307785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706965470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1581054" y="455997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作者</a:t>
            </a:r>
            <a:r>
              <a:rPr lang="zh-CN" altLang="en-US" sz="4000" b="1">
                <a:latin typeface="微软雅黑" panose="020b0503020204020204" pitchFamily="34" charset="-122"/>
                <a:ea typeface="微软雅黑" panose="020b0503020204020204" pitchFamily="34" charset="-122"/>
              </a:rPr>
              <a:t>简介</a:t>
            </a: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73" t="9439" r="57200" b="61367"/>
          <a:stretch>
            <a:fillRect/>
          </a:stretch>
        </p:blipFill>
        <p:spPr>
          <a:xfrm>
            <a:off x="538334" y="384895"/>
            <a:ext cx="834513" cy="819096"/>
          </a:xfrm>
          <a:prstGeom prst="ellipse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372847" y="1875826"/>
            <a:ext cx="4291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/>
              <a:t>罗贯中</a:t>
            </a:r>
            <a:r>
              <a:rPr lang="zh-CN" altLang="en-US" b="1"/>
              <a:t>（约</a:t>
            </a:r>
            <a:r>
              <a:rPr lang="en-US" altLang="zh-CN" b="1"/>
              <a:t>1330</a:t>
            </a:r>
            <a:r>
              <a:rPr lang="zh-CN" altLang="en-US" b="1"/>
              <a:t>年～约</a:t>
            </a:r>
            <a:r>
              <a:rPr lang="en-US" altLang="zh-CN" b="1"/>
              <a:t>1400</a:t>
            </a:r>
            <a:r>
              <a:rPr lang="zh-CN" altLang="en-US" b="1"/>
              <a:t>年）</a:t>
            </a:r>
          </a:p>
        </p:txBody>
      </p:sp>
      <p:sp>
        <p:nvSpPr>
          <p:cNvPr id="12" name="矩形 11"/>
          <p:cNvSpPr/>
          <p:nvPr/>
        </p:nvSpPr>
        <p:spPr>
          <a:xfrm>
            <a:off x="747384" y="2858967"/>
            <a:ext cx="7248252" cy="31700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2400" smtClean="0">
                <a:latin typeface="+mj-ea"/>
                <a:ea typeface="+mj-ea"/>
              </a:rPr>
              <a:t>    罗贯中，名本，字贯中，号湖海散人，</a:t>
            </a:r>
            <a:r>
              <a:rPr lang="zh-CN" altLang="en-US" sz="2400" smtClean="0">
                <a:solidFill>
                  <a:srgbClr val="C00000"/>
                </a:solidFill>
                <a:latin typeface="+mj-ea"/>
                <a:ea typeface="+mj-ea"/>
              </a:rPr>
              <a:t>元末明初小说家。</a:t>
            </a:r>
            <a:r>
              <a:rPr lang="zh-CN" altLang="en-US" sz="2400" smtClean="0">
                <a:latin typeface="+mj-ea"/>
                <a:ea typeface="+mj-ea"/>
              </a:rPr>
              <a:t>其主要作品有小说</a:t>
            </a:r>
            <a:r>
              <a:rPr lang="en-US" altLang="zh-CN" sz="2400" smtClean="0">
                <a:latin typeface="+mj-ea"/>
                <a:ea typeface="+mj-ea"/>
              </a:rPr>
              <a:t>《</a:t>
            </a:r>
            <a:r>
              <a:rPr lang="zh-CN" altLang="en-US" sz="2400" smtClean="0">
                <a:latin typeface="+mj-ea"/>
                <a:ea typeface="+mj-ea"/>
              </a:rPr>
              <a:t>三国志通俗演义</a:t>
            </a:r>
            <a:r>
              <a:rPr lang="en-US" altLang="zh-CN" sz="2400" smtClean="0">
                <a:latin typeface="+mj-ea"/>
                <a:ea typeface="+mj-ea"/>
              </a:rPr>
              <a:t>》《</a:t>
            </a:r>
            <a:r>
              <a:rPr lang="zh-CN" altLang="en-US" sz="2400" smtClean="0">
                <a:latin typeface="+mj-ea"/>
                <a:ea typeface="+mj-ea"/>
              </a:rPr>
              <a:t>隋唐两朝志传</a:t>
            </a:r>
            <a:r>
              <a:rPr lang="en-US" altLang="zh-CN" sz="2400" smtClean="0">
                <a:latin typeface="+mj-ea"/>
                <a:ea typeface="+mj-ea"/>
              </a:rPr>
              <a:t>》《</a:t>
            </a:r>
            <a:r>
              <a:rPr lang="zh-CN" altLang="en-US" sz="2400" smtClean="0">
                <a:latin typeface="+mj-ea"/>
                <a:ea typeface="+mj-ea"/>
              </a:rPr>
              <a:t>残唐五代史演义</a:t>
            </a:r>
            <a:r>
              <a:rPr lang="en-US" altLang="zh-CN" sz="2400" smtClean="0">
                <a:latin typeface="+mj-ea"/>
                <a:ea typeface="+mj-ea"/>
              </a:rPr>
              <a:t>》</a:t>
            </a:r>
            <a:r>
              <a:rPr lang="zh-CN" altLang="en-US" sz="2400" smtClean="0">
                <a:latin typeface="+mj-ea"/>
                <a:ea typeface="+mj-ea"/>
              </a:rPr>
              <a:t>等，杂剧</a:t>
            </a:r>
            <a:r>
              <a:rPr lang="en-US" altLang="zh-CN" sz="2400" smtClean="0">
                <a:latin typeface="+mj-ea"/>
                <a:ea typeface="+mj-ea"/>
              </a:rPr>
              <a:t>《</a:t>
            </a:r>
            <a:r>
              <a:rPr lang="zh-CN" altLang="en-US" sz="2400" smtClean="0">
                <a:latin typeface="+mj-ea"/>
                <a:ea typeface="+mj-ea"/>
              </a:rPr>
              <a:t>赵太祖龙虎风云会</a:t>
            </a:r>
            <a:r>
              <a:rPr lang="en-US" altLang="zh-CN" sz="2400" smtClean="0">
                <a:latin typeface="+mj-ea"/>
                <a:ea typeface="+mj-ea"/>
              </a:rPr>
              <a:t>》《</a:t>
            </a:r>
            <a:r>
              <a:rPr lang="zh-CN" altLang="en-US" sz="2400" smtClean="0">
                <a:latin typeface="+mj-ea"/>
                <a:ea typeface="+mj-ea"/>
              </a:rPr>
              <a:t>忠正孝子连环谏</a:t>
            </a:r>
            <a:r>
              <a:rPr lang="en-US" altLang="zh-CN" sz="2400" smtClean="0">
                <a:latin typeface="+mj-ea"/>
                <a:ea typeface="+mj-ea"/>
              </a:rPr>
              <a:t>》</a:t>
            </a:r>
            <a:r>
              <a:rPr lang="zh-CN" altLang="en-US" sz="2400" smtClean="0">
                <a:latin typeface="+mj-ea"/>
                <a:ea typeface="+mj-ea"/>
              </a:rPr>
              <a:t>等。</a:t>
            </a:r>
            <a:endParaRPr lang="en-US" altLang="zh-CN" sz="2400" smtClean="0">
              <a:latin typeface="+mj-ea"/>
              <a:ea typeface="+mj-ea"/>
            </a:endParaRPr>
          </a:p>
          <a:p>
            <a:pPr>
              <a:lnSpc>
                <a:spcPts val="4000"/>
              </a:lnSpc>
            </a:pPr>
            <a:r>
              <a:rPr lang="en-US" altLang="zh-CN" sz="2400">
                <a:latin typeface="+mj-ea"/>
                <a:ea typeface="+mj-ea"/>
              </a:rPr>
              <a:t> </a:t>
            </a:r>
            <a:r>
              <a:rPr lang="en-US" altLang="zh-CN" sz="2400" smtClean="0">
                <a:latin typeface="+mj-ea"/>
                <a:ea typeface="+mj-ea"/>
              </a:rPr>
              <a:t>   《</a:t>
            </a:r>
            <a:r>
              <a:rPr lang="zh-CN" altLang="en-US" sz="2400" smtClean="0">
                <a:latin typeface="+mj-ea"/>
                <a:ea typeface="+mj-ea"/>
              </a:rPr>
              <a:t>三国志通俗演义</a:t>
            </a:r>
            <a:r>
              <a:rPr lang="en-US" altLang="zh-CN" sz="2400" smtClean="0">
                <a:latin typeface="+mj-ea"/>
                <a:ea typeface="+mj-ea"/>
              </a:rPr>
              <a:t>》</a:t>
            </a:r>
            <a:r>
              <a:rPr lang="zh-CN" altLang="en-US" sz="2400" smtClean="0">
                <a:latin typeface="+mj-ea"/>
                <a:ea typeface="+mj-ea"/>
              </a:rPr>
              <a:t>（简称</a:t>
            </a:r>
            <a:r>
              <a:rPr lang="en-US" altLang="zh-CN" sz="2400" smtClean="0">
                <a:latin typeface="+mj-ea"/>
                <a:ea typeface="+mj-ea"/>
              </a:rPr>
              <a:t>《</a:t>
            </a:r>
            <a:r>
              <a:rPr lang="zh-CN" altLang="en-US" sz="2400" smtClean="0">
                <a:latin typeface="+mj-ea"/>
                <a:ea typeface="+mj-ea"/>
              </a:rPr>
              <a:t>三国演义</a:t>
            </a:r>
            <a:r>
              <a:rPr lang="en-US" altLang="zh-CN" sz="2400" smtClean="0">
                <a:latin typeface="+mj-ea"/>
                <a:ea typeface="+mj-ea"/>
              </a:rPr>
              <a:t>》</a:t>
            </a:r>
            <a:r>
              <a:rPr lang="zh-CN" altLang="en-US" sz="2400" smtClean="0">
                <a:latin typeface="+mj-ea"/>
                <a:ea typeface="+mj-ea"/>
              </a:rPr>
              <a:t>）是罗贯中的力作，这部长篇小说对后世文学创作影响深远。</a:t>
            </a:r>
            <a:endParaRPr lang="zh-CN" altLang="en-US" sz="2400">
              <a:latin typeface="+mj-ea"/>
              <a:ea typeface="+mj-ea"/>
            </a:endParaRPr>
          </a:p>
        </p:txBody>
      </p:sp>
      <p:pic>
        <p:nvPicPr>
          <p:cNvPr id="3076" name="Picture 4" descr="罗贯中_360百科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7329" y="1861217"/>
            <a:ext cx="3073789" cy="416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35414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1581054" y="455997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著作</a:t>
            </a:r>
            <a:r>
              <a:rPr lang="zh-CN" altLang="en-US" sz="4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简介</a:t>
            </a:r>
            <a:endParaRPr lang="zh-CN" altLang="en-US" sz="4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19" t="59014" r="8854" b="11792"/>
          <a:stretch>
            <a:fillRect/>
          </a:stretch>
        </p:blipFill>
        <p:spPr>
          <a:xfrm>
            <a:off x="538334" y="384895"/>
            <a:ext cx="834513" cy="819096"/>
          </a:xfrm>
          <a:prstGeom prst="ellipse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5159236" y="1609460"/>
            <a:ext cx="3272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/>
              <a:t>《</a:t>
            </a:r>
            <a:r>
              <a:rPr lang="zh-CN" altLang="en-US" sz="4000" b="1"/>
              <a:t>三国演义</a:t>
            </a:r>
            <a:r>
              <a:rPr lang="en-US" altLang="zh-CN" sz="4000" b="1" smtClean="0"/>
              <a:t>》</a:t>
            </a:r>
            <a:endParaRPr lang="zh-CN" altLang="en-US" b="1"/>
          </a:p>
        </p:txBody>
      </p:sp>
      <p:sp>
        <p:nvSpPr>
          <p:cNvPr id="12" name="矩形 11"/>
          <p:cNvSpPr/>
          <p:nvPr/>
        </p:nvSpPr>
        <p:spPr>
          <a:xfrm>
            <a:off x="4533773" y="2592601"/>
            <a:ext cx="7121608" cy="31700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en-US" altLang="zh-CN" sz="2400">
                <a:latin typeface="+mj-ea"/>
                <a:ea typeface="+mj-ea"/>
              </a:rPr>
              <a:t>    《</a:t>
            </a:r>
            <a:r>
              <a:rPr lang="zh-CN" altLang="en-US" sz="2400">
                <a:latin typeface="+mj-ea"/>
                <a:ea typeface="+mj-ea"/>
              </a:rPr>
              <a:t>三国演义</a:t>
            </a:r>
            <a:r>
              <a:rPr lang="en-US" altLang="zh-CN" sz="2400">
                <a:latin typeface="+mj-ea"/>
                <a:ea typeface="+mj-ea"/>
              </a:rPr>
              <a:t>》</a:t>
            </a:r>
            <a:r>
              <a:rPr lang="zh-CN" altLang="en-US" sz="2400">
                <a:latin typeface="+mj-ea"/>
                <a:ea typeface="+mj-ea"/>
              </a:rPr>
              <a:t>（又名</a:t>
            </a:r>
            <a:r>
              <a:rPr lang="en-US" altLang="zh-CN" sz="2400">
                <a:latin typeface="+mj-ea"/>
                <a:ea typeface="+mj-ea"/>
              </a:rPr>
              <a:t>《</a:t>
            </a:r>
            <a:r>
              <a:rPr lang="zh-CN" altLang="en-US" sz="2400">
                <a:latin typeface="+mj-ea"/>
                <a:ea typeface="+mj-ea"/>
              </a:rPr>
              <a:t>三国志演义</a:t>
            </a:r>
            <a:r>
              <a:rPr lang="en-US" altLang="zh-CN" sz="2400" smtClean="0">
                <a:latin typeface="+mj-ea"/>
                <a:ea typeface="+mj-ea"/>
              </a:rPr>
              <a:t>》</a:t>
            </a:r>
            <a:r>
              <a:rPr lang="zh-CN" altLang="en-US" sz="2400" smtClean="0">
                <a:latin typeface="+mj-ea"/>
                <a:ea typeface="+mj-ea"/>
              </a:rPr>
              <a:t>）是罗贯中</a:t>
            </a:r>
            <a:r>
              <a:rPr lang="zh-CN" altLang="en-US" sz="2400">
                <a:latin typeface="+mj-ea"/>
                <a:ea typeface="+mj-ea"/>
              </a:rPr>
              <a:t>根据陈寿</a:t>
            </a:r>
            <a:r>
              <a:rPr lang="en-US" altLang="zh-CN" sz="2400">
                <a:latin typeface="+mj-ea"/>
                <a:ea typeface="+mj-ea"/>
              </a:rPr>
              <a:t>《</a:t>
            </a:r>
            <a:r>
              <a:rPr lang="zh-CN" altLang="en-US" sz="2400">
                <a:latin typeface="+mj-ea"/>
                <a:ea typeface="+mj-ea"/>
              </a:rPr>
              <a:t>三国志</a:t>
            </a:r>
            <a:r>
              <a:rPr lang="en-US" altLang="zh-CN" sz="2400">
                <a:latin typeface="+mj-ea"/>
                <a:ea typeface="+mj-ea"/>
              </a:rPr>
              <a:t>》</a:t>
            </a:r>
            <a:r>
              <a:rPr lang="zh-CN" altLang="en-US" sz="2400">
                <a:latin typeface="+mj-ea"/>
                <a:ea typeface="+mj-ea"/>
              </a:rPr>
              <a:t>和裴松之注解以及民间三国故事传说经过艺术加工创作而成的长篇</a:t>
            </a:r>
            <a:r>
              <a:rPr lang="zh-CN" altLang="en-US" sz="2400" smtClean="0">
                <a:latin typeface="+mj-ea"/>
                <a:ea typeface="+mj-ea"/>
              </a:rPr>
              <a:t>章回体小说</a:t>
            </a:r>
            <a:r>
              <a:rPr lang="zh-CN" altLang="en-US" sz="2400">
                <a:latin typeface="+mj-ea"/>
                <a:ea typeface="+mj-ea"/>
              </a:rPr>
              <a:t>，与</a:t>
            </a:r>
            <a:r>
              <a:rPr lang="en-US" altLang="zh-CN" sz="2400">
                <a:latin typeface="+mj-ea"/>
                <a:ea typeface="+mj-ea"/>
              </a:rPr>
              <a:t>《</a:t>
            </a:r>
            <a:r>
              <a:rPr lang="zh-CN" altLang="en-US" sz="2400">
                <a:latin typeface="+mj-ea"/>
                <a:ea typeface="+mj-ea"/>
              </a:rPr>
              <a:t>西游记</a:t>
            </a:r>
            <a:r>
              <a:rPr lang="en-US" altLang="zh-CN" sz="2400">
                <a:latin typeface="+mj-ea"/>
                <a:ea typeface="+mj-ea"/>
              </a:rPr>
              <a:t>》《</a:t>
            </a:r>
            <a:r>
              <a:rPr lang="zh-CN" altLang="en-US" sz="2400">
                <a:latin typeface="+mj-ea"/>
                <a:ea typeface="+mj-ea"/>
              </a:rPr>
              <a:t>水浒传</a:t>
            </a:r>
            <a:r>
              <a:rPr lang="en-US" altLang="zh-CN" sz="2400">
                <a:latin typeface="+mj-ea"/>
                <a:ea typeface="+mj-ea"/>
              </a:rPr>
              <a:t>》《</a:t>
            </a:r>
            <a:r>
              <a:rPr lang="zh-CN" altLang="en-US" sz="2400">
                <a:latin typeface="+mj-ea"/>
                <a:ea typeface="+mj-ea"/>
              </a:rPr>
              <a:t>红楼梦</a:t>
            </a:r>
            <a:r>
              <a:rPr lang="en-US" altLang="zh-CN" sz="2400">
                <a:latin typeface="+mj-ea"/>
                <a:ea typeface="+mj-ea"/>
              </a:rPr>
              <a:t>》</a:t>
            </a:r>
            <a:r>
              <a:rPr lang="zh-CN" altLang="en-US" sz="2400">
                <a:latin typeface="+mj-ea"/>
                <a:ea typeface="+mj-ea"/>
              </a:rPr>
              <a:t>并称为中国古典四大名著</a:t>
            </a:r>
            <a:r>
              <a:rPr lang="zh-CN" altLang="en-US" sz="2400" smtClean="0">
                <a:latin typeface="+mj-ea"/>
                <a:ea typeface="+mj-ea"/>
              </a:rPr>
              <a:t>。</a:t>
            </a:r>
            <a:r>
              <a:rPr lang="zh-CN" altLang="en-US" sz="2400" smtClean="0">
                <a:solidFill>
                  <a:srgbClr val="C00000"/>
                </a:solidFill>
                <a:latin typeface="+mj-ea"/>
                <a:ea typeface="+mj-ea"/>
              </a:rPr>
              <a:t>是中国第一部长篇章回体历史演义小说。</a:t>
            </a:r>
            <a:r>
              <a:rPr lang="zh-CN" altLang="en-US" sz="2400" smtClean="0">
                <a:latin typeface="+mj-ea"/>
                <a:ea typeface="+mj-ea"/>
              </a:rPr>
              <a:t>明清</a:t>
            </a:r>
            <a:r>
              <a:rPr lang="zh-CN" altLang="en-US" sz="2400">
                <a:latin typeface="+mj-ea"/>
                <a:ea typeface="+mj-ea"/>
              </a:rPr>
              <a:t>时期甚至有“第一才子书”之称。</a:t>
            </a:r>
          </a:p>
        </p:txBody>
      </p:sp>
      <p:pic>
        <p:nvPicPr>
          <p:cNvPr id="1026" name="Picture 2" descr="《三国演义(上下)/中国古典文学读本丛书》【正版图书 折扣 优惠 详情 书评 试读】 - 新华书店网上商城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334" y="2154036"/>
            <a:ext cx="3608663" cy="36086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248104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文本框 18"/>
          <p:cNvSpPr txBox="1"/>
          <p:nvPr/>
        </p:nvSpPr>
        <p:spPr>
          <a:xfrm>
            <a:off x="1148775" y="261419"/>
            <a:ext cx="310854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800" b="1" smtClean="0">
                <a:solidFill>
                  <a:schemeClr val="accent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主要人物</a:t>
            </a:r>
            <a:r>
              <a:rPr lang="zh-CN" altLang="en-US" sz="38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简介</a:t>
            </a:r>
            <a:endParaRPr lang="zh-CN" altLang="en-US" sz="3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19" t="59014" r="8854" b="11792"/>
          <a:stretch>
            <a:fillRect/>
          </a:stretch>
        </p:blipFill>
        <p:spPr>
          <a:xfrm>
            <a:off x="193483" y="222549"/>
            <a:ext cx="769055" cy="754847"/>
          </a:xfrm>
          <a:prstGeom prst="ellipse">
            <a:avLst/>
          </a:prstGeom>
        </p:spPr>
      </p:pic>
      <p:pic>
        <p:nvPicPr>
          <p:cNvPr id="21" name="Picture 2" descr="https://pic.baike.soso.com/p/20130705/20130705172053-12680602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55222" y="1465719"/>
            <a:ext cx="1493444" cy="148719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/>
          <p:cNvSpPr txBox="1"/>
          <p:nvPr/>
        </p:nvSpPr>
        <p:spPr>
          <a:xfrm>
            <a:off x="2063417" y="3117990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蒋干</a:t>
            </a:r>
          </a:p>
        </p:txBody>
      </p:sp>
      <p:pic>
        <p:nvPicPr>
          <p:cNvPr id="25602" name="Picture 2" descr="https://inews.gtimg.com/newsapp_bt/0/14750025236/64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19" t="5071" r="22918" b="7187"/>
          <a:stretch>
            <a:fillRect/>
          </a:stretch>
        </p:blipFill>
        <p:spPr bwMode="auto">
          <a:xfrm>
            <a:off x="5469509" y="1465719"/>
            <a:ext cx="1526909" cy="150700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https://pics2.baidu.com/feed/b2de9c82d158ccbf29728117c72c3936b33541c9.jpeg?token=43222e547c2b7b6721be5c6c4ccc04e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16"/>
          <a:stretch>
            <a:fillRect/>
          </a:stretch>
        </p:blipFill>
        <p:spPr bwMode="auto">
          <a:xfrm>
            <a:off x="9217261" y="1485935"/>
            <a:ext cx="1541022" cy="148719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文本框 21"/>
          <p:cNvSpPr txBox="1"/>
          <p:nvPr/>
        </p:nvSpPr>
        <p:spPr>
          <a:xfrm>
            <a:off x="5794436" y="3117990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周瑜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9528661" y="3117990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曹操</a:t>
            </a:r>
            <a:endParaRPr lang="zh-CN" altLang="en-US" sz="2800" b="1"/>
          </a:p>
        </p:txBody>
      </p:sp>
      <p:grpSp>
        <p:nvGrpSpPr>
          <p:cNvPr id="4" name="组合 3"/>
          <p:cNvGrpSpPr/>
          <p:nvPr/>
        </p:nvGrpSpPr>
        <p:grpSpPr>
          <a:xfrm>
            <a:off x="1148775" y="3806285"/>
            <a:ext cx="2732093" cy="2720517"/>
            <a:chOff x="962538" y="3936914"/>
            <a:chExt cx="2732093" cy="2720517"/>
          </a:xfrm>
        </p:grpSpPr>
        <p:sp>
          <p:nvSpPr>
            <p:cNvPr id="11" name="矩形 10"/>
            <p:cNvSpPr/>
            <p:nvPr/>
          </p:nvSpPr>
          <p:spPr>
            <a:xfrm>
              <a:off x="962538" y="3936914"/>
              <a:ext cx="2732093" cy="2720517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矩形 2"/>
            <p:cNvSpPr/>
            <p:nvPr/>
          </p:nvSpPr>
          <p:spPr>
            <a:xfrm>
              <a:off x="1057870" y="4114082"/>
              <a:ext cx="2586852" cy="242630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600"/>
                </a:lnSpc>
              </a:pPr>
              <a:r>
                <a:rPr lang="zh-CN" altLang="en-US" smtClean="0">
                  <a:solidFill>
                    <a:schemeClr val="bg1"/>
                  </a:solidFill>
                  <a:latin typeface="+mj-ea"/>
                  <a:ea typeface="+mj-ea"/>
                </a:rPr>
                <a:t>    字</a:t>
              </a:r>
              <a:r>
                <a:rPr lang="zh-CN" altLang="en-US">
                  <a:solidFill>
                    <a:schemeClr val="bg1"/>
                  </a:solidFill>
                  <a:latin typeface="+mj-ea"/>
                  <a:ea typeface="+mj-ea"/>
                </a:rPr>
                <a:t>子翼，九江（治今安徽寿县）人，东汉末年名士、辩论家。有仪容，以才辩见称，独步江、淮之间，莫与为对，曾受曹操指派前往东吴游说周瑜为其</a:t>
              </a:r>
              <a:r>
                <a:rPr lang="zh-CN" altLang="en-US" smtClean="0">
                  <a:solidFill>
                    <a:schemeClr val="bg1"/>
                  </a:solidFill>
                  <a:latin typeface="+mj-ea"/>
                  <a:ea typeface="+mj-ea"/>
                </a:rPr>
                <a:t>效力。</a:t>
              </a:r>
              <a:endParaRPr lang="zh-CN" altLang="en-US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4866916" y="3786473"/>
            <a:ext cx="2732093" cy="2720517"/>
            <a:chOff x="1061908" y="3936914"/>
            <a:chExt cx="2732093" cy="2720517"/>
          </a:xfrm>
        </p:grpSpPr>
        <p:sp>
          <p:nvSpPr>
            <p:cNvPr id="15" name="矩形 14"/>
            <p:cNvSpPr/>
            <p:nvPr/>
          </p:nvSpPr>
          <p:spPr>
            <a:xfrm>
              <a:off x="1061908" y="3936914"/>
              <a:ext cx="2732093" cy="2720517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1149010" y="4250731"/>
              <a:ext cx="2586852" cy="20928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600"/>
                </a:lnSpc>
              </a:pPr>
              <a:r>
                <a:rPr lang="zh-CN" altLang="en-US" smtClean="0">
                  <a:latin typeface="+mj-ea"/>
                  <a:ea typeface="+mj-ea"/>
                </a:rPr>
                <a:t>    字</a:t>
              </a:r>
              <a:r>
                <a:rPr lang="zh-CN" altLang="en-US">
                  <a:latin typeface="+mj-ea"/>
                  <a:ea typeface="+mj-ea"/>
                </a:rPr>
                <a:t>公瑾，庐江舒县（今安徽庐江县西南）人 </a:t>
              </a:r>
              <a:r>
                <a:rPr lang="zh-CN" altLang="en-US" smtClean="0">
                  <a:latin typeface="+mj-ea"/>
                  <a:ea typeface="+mj-ea"/>
                </a:rPr>
                <a:t>。</a:t>
              </a:r>
              <a:r>
                <a:rPr lang="zh-CN" altLang="en-US">
                  <a:latin typeface="+mj-ea"/>
                  <a:ea typeface="+mj-ea"/>
                </a:rPr>
                <a:t>东汉末年</a:t>
              </a:r>
              <a:r>
                <a:rPr lang="zh-CN" altLang="en-US" smtClean="0">
                  <a:latin typeface="+mj-ea"/>
                  <a:ea typeface="+mj-ea"/>
                </a:rPr>
                <a:t>军事家、政治家、</a:t>
              </a:r>
              <a:r>
                <a:rPr lang="zh-CN" altLang="en-US">
                  <a:latin typeface="+mj-ea"/>
                  <a:ea typeface="+mj-ea"/>
                </a:rPr>
                <a:t>谋略</a:t>
              </a:r>
              <a:r>
                <a:rPr lang="zh-CN" altLang="en-US" smtClean="0">
                  <a:latin typeface="+mj-ea"/>
                  <a:ea typeface="+mj-ea"/>
                </a:rPr>
                <a:t>家、</a:t>
              </a:r>
              <a:r>
                <a:rPr lang="zh-CN" altLang="en-US">
                  <a:latin typeface="+mj-ea"/>
                  <a:ea typeface="+mj-ea"/>
                </a:rPr>
                <a:t>东吴</a:t>
              </a:r>
              <a:r>
                <a:rPr lang="zh-CN" altLang="en-US" smtClean="0">
                  <a:latin typeface="+mj-ea"/>
                  <a:ea typeface="+mj-ea"/>
                </a:rPr>
                <a:t>名将。周瑜</a:t>
              </a:r>
              <a:r>
                <a:rPr lang="zh-CN" altLang="en-US">
                  <a:latin typeface="+mj-ea"/>
                  <a:ea typeface="+mj-ea"/>
                </a:rPr>
                <a:t>身材高大，容貌</a:t>
              </a:r>
              <a:r>
                <a:rPr lang="zh-CN" altLang="en-US" smtClean="0">
                  <a:latin typeface="+mj-ea"/>
                  <a:ea typeface="+mj-ea"/>
                </a:rPr>
                <a:t>俊美，精音律。</a:t>
              </a:r>
              <a:endParaRPr lang="zh-CN" altLang="en-US">
                <a:latin typeface="+mj-ea"/>
                <a:ea typeface="+mj-ea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8615622" y="3806285"/>
            <a:ext cx="2732093" cy="2720517"/>
            <a:chOff x="1061908" y="3936914"/>
            <a:chExt cx="2732093" cy="2720517"/>
          </a:xfrm>
        </p:grpSpPr>
        <p:sp>
          <p:nvSpPr>
            <p:cNvPr id="18" name="矩形 17"/>
            <p:cNvSpPr/>
            <p:nvPr/>
          </p:nvSpPr>
          <p:spPr>
            <a:xfrm>
              <a:off x="1061908" y="3936914"/>
              <a:ext cx="2732093" cy="272051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/>
          </p:nvSpPr>
          <p:spPr>
            <a:xfrm>
              <a:off x="1178121" y="4085053"/>
              <a:ext cx="2586852" cy="242630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600"/>
                </a:lnSpc>
              </a:pPr>
              <a:r>
                <a:rPr lang="zh-CN" altLang="en-US" smtClean="0">
                  <a:latin typeface="+mj-ea"/>
                  <a:ea typeface="+mj-ea"/>
                </a:rPr>
                <a:t>    字</a:t>
              </a:r>
              <a:r>
                <a:rPr lang="zh-CN" altLang="en-US">
                  <a:latin typeface="+mj-ea"/>
                  <a:ea typeface="+mj-ea"/>
                </a:rPr>
                <a:t>孟德</a:t>
              </a:r>
              <a:r>
                <a:rPr lang="zh-CN" altLang="en-US" smtClean="0">
                  <a:latin typeface="+mj-ea"/>
                  <a:ea typeface="+mj-ea"/>
                </a:rPr>
                <a:t>，一名吉利，小字阿瞒，一说本</a:t>
              </a:r>
              <a:r>
                <a:rPr lang="zh-CN" altLang="en-US">
                  <a:latin typeface="+mj-ea"/>
                  <a:ea typeface="+mj-ea"/>
                </a:rPr>
                <a:t>姓</a:t>
              </a:r>
              <a:r>
                <a:rPr lang="zh-CN" altLang="en-US" smtClean="0">
                  <a:latin typeface="+mj-ea"/>
                  <a:ea typeface="+mj-ea"/>
                </a:rPr>
                <a:t>夏侯，</a:t>
              </a:r>
              <a:r>
                <a:rPr lang="zh-CN" altLang="en-US">
                  <a:latin typeface="+mj-ea"/>
                  <a:ea typeface="+mj-ea"/>
                </a:rPr>
                <a:t>沛国谯县</a:t>
              </a:r>
              <a:r>
                <a:rPr lang="zh-CN" altLang="en-US" smtClean="0">
                  <a:latin typeface="+mj-ea"/>
                  <a:ea typeface="+mj-ea"/>
                </a:rPr>
                <a:t>（今</a:t>
              </a:r>
              <a:r>
                <a:rPr lang="zh-CN" altLang="en-US">
                  <a:latin typeface="+mj-ea"/>
                  <a:ea typeface="+mj-ea"/>
                </a:rPr>
                <a:t>安徽省亳州市）</a:t>
              </a:r>
              <a:r>
                <a:rPr lang="zh-CN" altLang="en-US" smtClean="0">
                  <a:latin typeface="+mj-ea"/>
                  <a:ea typeface="+mj-ea"/>
                </a:rPr>
                <a:t>人。</a:t>
              </a:r>
              <a:r>
                <a:rPr lang="zh-CN" altLang="en-US">
                  <a:latin typeface="+mj-ea"/>
                  <a:ea typeface="+mj-ea"/>
                </a:rPr>
                <a:t>中国古代杰出的政治家、军事家、文学家、书法家、</a:t>
              </a:r>
              <a:r>
                <a:rPr lang="zh-CN" altLang="en-US" smtClean="0">
                  <a:latin typeface="+mj-ea"/>
                  <a:ea typeface="+mj-ea"/>
                </a:rPr>
                <a:t>诗人，曹魏</a:t>
              </a:r>
              <a:r>
                <a:rPr lang="zh-CN" altLang="en-US">
                  <a:latin typeface="+mj-ea"/>
                  <a:ea typeface="+mj-ea"/>
                </a:rPr>
                <a:t>的奠基者。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784861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80543" y="542105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0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故事背景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69" t="9679" r="9750" b="61368"/>
          <a:stretch>
            <a:fillRect/>
          </a:stretch>
        </p:blipFill>
        <p:spPr>
          <a:xfrm>
            <a:off x="474746" y="519640"/>
            <a:ext cx="846349" cy="835781"/>
          </a:xfrm>
          <a:prstGeom prst="ellipse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091101" y="1769394"/>
            <a:ext cx="10358216" cy="39187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800"/>
              </a:lnSpc>
            </a:pPr>
            <a:r>
              <a:rPr lang="zh-CN" altLang="en-US" sz="2300" smtClean="0">
                <a:latin typeface="+mj-ea"/>
                <a:ea typeface="+mj-ea"/>
              </a:rPr>
              <a:t>    曹操</a:t>
            </a:r>
            <a:r>
              <a:rPr lang="zh-CN" altLang="en-US" sz="2300">
                <a:latin typeface="+mj-ea"/>
                <a:ea typeface="+mj-ea"/>
              </a:rPr>
              <a:t>平定北方后，打算南下消灭刘表、刘备、孙权等势力，以统一全国</a:t>
            </a:r>
            <a:r>
              <a:rPr lang="zh-CN" altLang="en-US" sz="2300" smtClean="0">
                <a:latin typeface="+mj-ea"/>
                <a:ea typeface="+mj-ea"/>
              </a:rPr>
              <a:t>。曹操</a:t>
            </a:r>
            <a:r>
              <a:rPr lang="zh-CN" altLang="en-US" sz="2300">
                <a:latin typeface="+mj-ea"/>
                <a:ea typeface="+mj-ea"/>
              </a:rPr>
              <a:t>得了荆州后，任命降将蔡瑁、张允为水军都督，准备顺江而下，吞并东吴</a:t>
            </a:r>
            <a:r>
              <a:rPr lang="zh-CN" altLang="en-US" sz="2300" smtClean="0">
                <a:latin typeface="+mj-ea"/>
                <a:ea typeface="+mj-ea"/>
              </a:rPr>
              <a:t>。</a:t>
            </a:r>
            <a:r>
              <a:rPr lang="zh-CN" altLang="en-US" sz="2300" smtClean="0">
                <a:solidFill>
                  <a:srgbClr val="FF0000"/>
                </a:solidFill>
                <a:latin typeface="+mj-ea"/>
                <a:ea typeface="+mj-ea"/>
              </a:rPr>
              <a:t>东吴统治集团内部经过一番斗争之后，</a:t>
            </a:r>
            <a:r>
              <a:rPr lang="zh-CN" altLang="en-US" sz="2300">
                <a:solidFill>
                  <a:srgbClr val="FF0000"/>
                </a:solidFill>
                <a:latin typeface="+mj-ea"/>
                <a:ea typeface="+mj-ea"/>
              </a:rPr>
              <a:t>接受了诸葛亮的</a:t>
            </a:r>
            <a:r>
              <a:rPr lang="zh-CN" altLang="en-US" sz="2300" smtClean="0">
                <a:solidFill>
                  <a:srgbClr val="FF0000"/>
                </a:solidFill>
                <a:latin typeface="+mj-ea"/>
                <a:ea typeface="+mj-ea"/>
              </a:rPr>
              <a:t>劝说，决定</a:t>
            </a:r>
            <a:r>
              <a:rPr lang="zh-CN" altLang="en-US" sz="2300">
                <a:solidFill>
                  <a:srgbClr val="FF0000"/>
                </a:solidFill>
                <a:latin typeface="+mj-ea"/>
                <a:ea typeface="+mj-ea"/>
              </a:rPr>
              <a:t>联合</a:t>
            </a:r>
            <a:r>
              <a:rPr lang="zh-CN" altLang="en-US" sz="2300" smtClean="0">
                <a:solidFill>
                  <a:srgbClr val="FF0000"/>
                </a:solidFill>
                <a:latin typeface="+mj-ea"/>
                <a:ea typeface="+mj-ea"/>
              </a:rPr>
              <a:t>刘备抗击曹操。</a:t>
            </a:r>
            <a:r>
              <a:rPr lang="zh-CN" altLang="en-US" sz="2300">
                <a:latin typeface="+mj-ea"/>
                <a:ea typeface="+mj-ea"/>
              </a:rPr>
              <a:t>曹操兵多将广，又有蔡瑁、张允训练水军，形势对东吴不利。周瑜认识到要打败曹操，必须先除蔡、张二人。在这种背景下，</a:t>
            </a:r>
            <a:r>
              <a:rPr lang="zh-CN" altLang="en-US" sz="2300" b="1" u="sng">
                <a:latin typeface="+mj-ea"/>
                <a:ea typeface="+mj-ea"/>
              </a:rPr>
              <a:t>周瑜抓住蒋干前来劝降的机会，设计出一套巧妙的计策，经过周密的布置，终于使蒋中计，使曹操错杀蔡、张二人，达到削弱曹操水军实力的目的，为后来的赤壁会战赢得了有利的形势。</a:t>
            </a:r>
          </a:p>
        </p:txBody>
      </p:sp>
    </p:spTree>
    <p:extLst>
      <p:ext uri="{BB962C8B-B14F-4D97-AF65-F5344CB8AC3E}">
        <p14:creationId xmlns:p14="http://schemas.microsoft.com/office/powerpoint/2010/main" val="56440094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508181" y="2267641"/>
            <a:ext cx="5156164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整体感知</a:t>
            </a:r>
            <a:endParaRPr lang="zh-CN" altLang="en-US" sz="80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975939" y="1218425"/>
            <a:ext cx="2220649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（二）</a:t>
            </a:r>
            <a:endParaRPr lang="zh-CN" altLang="en-US" sz="4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4577570" y="4125591"/>
            <a:ext cx="2888592" cy="402288"/>
            <a:chOff x="10544875" y="6281952"/>
            <a:chExt cx="856340" cy="307785"/>
          </a:xfrm>
        </p:grpSpPr>
        <p:sp>
          <p:nvSpPr>
            <p:cNvPr id="8" name="文本框 7"/>
            <p:cNvSpPr txBox="1"/>
            <p:nvPr/>
          </p:nvSpPr>
          <p:spPr>
            <a:xfrm>
              <a:off x="10544875" y="6311516"/>
              <a:ext cx="856340" cy="2354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r>
                <a:rPr lang="zh-CN" altLang="en-US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群英会蒋干中计</a:t>
              </a:r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9" name="矩形 8"/>
            <p:cNvSpPr/>
            <p:nvPr/>
          </p:nvSpPr>
          <p:spPr>
            <a:xfrm>
              <a:off x="10544875" y="6281952"/>
              <a:ext cx="856340" cy="307785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4048776533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圆角矩形 7"/>
          <p:cNvSpPr/>
          <p:nvPr/>
        </p:nvSpPr>
        <p:spPr>
          <a:xfrm>
            <a:off x="1275008" y="2923504"/>
            <a:ext cx="9465972" cy="2228045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508974" y="958026"/>
            <a:ext cx="8781246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    本文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虽然是长篇小说节选，但在情节上有着相对的完整性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。故事各部分都具备清晰的线索。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715036" y="3145288"/>
            <a:ext cx="8369121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mtClean="0">
                <a:latin typeface="+mj-ea"/>
                <a:ea typeface="+mj-ea"/>
              </a:rPr>
              <a:t>    阅读课文，按故事的</a:t>
            </a:r>
            <a:r>
              <a:rPr lang="zh-CN" altLang="en-US" sz="3200" b="1" smtClean="0">
                <a:solidFill>
                  <a:srgbClr val="C00000"/>
                </a:solidFill>
                <a:latin typeface="+mj-ea"/>
              </a:rPr>
              <a:t>开端</a:t>
            </a:r>
            <a:r>
              <a:rPr lang="zh-CN" altLang="en-US" sz="3200" b="1">
                <a:solidFill>
                  <a:srgbClr val="C00000"/>
                </a:solidFill>
                <a:latin typeface="+mj-ea"/>
              </a:rPr>
              <a:t>、发展、高潮、结局、</a:t>
            </a:r>
            <a:r>
              <a:rPr lang="zh-CN" altLang="en-US" sz="3200" b="1" smtClean="0">
                <a:solidFill>
                  <a:srgbClr val="C00000"/>
                </a:solidFill>
                <a:latin typeface="+mj-ea"/>
              </a:rPr>
              <a:t>尾声</a:t>
            </a:r>
            <a:r>
              <a:rPr lang="zh-CN" altLang="en-US" sz="3200" b="1" smtClean="0">
                <a:latin typeface="+mj-ea"/>
              </a:rPr>
              <a:t>划分段落。</a:t>
            </a:r>
            <a:endParaRPr lang="en-US" altLang="zh-CN" sz="3200" smtClean="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117876150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7"/>
          <p:cNvSpPr>
            <a:spLocks noChangeArrowheads="1"/>
          </p:cNvSpPr>
          <p:nvPr/>
        </p:nvSpPr>
        <p:spPr bwMode="auto">
          <a:xfrm>
            <a:off x="1713625" y="731545"/>
            <a:ext cx="3154589" cy="541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．</a:t>
            </a:r>
            <a:r>
              <a:rPr lang="zh-CN" altLang="en-US" sz="25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开端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en-US" altLang="en-US" sz="2500" b="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-3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段）               </a:t>
            </a:r>
            <a:endParaRPr lang="zh-CN" altLang="en-US" sz="2500" b="1" u="none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8"/>
          <p:cNvSpPr>
            <a:spLocks noChangeArrowheads="1"/>
          </p:cNvSpPr>
          <p:nvPr/>
        </p:nvSpPr>
        <p:spPr bwMode="auto">
          <a:xfrm>
            <a:off x="7268159" y="756243"/>
            <a:ext cx="300225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周瑜决定除蔡张。 </a:t>
            </a:r>
          </a:p>
        </p:txBody>
      </p:sp>
      <p:sp>
        <p:nvSpPr>
          <p:cNvPr id="12" name="矩形 17"/>
          <p:cNvSpPr>
            <a:spLocks noChangeArrowheads="1"/>
          </p:cNvSpPr>
          <p:nvPr/>
        </p:nvSpPr>
        <p:spPr bwMode="auto">
          <a:xfrm>
            <a:off x="1713625" y="1757152"/>
            <a:ext cx="3154589" cy="541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．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发展（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500" b="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4-6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段）</a:t>
            </a:r>
            <a:endParaRPr lang="zh-CN" altLang="en-US" sz="2500" b="1" u="none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8"/>
          <p:cNvSpPr>
            <a:spLocks noChangeArrowheads="1"/>
          </p:cNvSpPr>
          <p:nvPr/>
        </p:nvSpPr>
        <p:spPr bwMode="auto">
          <a:xfrm>
            <a:off x="7268158" y="1759199"/>
            <a:ext cx="304089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周瑜设计迷蒋干。 </a:t>
            </a:r>
          </a:p>
        </p:txBody>
      </p:sp>
      <p:sp>
        <p:nvSpPr>
          <p:cNvPr id="15" name="矩形 21"/>
          <p:cNvSpPr>
            <a:spLocks noChangeArrowheads="1"/>
          </p:cNvSpPr>
          <p:nvPr/>
        </p:nvSpPr>
        <p:spPr bwMode="auto">
          <a:xfrm>
            <a:off x="1713625" y="2782759"/>
            <a:ext cx="3154589" cy="541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．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高潮（第</a:t>
            </a:r>
            <a:r>
              <a:rPr lang="en-US" altLang="zh-CN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7-8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2500" b="1" u="none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22"/>
          <p:cNvSpPr>
            <a:spLocks noChangeArrowheads="1"/>
          </p:cNvSpPr>
          <p:nvPr/>
        </p:nvSpPr>
        <p:spPr bwMode="auto">
          <a:xfrm>
            <a:off x="7268158" y="2823223"/>
            <a:ext cx="300225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蒋干</a:t>
            </a:r>
            <a:r>
              <a:rPr lang="zh-CN" altLang="en-US" sz="2800" b="1"/>
              <a:t>假寐盗</a:t>
            </a:r>
            <a:r>
              <a:rPr lang="zh-CN" altLang="en-US" sz="2800" b="1" smtClean="0"/>
              <a:t>伪书。</a:t>
            </a:r>
            <a:endParaRPr lang="zh-CN" altLang="en-US" sz="2800" b="1"/>
          </a:p>
        </p:txBody>
      </p:sp>
      <p:sp>
        <p:nvSpPr>
          <p:cNvPr id="18" name="矩形 25"/>
          <p:cNvSpPr>
            <a:spLocks noChangeArrowheads="1"/>
          </p:cNvSpPr>
          <p:nvPr/>
        </p:nvSpPr>
        <p:spPr bwMode="auto">
          <a:xfrm>
            <a:off x="1713625" y="3855015"/>
            <a:ext cx="3154589" cy="541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．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  局（第</a:t>
            </a:r>
            <a:r>
              <a:rPr lang="en-US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2500" b="1" u="none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26"/>
          <p:cNvSpPr>
            <a:spLocks noChangeArrowheads="1"/>
          </p:cNvSpPr>
          <p:nvPr/>
        </p:nvSpPr>
        <p:spPr bwMode="auto">
          <a:xfrm>
            <a:off x="7268158" y="3945937"/>
            <a:ext cx="304089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曹操中计斩</a:t>
            </a:r>
            <a:r>
              <a:rPr lang="zh-CN" altLang="en-US" sz="2800" b="1"/>
              <a:t>蔡张</a:t>
            </a:r>
            <a:r>
              <a:rPr lang="zh-CN" altLang="en-US" sz="2800" b="1" smtClean="0"/>
              <a:t>。</a:t>
            </a:r>
            <a:endParaRPr lang="zh-CN" altLang="en-US" sz="2800" b="1"/>
          </a:p>
        </p:txBody>
      </p:sp>
      <p:sp>
        <p:nvSpPr>
          <p:cNvPr id="21" name="矩形 29"/>
          <p:cNvSpPr>
            <a:spLocks noChangeArrowheads="1"/>
          </p:cNvSpPr>
          <p:nvPr/>
        </p:nvSpPr>
        <p:spPr bwMode="auto">
          <a:xfrm>
            <a:off x="1713625" y="5052720"/>
            <a:ext cx="3154589" cy="541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．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尾  声（第</a:t>
            </a:r>
            <a:r>
              <a:rPr lang="en-US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2500" b="1" u="none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</a:t>
            </a:r>
            <a:r>
              <a:rPr lang="zh-CN" altLang="en-US" sz="2500" b="1" u="none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2500" b="1" u="none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矩形 30"/>
          <p:cNvSpPr>
            <a:spLocks noChangeArrowheads="1"/>
          </p:cNvSpPr>
          <p:nvPr/>
        </p:nvSpPr>
        <p:spPr bwMode="auto">
          <a:xfrm>
            <a:off x="7268159" y="5077850"/>
            <a:ext cx="304089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周瑜闻讯喜计</a:t>
            </a:r>
            <a:r>
              <a:rPr lang="zh-CN" altLang="en-US" sz="2800" b="1" smtClean="0"/>
              <a:t>成。</a:t>
            </a:r>
            <a:endParaRPr lang="zh-CN" altLang="en-US" sz="2800" b="1"/>
          </a:p>
        </p:txBody>
      </p:sp>
      <p:sp>
        <p:nvSpPr>
          <p:cNvPr id="24" name="右箭头 23"/>
          <p:cNvSpPr/>
          <p:nvPr/>
        </p:nvSpPr>
        <p:spPr>
          <a:xfrm>
            <a:off x="5630306" y="854646"/>
            <a:ext cx="875763" cy="360519"/>
          </a:xfrm>
          <a:prstGeom prst="rightArrow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右箭头 24"/>
          <p:cNvSpPr/>
          <p:nvPr/>
        </p:nvSpPr>
        <p:spPr>
          <a:xfrm>
            <a:off x="5630305" y="1832343"/>
            <a:ext cx="875763" cy="360519"/>
          </a:xfrm>
          <a:prstGeom prst="rightArrow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右箭头 26"/>
          <p:cNvSpPr/>
          <p:nvPr/>
        </p:nvSpPr>
        <p:spPr>
          <a:xfrm>
            <a:off x="5630303" y="5233375"/>
            <a:ext cx="875763" cy="360519"/>
          </a:xfrm>
          <a:prstGeom prst="rightArrow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右箭头 27"/>
          <p:cNvSpPr/>
          <p:nvPr/>
        </p:nvSpPr>
        <p:spPr>
          <a:xfrm>
            <a:off x="5630303" y="4109608"/>
            <a:ext cx="875763" cy="360519"/>
          </a:xfrm>
          <a:prstGeom prst="rightArrow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右箭头 28"/>
          <p:cNvSpPr/>
          <p:nvPr/>
        </p:nvSpPr>
        <p:spPr>
          <a:xfrm>
            <a:off x="5630303" y="2985841"/>
            <a:ext cx="875763" cy="360519"/>
          </a:xfrm>
          <a:prstGeom prst="rightArrow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0" y="6452316"/>
            <a:ext cx="12192000" cy="31553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3463673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2" grpId="0"/>
      <p:bldP spid="13" grpId="0"/>
      <p:bldP spid="15" grpId="0"/>
      <p:bldP spid="16" grpId="0"/>
      <p:bldP spid="18" grpId="0"/>
      <p:bldP spid="19" grpId="0"/>
      <p:bldP spid="21" grpId="0"/>
      <p:bldP spid="22" grpId="0"/>
      <p:bldP spid="24" grpId="0"/>
      <p:bldP spid="25" grpId="0"/>
      <p:bldP spid="27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541172" y="2534053"/>
            <a:ext cx="9251324" cy="247760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spcAft>
                <a:spcPts val="1800"/>
              </a:spcAft>
            </a:pPr>
            <a:r>
              <a:rPr lang="en-US" altLang="zh-CN" sz="2800" b="1" smtClean="0">
                <a:latin typeface="+mj-ea"/>
                <a:ea typeface="+mj-ea"/>
              </a:rPr>
              <a:t>1</a:t>
            </a:r>
            <a:r>
              <a:rPr lang="en-US" altLang="zh-CN" sz="2800" b="1">
                <a:latin typeface="+mj-ea"/>
                <a:ea typeface="+mj-ea"/>
              </a:rPr>
              <a:t>.</a:t>
            </a:r>
            <a:r>
              <a:rPr lang="zh-CN" altLang="en-US" sz="2800">
                <a:latin typeface="+mj-ea"/>
                <a:ea typeface="+mj-ea"/>
              </a:rPr>
              <a:t>课文为什么从</a:t>
            </a:r>
            <a:r>
              <a:rPr lang="zh-CN" altLang="en-US" sz="2800" b="1">
                <a:solidFill>
                  <a:srgbClr val="C00000"/>
                </a:solidFill>
                <a:latin typeface="+mj-ea"/>
                <a:ea typeface="+mj-ea"/>
              </a:rPr>
              <a:t>周瑜毁书斩使、两军在三江口战斗</a:t>
            </a:r>
            <a:r>
              <a:rPr lang="zh-CN" altLang="en-US" sz="2800">
                <a:latin typeface="+mj-ea"/>
                <a:ea typeface="+mj-ea"/>
              </a:rPr>
              <a:t>选起？这与本文的中心有什么关系？</a:t>
            </a:r>
          </a:p>
          <a:p>
            <a:pPr>
              <a:lnSpc>
                <a:spcPts val="4200"/>
              </a:lnSpc>
              <a:spcAft>
                <a:spcPts val="1800"/>
              </a:spcAft>
            </a:pPr>
            <a:r>
              <a:rPr lang="en-US" altLang="zh-CN" sz="2800" b="1" smtClean="0">
                <a:latin typeface="+mj-ea"/>
                <a:ea typeface="+mj-ea"/>
              </a:rPr>
              <a:t>2</a:t>
            </a:r>
            <a:r>
              <a:rPr lang="en-US" altLang="zh-CN" sz="2800" b="1">
                <a:latin typeface="+mj-ea"/>
                <a:ea typeface="+mj-ea"/>
              </a:rPr>
              <a:t>.</a:t>
            </a:r>
            <a:r>
              <a:rPr lang="zh-CN" altLang="en-US" sz="2800">
                <a:latin typeface="+mj-ea"/>
                <a:ea typeface="+mj-ea"/>
              </a:rPr>
              <a:t>曹操斩杀蔡、张二将后，</a:t>
            </a:r>
            <a:r>
              <a:rPr lang="zh-CN" altLang="en-US" sz="2800" b="1">
                <a:solidFill>
                  <a:srgbClr val="C00000"/>
                </a:solidFill>
                <a:latin typeface="+mj-ea"/>
                <a:ea typeface="+mj-ea"/>
              </a:rPr>
              <a:t>课文为什么还要选入“细作探知”一段</a:t>
            </a:r>
            <a:r>
              <a:rPr lang="zh-CN" altLang="en-US" sz="2800">
                <a:latin typeface="+mj-ea"/>
                <a:ea typeface="+mj-ea"/>
              </a:rPr>
              <a:t>？</a:t>
            </a:r>
          </a:p>
        </p:txBody>
      </p:sp>
      <p:sp>
        <p:nvSpPr>
          <p:cNvPr id="4" name="矩形 3"/>
          <p:cNvSpPr/>
          <p:nvPr/>
        </p:nvSpPr>
        <p:spPr>
          <a:xfrm>
            <a:off x="1541172" y="127519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▶▷ 阅读课文，思考下列问题：</a:t>
            </a:r>
            <a:endParaRPr lang="zh-CN" altLang="en-US" sz="3600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7184846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1069158" y="2715880"/>
            <a:ext cx="9964085" cy="320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600" smtClean="0">
                <a:latin typeface="+mj-ea"/>
                <a:ea typeface="+mj-ea"/>
              </a:rPr>
              <a:t>    </a:t>
            </a:r>
            <a:r>
              <a:rPr lang="zh-CN" altLang="en-US" sz="2600" smtClean="0">
                <a:solidFill>
                  <a:srgbClr val="FF0000"/>
                </a:solidFill>
                <a:latin typeface="+mj-ea"/>
                <a:ea typeface="+mj-ea"/>
              </a:rPr>
              <a:t>因为这两个情节与周瑜定计有因果关系。</a:t>
            </a:r>
            <a:r>
              <a:rPr lang="zh-CN" altLang="en-US" sz="2600" smtClean="0">
                <a:latin typeface="+mj-ea"/>
                <a:ea typeface="+mj-ea"/>
              </a:rPr>
              <a:t>由于周瑜毁书斩使，遂有三江口之战；由于曹军三江口战败，遂有蔡、张二人操练水军之举；由于二人整治水军得法，吸引周瑜来探，才促使周瑜下决心除掉这两个人。</a:t>
            </a:r>
            <a:endParaRPr lang="en-US" altLang="zh-CN" sz="2600" smtClean="0">
              <a:latin typeface="+mj-ea"/>
              <a:ea typeface="+mj-ea"/>
            </a:endParaRPr>
          </a:p>
          <a:p>
            <a:pPr fontAlgn="base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600">
                <a:latin typeface="+mj-ea"/>
                <a:ea typeface="+mj-ea"/>
              </a:rPr>
              <a:t> </a:t>
            </a:r>
            <a:r>
              <a:rPr lang="en-US" altLang="zh-CN" sz="2600" smtClean="0">
                <a:latin typeface="+mj-ea"/>
                <a:ea typeface="+mj-ea"/>
              </a:rPr>
              <a:t>   </a:t>
            </a:r>
            <a:r>
              <a:rPr lang="zh-CN" altLang="en-US" sz="2600" smtClean="0">
                <a:latin typeface="+mj-ea"/>
                <a:ea typeface="+mj-ea"/>
              </a:rPr>
              <a:t>若不从周瑜毁书斩使选起，而从周瑜决定除掉蔡、张二人选起，</a:t>
            </a:r>
            <a:r>
              <a:rPr lang="zh-CN" altLang="en-US" sz="2600" u="sng" smtClean="0">
                <a:latin typeface="+mj-ea"/>
                <a:ea typeface="+mj-ea"/>
              </a:rPr>
              <a:t>就显得突兀，也不足以显示出周瑜除掉蔡、张二人在战略上的意义。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0" y="716684"/>
            <a:ext cx="7707086" cy="1336343"/>
            <a:chOff x="0" y="324799"/>
            <a:chExt cx="7707086" cy="1336343"/>
          </a:xfrm>
        </p:grpSpPr>
        <p:sp>
          <p:nvSpPr>
            <p:cNvPr id="4" name="五边形 3"/>
            <p:cNvSpPr/>
            <p:nvPr/>
          </p:nvSpPr>
          <p:spPr>
            <a:xfrm>
              <a:off x="0" y="324799"/>
              <a:ext cx="7707086" cy="1336343"/>
            </a:xfrm>
            <a:prstGeom prst="homePlate">
              <a:avLst/>
            </a:prstGeom>
            <a:solidFill>
              <a:schemeClr val="bg1"/>
            </a:solidFill>
            <a:ln w="381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Text Box 2"/>
            <p:cNvSpPr txBox="1">
              <a:spLocks noChangeArrowheads="1"/>
            </p:cNvSpPr>
            <p:nvPr/>
          </p:nvSpPr>
          <p:spPr bwMode="auto">
            <a:xfrm>
              <a:off x="357958" y="368341"/>
              <a:ext cx="6636021" cy="1171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ts val="4500"/>
                </a:lnSpc>
                <a:spcAft>
                  <a:spcPct val="0"/>
                </a:spcAft>
              </a:pPr>
              <a:r>
                <a:rPr lang="zh-CN" altLang="en-US" sz="3000" b="1" smtClean="0">
                  <a:latin typeface="+mj-ea"/>
                  <a:ea typeface="+mj-ea"/>
                </a:rPr>
                <a:t>    为什么从周瑜毁书斩使、两军在三江口战斗选起？</a:t>
              </a:r>
              <a:endParaRPr lang="zh-CN" altLang="en-US" sz="3000" b="1" smtClean="0">
                <a:latin typeface="+mj-ea"/>
                <a:ea typeface="+mj-ea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 rot="5400000" flipV="1">
            <a:off x="9975175" y="-395747"/>
            <a:ext cx="1821079" cy="261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11270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157741" y="2943614"/>
            <a:ext cx="9626373" cy="240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>
              <a:lnSpc>
                <a:spcPts val="47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smtClean="0">
                <a:latin typeface="+mj-ea"/>
                <a:ea typeface="+mj-ea"/>
              </a:rPr>
              <a:t>    </a:t>
            </a:r>
            <a:r>
              <a:rPr lang="zh-CN" altLang="en-US" sz="2800" smtClean="0">
                <a:solidFill>
                  <a:srgbClr val="FF0000"/>
                </a:solidFill>
                <a:latin typeface="+mj-ea"/>
                <a:ea typeface="+mj-ea"/>
              </a:rPr>
              <a:t>课文选至“细作探知”这一段，情节才完整。</a:t>
            </a:r>
            <a:r>
              <a:rPr lang="zh-CN" altLang="en-US" sz="2800" smtClean="0">
                <a:latin typeface="+mj-ea"/>
                <a:ea typeface="+mj-ea"/>
              </a:rPr>
              <a:t>同时，与周瑜开头所说的“吾必除设计除此二人，然后可以破曹”相呼应，充分反映了周瑜对除掉蔡、张二人的高度重视，</a:t>
            </a:r>
            <a:r>
              <a:rPr lang="zh-CN" altLang="en-US" sz="2800" u="sng" smtClean="0">
                <a:latin typeface="+mj-ea"/>
                <a:ea typeface="+mj-ea"/>
              </a:rPr>
              <a:t>进一步体现了周瑜反间计对整体赤壁之战的战略意义。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0" y="818200"/>
            <a:ext cx="7416800" cy="1002878"/>
            <a:chOff x="0" y="658263"/>
            <a:chExt cx="7707086" cy="1002878"/>
          </a:xfrm>
        </p:grpSpPr>
        <p:sp>
          <p:nvSpPr>
            <p:cNvPr id="7" name="五边形 6"/>
            <p:cNvSpPr/>
            <p:nvPr/>
          </p:nvSpPr>
          <p:spPr>
            <a:xfrm>
              <a:off x="0" y="658263"/>
              <a:ext cx="7707086" cy="1002878"/>
            </a:xfrm>
            <a:prstGeom prst="homePlate">
              <a:avLst/>
            </a:prstGeom>
            <a:solidFill>
              <a:schemeClr val="bg1"/>
            </a:solidFill>
            <a:ln w="38100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Text Box 2"/>
            <p:cNvSpPr txBox="1">
              <a:spLocks noChangeArrowheads="1"/>
            </p:cNvSpPr>
            <p:nvPr/>
          </p:nvSpPr>
          <p:spPr bwMode="auto">
            <a:xfrm>
              <a:off x="386987" y="824995"/>
              <a:ext cx="6636021" cy="669414"/>
            </a:xfrm>
            <a:prstGeom prst="rect">
              <a:avLst/>
            </a:prstGeom>
            <a:noFill/>
            <a:ln w="9525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lnSpc>
                  <a:spcPts val="4500"/>
                </a:lnSpc>
                <a:spcAft>
                  <a:spcPct val="0"/>
                </a:spcAft>
              </a:pPr>
              <a:r>
                <a:rPr lang="zh-CN" altLang="en-US" sz="3000" b="1">
                  <a:latin typeface="+mj-ea"/>
                  <a:ea typeface="+mj-ea"/>
                </a:rPr>
                <a:t>为什么还要选入“细作探知”</a:t>
              </a:r>
              <a:r>
                <a:rPr lang="zh-CN" altLang="en-US" sz="3000" b="1" smtClean="0">
                  <a:latin typeface="+mj-ea"/>
                  <a:ea typeface="+mj-ea"/>
                </a:rPr>
                <a:t>一段</a:t>
              </a:r>
              <a:r>
                <a:rPr lang="zh-CN" altLang="en-US" sz="3000" b="1">
                  <a:latin typeface="+mj-ea"/>
                  <a:ea typeface="+mj-ea"/>
                </a:rPr>
                <a:t>？</a:t>
              </a:r>
              <a:endParaRPr lang="zh-CN" altLang="en-US" sz="3000" b="1">
                <a:latin typeface="+mj-ea"/>
                <a:ea typeface="+mj-ea"/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 rot="5400000" flipV="1">
            <a:off x="9975175" y="-395747"/>
            <a:ext cx="1821079" cy="2612571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9303408" y="6455712"/>
            <a:ext cx="2888592" cy="402288"/>
            <a:chOff x="10544875" y="6281952"/>
            <a:chExt cx="856340" cy="307785"/>
          </a:xfrm>
        </p:grpSpPr>
        <p:sp>
          <p:nvSpPr>
            <p:cNvPr id="11" name="文本框 10"/>
            <p:cNvSpPr txBox="1"/>
            <p:nvPr/>
          </p:nvSpPr>
          <p:spPr>
            <a:xfrm>
              <a:off x="10544875" y="6311516"/>
              <a:ext cx="856340" cy="2354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r>
                <a:rPr lang="zh-CN" altLang="en-US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群英会蒋干中计</a:t>
              </a:r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10544875" y="6281952"/>
              <a:ext cx="856340" cy="307785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53760447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456665" y="2229004"/>
            <a:ext cx="5156164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内容探究</a:t>
            </a:r>
            <a:endParaRPr lang="zh-CN" altLang="en-US" sz="80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924423" y="1179788"/>
            <a:ext cx="2220649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（三）</a:t>
            </a:r>
            <a:endParaRPr lang="zh-CN" altLang="en-US" sz="4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4577570" y="4125591"/>
            <a:ext cx="2888592" cy="402288"/>
            <a:chOff x="10544875" y="6281952"/>
            <a:chExt cx="856340" cy="307785"/>
          </a:xfrm>
        </p:grpSpPr>
        <p:sp>
          <p:nvSpPr>
            <p:cNvPr id="13" name="文本框 12"/>
            <p:cNvSpPr txBox="1"/>
            <p:nvPr/>
          </p:nvSpPr>
          <p:spPr>
            <a:xfrm>
              <a:off x="10544875" y="6311516"/>
              <a:ext cx="856340" cy="2354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r>
                <a:rPr lang="zh-CN" altLang="en-US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群英会蒋干中计</a:t>
              </a:r>
              <a:r>
                <a:rPr lang="en-US" altLang="zh-CN" sz="140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-</a:t>
              </a:r>
              <a:endPara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10544875" y="6281952"/>
              <a:ext cx="856340" cy="307785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96214442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706432" y="1181181"/>
            <a:ext cx="10725287" cy="5477196"/>
            <a:chOff x="706432" y="1181181"/>
            <a:chExt cx="10725287" cy="5477196"/>
          </a:xfrm>
        </p:grpSpPr>
        <p:sp>
          <p:nvSpPr>
            <p:cNvPr id="9" name="横卷形 8"/>
            <p:cNvSpPr/>
            <p:nvPr/>
          </p:nvSpPr>
          <p:spPr>
            <a:xfrm>
              <a:off x="706432" y="1181181"/>
              <a:ext cx="10725287" cy="5477196"/>
            </a:xfrm>
            <a:prstGeom prst="horizontalScroll">
              <a:avLst>
                <a:gd name="adj" fmla="val 8404"/>
              </a:avLst>
            </a:prstGeom>
            <a:solidFill>
              <a:srgbClr val="FBFBFB"/>
            </a:solidFill>
            <a:ln w="19050">
              <a:solidFill>
                <a:srgbClr val="9966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" name="矩形 1"/>
            <p:cNvSpPr/>
            <p:nvPr/>
          </p:nvSpPr>
          <p:spPr>
            <a:xfrm>
              <a:off x="1739434" y="2160465"/>
              <a:ext cx="9168971" cy="11852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4600"/>
                </a:lnSpc>
              </a:pPr>
              <a:r>
                <a:rPr lang="zh-CN" altLang="en-US" sz="2800" smtClean="0">
                  <a:latin typeface="楷体" panose="02010609060101010101" pitchFamily="49" charset="-122"/>
                  <a:ea typeface="楷体" panose="02010609060101010101" pitchFamily="49" charset="-122"/>
                </a:rPr>
                <a:t>   通过</a:t>
              </a:r>
              <a:r>
                <a:rPr lang="zh-CN" altLang="en-US" sz="2800">
                  <a:latin typeface="楷体" panose="02010609060101010101" pitchFamily="49" charset="-122"/>
                  <a:ea typeface="楷体" panose="02010609060101010101" pitchFamily="49" charset="-122"/>
                </a:rPr>
                <a:t>人物的言谈举止、音容笑貌，充分表现人物性格。</a:t>
              </a:r>
              <a:r>
                <a:rPr lang="zh-CN" altLang="en-US" sz="28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阅读第</a:t>
              </a:r>
              <a:r>
                <a:rPr lang="en-US" altLang="zh-CN" sz="28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4</a:t>
              </a:r>
              <a:r>
                <a:rPr lang="zh-CN" altLang="en-US" sz="28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至</a:t>
              </a:r>
              <a:r>
                <a:rPr lang="en-US" altLang="zh-CN" sz="28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6</a:t>
              </a:r>
              <a:r>
                <a:rPr lang="zh-CN" altLang="en-US" sz="28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段，思考问题：</a:t>
              </a: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569485" y="0"/>
            <a:ext cx="17235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smtClean="0">
                <a:latin typeface="隶书" panose="02010509060101010101" pitchFamily="49" charset="-122"/>
                <a:ea typeface="隶书" panose="02010509060101010101" pitchFamily="49" charset="-122"/>
              </a:rPr>
              <a:t>思考</a:t>
            </a:r>
            <a:endParaRPr lang="zh-CN" altLang="en-US" sz="60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6432" y="1015663"/>
            <a:ext cx="13981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120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SIKAO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五边形 4"/>
          <p:cNvSpPr/>
          <p:nvPr/>
        </p:nvSpPr>
        <p:spPr>
          <a:xfrm>
            <a:off x="0" y="369812"/>
            <a:ext cx="296214" cy="811369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739433" y="3963017"/>
            <a:ext cx="9168971" cy="13199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200"/>
              </a:lnSpc>
            </a:pPr>
            <a:r>
              <a:rPr lang="zh-CN" altLang="en-US" sz="2800" smtClean="0">
                <a:latin typeface="+mj-ea"/>
                <a:ea typeface="+mj-ea"/>
              </a:rPr>
              <a:t>    文</a:t>
            </a:r>
            <a:r>
              <a:rPr lang="zh-CN" altLang="en-US" sz="2800">
                <a:latin typeface="+mj-ea"/>
                <a:ea typeface="+mj-ea"/>
              </a:rPr>
              <a:t>中多处描写了</a:t>
            </a:r>
            <a:r>
              <a:rPr lang="zh-CN" altLang="en-US" sz="2800">
                <a:solidFill>
                  <a:srgbClr val="C00000"/>
                </a:solidFill>
                <a:latin typeface="+mj-ea"/>
                <a:ea typeface="+mj-ea"/>
              </a:rPr>
              <a:t>蒋干的“笑”和“大笑”</a:t>
            </a:r>
            <a:r>
              <a:rPr lang="zh-CN" altLang="en-US" sz="2800">
                <a:latin typeface="+mj-ea"/>
                <a:ea typeface="+mj-ea"/>
              </a:rPr>
              <a:t>，把它们找出</a:t>
            </a:r>
            <a:r>
              <a:rPr lang="zh-CN" altLang="en-US" sz="2800" smtClean="0">
                <a:latin typeface="+mj-ea"/>
                <a:ea typeface="+mj-ea"/>
              </a:rPr>
              <a:t>来，并说说它们</a:t>
            </a:r>
            <a:r>
              <a:rPr lang="zh-CN" altLang="en-US" sz="2800">
                <a:latin typeface="+mj-ea"/>
                <a:ea typeface="+mj-ea"/>
              </a:rPr>
              <a:t>表现了周瑜怎样的性格特征。</a:t>
            </a:r>
          </a:p>
        </p:txBody>
      </p:sp>
      <p:cxnSp>
        <p:nvCxnSpPr>
          <p:cNvPr id="8" name="直接连接符 7"/>
          <p:cNvCxnSpPr/>
          <p:nvPr/>
        </p:nvCxnSpPr>
        <p:spPr>
          <a:xfrm>
            <a:off x="4481848" y="3747752"/>
            <a:ext cx="3322749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871219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611086" y="1084993"/>
            <a:ext cx="6574971" cy="18913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折角形 2"/>
          <p:cNvSpPr/>
          <p:nvPr/>
        </p:nvSpPr>
        <p:spPr>
          <a:xfrm>
            <a:off x="914399" y="2075543"/>
            <a:ext cx="10406743" cy="4136571"/>
          </a:xfrm>
          <a:prstGeom prst="foldedCorner">
            <a:avLst/>
          </a:prstGeom>
          <a:solidFill>
            <a:schemeClr val="bg1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1769043" y="2548074"/>
            <a:ext cx="8726486" cy="1193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．周瑜正在帐中议事，闻干至，笑谓诸将曰：“说客至矣。”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914399" y="598767"/>
            <a:ext cx="749640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3600" smtClean="0">
                <a:latin typeface="+mj-ea"/>
                <a:ea typeface="+mj-ea"/>
              </a:rPr>
              <a:t>☑</a:t>
            </a:r>
            <a:r>
              <a:rPr lang="zh-CN" altLang="en-US" sz="3600" b="1" smtClean="0">
                <a:latin typeface="+mj-ea"/>
                <a:ea typeface="+mj-ea"/>
              </a:rPr>
              <a:t> 课文</a:t>
            </a:r>
            <a:r>
              <a:rPr lang="zh-CN" altLang="en-US" sz="3600" b="1">
                <a:latin typeface="+mj-ea"/>
                <a:ea typeface="+mj-ea"/>
              </a:rPr>
              <a:t>中</a:t>
            </a:r>
            <a:r>
              <a:rPr lang="zh-CN" altLang="en-US" sz="3600" b="1" smtClean="0">
                <a:latin typeface="+mj-ea"/>
                <a:ea typeface="+mj-ea"/>
              </a:rPr>
              <a:t>周瑜的“笑”和“大笑”：</a:t>
            </a:r>
            <a:endParaRPr lang="zh-CN" altLang="en-US" sz="3600" b="1" smtClean="0"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769043" y="4247878"/>
            <a:ext cx="8606970" cy="11628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zh-CN" altLang="en-US" sz="2800" b="1" smtClean="0">
                <a:solidFill>
                  <a:schemeClr val="accent5">
                    <a:lumMod val="75000"/>
                  </a:schemeClr>
                </a:solidFill>
                <a:latin typeface="+mj-ea"/>
                <a:ea typeface="+mj-ea"/>
              </a:rPr>
              <a:t>    “闻干至”</a:t>
            </a:r>
            <a:r>
              <a:rPr lang="zh-CN" altLang="en-US" sz="2800" b="1">
                <a:solidFill>
                  <a:schemeClr val="accent5">
                    <a:lumMod val="75000"/>
                  </a:schemeClr>
                </a:solidFill>
                <a:latin typeface="+mj-ea"/>
                <a:ea typeface="+mj-ea"/>
              </a:rPr>
              <a:t>而笑，是看透了蒋干来意的自得之情和来得正合吾意的喜悦之情的流露。</a:t>
            </a:r>
          </a:p>
        </p:txBody>
      </p:sp>
    </p:spTree>
    <p:extLst>
      <p:ext uri="{BB962C8B-B14F-4D97-AF65-F5344CB8AC3E}">
        <p14:creationId xmlns:p14="http://schemas.microsoft.com/office/powerpoint/2010/main" val="1207696576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161143" y="751164"/>
            <a:ext cx="6574971" cy="18913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折角形 2"/>
          <p:cNvSpPr/>
          <p:nvPr/>
        </p:nvSpPr>
        <p:spPr>
          <a:xfrm>
            <a:off x="580571" y="1426523"/>
            <a:ext cx="11146972" cy="5162963"/>
          </a:xfrm>
          <a:prstGeom prst="foldedCorner">
            <a:avLst/>
          </a:prstGeom>
          <a:solidFill>
            <a:schemeClr val="bg1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1044179" y="1875698"/>
            <a:ext cx="10219756" cy="2406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34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600" b="1" smtClean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600" b="1">
                <a:latin typeface="楷体" panose="02010609060101010101" pitchFamily="49" charset="-122"/>
                <a:ea typeface="楷体" panose="02010609060101010101" pitchFamily="49" charset="-122"/>
              </a:rPr>
              <a:t>．瑜曰：“子翼良苦：远涉江湖，为曹氏作说客耶？”干愕然曰：“吾久别足下，特来叙旧，奈何疑我作说客也？”</a:t>
            </a: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瑜笑曰</a:t>
            </a:r>
            <a:r>
              <a:rPr lang="zh-CN" altLang="en-US" sz="2600" b="1">
                <a:latin typeface="楷体" panose="02010609060101010101" pitchFamily="49" charset="-122"/>
                <a:ea typeface="楷体" panose="02010609060101010101" pitchFamily="49" charset="-122"/>
              </a:rPr>
              <a:t>：“吾虽不及师旷之聪，闻弦歌而知雅意。”干曰：“足下待故人如此，便请告退。”</a:t>
            </a:r>
            <a:r>
              <a:rPr lang="zh-CN" altLang="en-US" sz="2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瑜笑而挽其臂曰</a:t>
            </a:r>
            <a:r>
              <a:rPr lang="zh-CN" altLang="en-US" sz="2600" b="1">
                <a:latin typeface="楷体" panose="02010609060101010101" pitchFamily="49" charset="-122"/>
                <a:ea typeface="楷体" panose="02010609060101010101" pitchFamily="49" charset="-122"/>
              </a:rPr>
              <a:t>：“吾但恐兄为曹氏作说客耳。既无此心，何速去也？”遂同入帐。</a:t>
            </a:r>
            <a:endParaRPr lang="zh-CN" altLang="en-US" sz="2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464456" y="264938"/>
            <a:ext cx="749640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3600" smtClean="0">
                <a:latin typeface="+mj-ea"/>
                <a:ea typeface="+mj-ea"/>
              </a:rPr>
              <a:t>☑</a:t>
            </a:r>
            <a:r>
              <a:rPr lang="zh-CN" altLang="en-US" sz="3600" b="1" smtClean="0">
                <a:latin typeface="+mj-ea"/>
                <a:ea typeface="+mj-ea"/>
              </a:rPr>
              <a:t> 课文</a:t>
            </a:r>
            <a:r>
              <a:rPr lang="zh-CN" altLang="en-US" sz="3600" b="1">
                <a:latin typeface="+mj-ea"/>
                <a:ea typeface="+mj-ea"/>
              </a:rPr>
              <a:t>中</a:t>
            </a:r>
            <a:r>
              <a:rPr lang="zh-CN" altLang="en-US" sz="3600" b="1" smtClean="0">
                <a:latin typeface="+mj-ea"/>
                <a:ea typeface="+mj-ea"/>
              </a:rPr>
              <a:t>周瑜的“笑”和“大笑”：</a:t>
            </a:r>
            <a:endParaRPr lang="zh-CN" altLang="en-US" sz="3600" b="1" smtClean="0"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305011" y="4730889"/>
            <a:ext cx="9494892" cy="11628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zh-CN" altLang="en-US" sz="2800" b="1">
                <a:solidFill>
                  <a:schemeClr val="accent5">
                    <a:lumMod val="75000"/>
                  </a:schemeClr>
                </a:solidFill>
                <a:latin typeface="+mj-ea"/>
                <a:ea typeface="+mj-ea"/>
              </a:rPr>
              <a:t>    “笑曰”，是对蒋干自我掩饰的愚蠢感到可笑。“笑而挽其臂”，则是故作亲热，欲擒故纵，带有捉弄意味</a:t>
            </a:r>
            <a:r>
              <a:rPr lang="zh-CN" altLang="en-US" sz="2800" b="1" smtClean="0">
                <a:solidFill>
                  <a:schemeClr val="accent5">
                    <a:lumMod val="75000"/>
                  </a:schemeClr>
                </a:solidFill>
                <a:latin typeface="+mj-ea"/>
                <a:ea typeface="+mj-ea"/>
              </a:rPr>
              <a:t>。</a:t>
            </a:r>
            <a:endParaRPr lang="zh-CN" altLang="en-US" sz="2800" b="1">
              <a:solidFill>
                <a:schemeClr val="accent5">
                  <a:lumMod val="75000"/>
                </a:schemeClr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1083859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407886" y="852765"/>
            <a:ext cx="6574971" cy="18913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折角形 2"/>
          <p:cNvSpPr/>
          <p:nvPr/>
        </p:nvSpPr>
        <p:spPr>
          <a:xfrm>
            <a:off x="914399" y="1712687"/>
            <a:ext cx="10406743" cy="4644570"/>
          </a:xfrm>
          <a:prstGeom prst="foldedCorner">
            <a:avLst/>
          </a:prstGeom>
          <a:solidFill>
            <a:schemeClr val="bg1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1472348" y="2077244"/>
            <a:ext cx="9290843" cy="182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ts val="4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．太史慈应诺，按剑坐于席上。蒋干惊愕，不敢多言。周瑜曰：“吾自领军以来，滴酒不饮；今日见了故人，又无疑忌，当饮一醉。”说罢，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大笑畅饮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711199" y="366539"/>
            <a:ext cx="749640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3600" smtClean="0">
                <a:latin typeface="+mj-ea"/>
                <a:ea typeface="+mj-ea"/>
              </a:rPr>
              <a:t>☑</a:t>
            </a:r>
            <a:r>
              <a:rPr lang="zh-CN" altLang="en-US" sz="3600" b="1" smtClean="0">
                <a:latin typeface="+mj-ea"/>
                <a:ea typeface="+mj-ea"/>
              </a:rPr>
              <a:t> 课文</a:t>
            </a:r>
            <a:r>
              <a:rPr lang="zh-CN" altLang="en-US" sz="3600" b="1">
                <a:latin typeface="+mj-ea"/>
                <a:ea typeface="+mj-ea"/>
              </a:rPr>
              <a:t>中</a:t>
            </a:r>
            <a:r>
              <a:rPr lang="zh-CN" altLang="en-US" sz="3600" b="1" smtClean="0">
                <a:latin typeface="+mj-ea"/>
                <a:ea typeface="+mj-ea"/>
              </a:rPr>
              <a:t>周瑜的“笑”和“大笑”：</a:t>
            </a:r>
            <a:endParaRPr lang="zh-CN" altLang="en-US" sz="3600" b="1" smtClean="0"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769043" y="4034972"/>
            <a:ext cx="8994148" cy="1823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zh-CN" altLang="en-US" sz="2800" b="1" smtClean="0">
                <a:solidFill>
                  <a:schemeClr val="accent5">
                    <a:lumMod val="75000"/>
                  </a:schemeClr>
                </a:solidFill>
                <a:latin typeface="+mj-ea"/>
                <a:ea typeface="+mj-ea"/>
              </a:rPr>
              <a:t>    “大笑畅饮”</a:t>
            </a:r>
            <a:r>
              <a:rPr lang="zh-CN" altLang="en-US" sz="2800" b="1">
                <a:solidFill>
                  <a:schemeClr val="accent5">
                    <a:lumMod val="75000"/>
                  </a:schemeClr>
                </a:solidFill>
                <a:latin typeface="+mj-ea"/>
                <a:ea typeface="+mj-ea"/>
              </a:rPr>
              <a:t>，既有对蒋干不敢多言的嘲笑，又有缓和酒宴气氛的作用，表现了周瑜掌握了斗争主动权的得意与豪放。</a:t>
            </a:r>
          </a:p>
        </p:txBody>
      </p:sp>
    </p:spTree>
    <p:extLst>
      <p:ext uri="{BB962C8B-B14F-4D97-AF65-F5344CB8AC3E}">
        <p14:creationId xmlns:p14="http://schemas.microsoft.com/office/powerpoint/2010/main" val="681497756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https://d.book118.com/737110030130006046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华文新魏</vt:lpstr>
      <vt:lpstr>微软雅黑</vt:lpstr>
      <vt:lpstr>楷体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2024-09-21T21:20:56.074</cp:lastPrinted>
  <dcterms:created xsi:type="dcterms:W3CDTF">2024-09-21T13:20:56Z</dcterms:created>
  <dcterms:modified xsi:type="dcterms:W3CDTF">2024-09-21T13:20:57Z</dcterms:modified>
</cp:coreProperties>
</file>