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906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4C64F-F2D1-4D51-A614-F3822D900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AB5CC-1E04-4171-94B3-D0DB94536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E5EA9-1442-42B2-AA68-DD584FD3D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C58BF-3D8E-4FFC-AAED-267EC470C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65C4EC-56C9-4E83-82B4-81FC653D4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B112FB-866B-4D0B-B4A1-41F91E859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4CD5E0-67B5-4A18-9E96-59C165C1E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DFD1B-24BE-4307-B04C-C34EDD667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7B8E11-90F1-434B-B104-2370EB1D0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D6A50-7688-45AA-A8C2-383CC05EA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047BF-C707-4D2F-8C7F-66325DD2D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742950" y="2125980"/>
            <a:ext cx="84201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485900" y="3840480"/>
            <a:ext cx="69342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12/10/2023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12/10/2023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95300" y="1577340"/>
            <a:ext cx="430911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101590" y="1577340"/>
            <a:ext cx="430911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12/10/2023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12/10/2023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67649"/>
            <a:ext cx="9906000" cy="311189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8169371" y="6403281"/>
            <a:ext cx="1500869" cy="230935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/>
          <a:stretch>
            <a:fillRect/>
          </a:stretch>
        </p:blipFill>
        <p:spPr>
          <a:xfrm>
            <a:off x="279299" y="6395786"/>
            <a:ext cx="1464644" cy="26469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12/10/2023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4.jpe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127108" y="0"/>
            <a:ext cx="9778891" cy="6857998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954273" y="981582"/>
            <a:ext cx="3761104" cy="6356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14312" y="1857375"/>
            <a:ext cx="9477375" cy="214502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368040" y="6377940"/>
            <a:ext cx="31699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95300" y="6377940"/>
            <a:ext cx="22783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>12/10/2023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7132320" y="6377940"/>
            <a:ext cx="22783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12" Type="http://schemas.openxmlformats.org/officeDocument/2006/relationships/image" Target="../media/image15.png" /><Relationship Id="rId13" Type="http://schemas.openxmlformats.org/officeDocument/2006/relationships/image" Target="../media/image16.png" /><Relationship Id="rId14" Type="http://schemas.openxmlformats.org/officeDocument/2006/relationships/image" Target="../media/image17.png" /><Relationship Id="rId15" Type="http://schemas.openxmlformats.org/officeDocument/2006/relationships/image" Target="../media/image18.png" /><Relationship Id="rId16" Type="http://schemas.openxmlformats.org/officeDocument/2006/relationships/image" Target="../media/image19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8.png" /><Relationship Id="rId11" Type="http://schemas.openxmlformats.org/officeDocument/2006/relationships/image" Target="../media/image29.png" /><Relationship Id="rId12" Type="http://schemas.openxmlformats.org/officeDocument/2006/relationships/image" Target="../media/image30.png" /><Relationship Id="rId13" Type="http://schemas.openxmlformats.org/officeDocument/2006/relationships/image" Target="../media/image31.png" /><Relationship Id="rId14" Type="http://schemas.openxmlformats.org/officeDocument/2006/relationships/image" Target="../media/image32.png" /><Relationship Id="rId15" Type="http://schemas.openxmlformats.org/officeDocument/2006/relationships/image" Target="../media/image33.png" /><Relationship Id="rId16" Type="http://schemas.openxmlformats.org/officeDocument/2006/relationships/image" Target="../media/image34.png" /><Relationship Id="rId17" Type="http://schemas.openxmlformats.org/officeDocument/2006/relationships/image" Target="../media/image35.png" /><Relationship Id="rId18" Type="http://schemas.openxmlformats.org/officeDocument/2006/relationships/image" Target="../media/image36.png" /><Relationship Id="rId19" Type="http://schemas.openxmlformats.org/officeDocument/2006/relationships/image" Target="../media/image37.png" /><Relationship Id="rId2" Type="http://schemas.openxmlformats.org/officeDocument/2006/relationships/image" Target="../media/image20.png" /><Relationship Id="rId20" Type="http://schemas.openxmlformats.org/officeDocument/2006/relationships/image" Target="../media/image38.png" /><Relationship Id="rId21" Type="http://schemas.openxmlformats.org/officeDocument/2006/relationships/image" Target="../media/image39.png" /><Relationship Id="rId22" Type="http://schemas.openxmlformats.org/officeDocument/2006/relationships/image" Target="../media/image40.png" /><Relationship Id="rId23" Type="http://schemas.openxmlformats.org/officeDocument/2006/relationships/image" Target="../media/image41.png" /><Relationship Id="rId24" Type="http://schemas.openxmlformats.org/officeDocument/2006/relationships/image" Target="../media/image42.png" /><Relationship Id="rId25" Type="http://schemas.openxmlformats.org/officeDocument/2006/relationships/image" Target="../media/image43.png" /><Relationship Id="rId26" Type="http://schemas.openxmlformats.org/officeDocument/2006/relationships/image" Target="../media/image44.png" /><Relationship Id="rId27" Type="http://schemas.openxmlformats.org/officeDocument/2006/relationships/image" Target="../media/image45.png" /><Relationship Id="rId28" Type="http://schemas.openxmlformats.org/officeDocument/2006/relationships/image" Target="../media/image46.png" /><Relationship Id="rId29" Type="http://schemas.openxmlformats.org/officeDocument/2006/relationships/image" Target="../media/image47.png" /><Relationship Id="rId3" Type="http://schemas.openxmlformats.org/officeDocument/2006/relationships/image" Target="../media/image21.png" /><Relationship Id="rId30" Type="http://schemas.openxmlformats.org/officeDocument/2006/relationships/image" Target="../media/image48.png" /><Relationship Id="rId31" Type="http://schemas.openxmlformats.org/officeDocument/2006/relationships/image" Target="../media/image49.png" /><Relationship Id="rId32" Type="http://schemas.openxmlformats.org/officeDocument/2006/relationships/image" Target="../media/image50.png" /><Relationship Id="rId33" Type="http://schemas.openxmlformats.org/officeDocument/2006/relationships/image" Target="../media/image51.png" /><Relationship Id="rId34" Type="http://schemas.openxmlformats.org/officeDocument/2006/relationships/image" Target="../media/image52.png" /><Relationship Id="rId35" Type="http://schemas.openxmlformats.org/officeDocument/2006/relationships/image" Target="../media/image53.png" /><Relationship Id="rId36" Type="http://schemas.openxmlformats.org/officeDocument/2006/relationships/image" Target="../media/image54.png" /><Relationship Id="rId37" Type="http://schemas.openxmlformats.org/officeDocument/2006/relationships/image" Target="../media/image55.png" /><Relationship Id="rId38" Type="http://schemas.openxmlformats.org/officeDocument/2006/relationships/image" Target="../media/image56.jpeg" /><Relationship Id="rId39" Type="http://schemas.openxmlformats.org/officeDocument/2006/relationships/image" Target="../media/image57.jpeg" /><Relationship Id="rId4" Type="http://schemas.openxmlformats.org/officeDocument/2006/relationships/image" Target="../media/image22.png" /><Relationship Id="rId40" Type="http://schemas.openxmlformats.org/officeDocument/2006/relationships/image" Target="../media/image58.png" /><Relationship Id="rId41" Type="http://schemas.openxmlformats.org/officeDocument/2006/relationships/image" Target="../media/image59.png" /><Relationship Id="rId42" Type="http://schemas.openxmlformats.org/officeDocument/2006/relationships/image" Target="../media/image60.png" /><Relationship Id="rId43" Type="http://schemas.openxmlformats.org/officeDocument/2006/relationships/image" Target="../media/image61.png" /><Relationship Id="rId44" Type="http://schemas.openxmlformats.org/officeDocument/2006/relationships/image" Target="../media/image62.png" /><Relationship Id="rId45" Type="http://schemas.openxmlformats.org/officeDocument/2006/relationships/image" Target="../media/image63.png" /><Relationship Id="rId46" Type="http://schemas.openxmlformats.org/officeDocument/2006/relationships/image" Target="../media/image64.png" /><Relationship Id="rId47" Type="http://schemas.openxmlformats.org/officeDocument/2006/relationships/image" Target="../media/image65.png" /><Relationship Id="rId48" Type="http://schemas.openxmlformats.org/officeDocument/2006/relationships/image" Target="../media/image66.png" /><Relationship Id="rId49" Type="http://schemas.openxmlformats.org/officeDocument/2006/relationships/image" Target="../media/image67.png" /><Relationship Id="rId5" Type="http://schemas.openxmlformats.org/officeDocument/2006/relationships/image" Target="../media/image23.png" /><Relationship Id="rId50" Type="http://schemas.openxmlformats.org/officeDocument/2006/relationships/image" Target="../media/image68.png" /><Relationship Id="rId51" Type="http://schemas.openxmlformats.org/officeDocument/2006/relationships/image" Target="../media/image69.png" /><Relationship Id="rId52" Type="http://schemas.openxmlformats.org/officeDocument/2006/relationships/image" Target="../media/image70.png" /><Relationship Id="rId53" Type="http://schemas.openxmlformats.org/officeDocument/2006/relationships/image" Target="../media/image71.png" /><Relationship Id="rId54" Type="http://schemas.openxmlformats.org/officeDocument/2006/relationships/image" Target="../media/image72.png" /><Relationship Id="rId55" Type="http://schemas.openxmlformats.org/officeDocument/2006/relationships/image" Target="../media/image73.png" /><Relationship Id="rId56" Type="http://schemas.openxmlformats.org/officeDocument/2006/relationships/image" Target="../media/image74.png" /><Relationship Id="rId57" Type="http://schemas.openxmlformats.org/officeDocument/2006/relationships/image" Target="../media/image75.png" /><Relationship Id="rId58" Type="http://schemas.openxmlformats.org/officeDocument/2006/relationships/image" Target="../media/image76.png" /><Relationship Id="rId59" Type="http://schemas.openxmlformats.org/officeDocument/2006/relationships/image" Target="../media/image77.png" /><Relationship Id="rId6" Type="http://schemas.openxmlformats.org/officeDocument/2006/relationships/image" Target="../media/image24.png" /><Relationship Id="rId60" Type="http://schemas.openxmlformats.org/officeDocument/2006/relationships/image" Target="../media/image78.png" /><Relationship Id="rId61" Type="http://schemas.openxmlformats.org/officeDocument/2006/relationships/image" Target="../media/image79.png" /><Relationship Id="rId62" Type="http://schemas.openxmlformats.org/officeDocument/2006/relationships/image" Target="../media/image80.png" /><Relationship Id="rId63" Type="http://schemas.openxmlformats.org/officeDocument/2006/relationships/image" Target="../media/image81.png" /><Relationship Id="rId64" Type="http://schemas.openxmlformats.org/officeDocument/2006/relationships/image" Target="../media/image82.png" /><Relationship Id="rId65" Type="http://schemas.openxmlformats.org/officeDocument/2006/relationships/image" Target="../media/image83.png" /><Relationship Id="rId66" Type="http://schemas.openxmlformats.org/officeDocument/2006/relationships/image" Target="../media/image84.png" /><Relationship Id="rId67" Type="http://schemas.openxmlformats.org/officeDocument/2006/relationships/image" Target="../media/image85.png" /><Relationship Id="rId68" Type="http://schemas.openxmlformats.org/officeDocument/2006/relationships/image" Target="../media/image86.png" /><Relationship Id="rId69" Type="http://schemas.openxmlformats.org/officeDocument/2006/relationships/image" Target="../media/image87.png" /><Relationship Id="rId7" Type="http://schemas.openxmlformats.org/officeDocument/2006/relationships/image" Target="../media/image25.png" /><Relationship Id="rId70" Type="http://schemas.openxmlformats.org/officeDocument/2006/relationships/image" Target="../media/image88.png" /><Relationship Id="rId71" Type="http://schemas.openxmlformats.org/officeDocument/2006/relationships/image" Target="../media/image89.png" /><Relationship Id="rId72" Type="http://schemas.openxmlformats.org/officeDocument/2006/relationships/image" Target="../media/image90.png" /><Relationship Id="rId73" Type="http://schemas.openxmlformats.org/officeDocument/2006/relationships/image" Target="../media/image91.png" /><Relationship Id="rId74" Type="http://schemas.openxmlformats.org/officeDocument/2006/relationships/image" Target="../media/image92.png" /><Relationship Id="rId75" Type="http://schemas.openxmlformats.org/officeDocument/2006/relationships/image" Target="../media/image93.png" /><Relationship Id="rId76" Type="http://schemas.openxmlformats.org/officeDocument/2006/relationships/image" Target="../media/image94.png" /><Relationship Id="rId8" Type="http://schemas.openxmlformats.org/officeDocument/2006/relationships/image" Target="../media/image26.png" /><Relationship Id="rId9" Type="http://schemas.openxmlformats.org/officeDocument/2006/relationships/image" Target="../media/image2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5.png" /><Relationship Id="rId3" Type="http://schemas.openxmlformats.org/officeDocument/2006/relationships/image" Target="../media/image96.png" /><Relationship Id="rId4" Type="http://schemas.openxmlformats.org/officeDocument/2006/relationships/image" Target="../media/image9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6.png" /><Relationship Id="rId2" Type="http://schemas.openxmlformats.org/officeDocument/2006/relationships/image" Target="../media/image98.jpeg" /><Relationship Id="rId3" Type="http://schemas.openxmlformats.org/officeDocument/2006/relationships/image" Target="../media/image99.png" /><Relationship Id="rId4" Type="http://schemas.openxmlformats.org/officeDocument/2006/relationships/image" Target="../media/image100.png" /><Relationship Id="rId5" Type="http://schemas.openxmlformats.org/officeDocument/2006/relationships/image" Target="../media/image101.png" /><Relationship Id="rId6" Type="http://schemas.openxmlformats.org/officeDocument/2006/relationships/image" Target="../media/image102.png" /><Relationship Id="rId7" Type="http://schemas.openxmlformats.org/officeDocument/2006/relationships/image" Target="../media/image103.png" /><Relationship Id="rId8" Type="http://schemas.openxmlformats.org/officeDocument/2006/relationships/image" Target="../media/image104.png" /><Relationship Id="rId9" Type="http://schemas.openxmlformats.org/officeDocument/2006/relationships/image" Target="../media/image10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7.jpeg" /><Relationship Id="rId3" Type="http://schemas.openxmlformats.org/officeDocument/2006/relationships/image" Target="../media/image10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9.jpeg" /><Relationship Id="rId3" Type="http://schemas.openxmlformats.org/officeDocument/2006/relationships/image" Target="../media/image110.png" /><Relationship Id="rId4" Type="http://schemas.openxmlformats.org/officeDocument/2006/relationships/image" Target="../media/image1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2.png" /><Relationship Id="rId3" Type="http://schemas.openxmlformats.org/officeDocument/2006/relationships/image" Target="../media/image113.jpeg" /><Relationship Id="rId4" Type="http://schemas.openxmlformats.org/officeDocument/2006/relationships/image" Target="../media/image114.jpeg" /><Relationship Id="rId5" Type="http://schemas.openxmlformats.org/officeDocument/2006/relationships/image" Target="../media/image115.jpeg" /><Relationship Id="rId6" Type="http://schemas.openxmlformats.org/officeDocument/2006/relationships/image" Target="../media/image116.jpeg" /><Relationship Id="rId7" Type="http://schemas.openxmlformats.org/officeDocument/2006/relationships/image" Target="../media/image117.jpeg" /><Relationship Id="rId8" Type="http://schemas.openxmlformats.org/officeDocument/2006/relationships/image" Target="../media/image11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9.jpeg" /><Relationship Id="rId3" Type="http://schemas.openxmlformats.org/officeDocument/2006/relationships/image" Target="../media/image12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2216506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20318" y="3312922"/>
            <a:ext cx="6883400" cy="12503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b="1" spc="-5">
                <a:latin typeface="Arial"/>
                <a:cs typeface="Arial"/>
              </a:rPr>
              <a:t>Integrated</a:t>
            </a:r>
            <a:r>
              <a:rPr sz="4000" b="1" spc="-10">
                <a:latin typeface="Arial"/>
                <a:cs typeface="Arial"/>
              </a:rPr>
              <a:t> </a:t>
            </a:r>
            <a:r>
              <a:rPr sz="4000" b="1" spc="-5">
                <a:latin typeface="Arial"/>
                <a:cs typeface="Arial"/>
              </a:rPr>
              <a:t>Quality</a:t>
            </a:r>
            <a:r>
              <a:rPr sz="4000" b="1" spc="15">
                <a:latin typeface="Arial"/>
                <a:cs typeface="Arial"/>
              </a:rPr>
              <a:t> </a:t>
            </a:r>
            <a:r>
              <a:rPr sz="4000" b="1" spc="-5">
                <a:latin typeface="Arial"/>
                <a:cs typeface="Arial"/>
              </a:rPr>
              <a:t>at</a:t>
            </a:r>
            <a:r>
              <a:rPr sz="4000" b="1">
                <a:latin typeface="Arial"/>
                <a:cs typeface="Arial"/>
              </a:rPr>
              <a:t> </a:t>
            </a:r>
            <a:r>
              <a:rPr sz="4000" b="1" spc="-5">
                <a:latin typeface="Arial"/>
                <a:cs typeface="Arial"/>
              </a:rPr>
              <a:t>the</a:t>
            </a:r>
            <a:r>
              <a:rPr sz="4000" b="1" spc="-10">
                <a:latin typeface="Arial"/>
                <a:cs typeface="Arial"/>
              </a:rPr>
              <a:t> </a:t>
            </a:r>
            <a:r>
              <a:rPr sz="4000" b="1" spc="-5">
                <a:latin typeface="Arial"/>
                <a:cs typeface="Arial"/>
              </a:rPr>
              <a:t>Lab</a:t>
            </a:r>
            <a:endParaRPr sz="4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5"/>
              </a:spcBef>
            </a:pPr>
            <a:r>
              <a:rPr sz="4000" b="1" spc="5">
                <a:latin typeface="Microsoft YaHei UI"/>
                <a:cs typeface="Microsoft YaHei UI"/>
              </a:rPr>
              <a:t>实验室质量整合</a:t>
            </a:r>
            <a:endParaRPr sz="4000">
              <a:latin typeface="Microsoft YaHei UI"/>
              <a:cs typeface="Microsoft YaHei U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20317" y="4860626"/>
            <a:ext cx="2406015" cy="603250"/>
          </a:xfrm>
          <a:prstGeom prst="rect">
            <a:avLst/>
          </a:prstGeom>
        </p:spPr>
        <p:txBody>
          <a:bodyPr vert="horz" wrap="square" lIns="0" tIns="501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395"/>
              </a:spcBef>
            </a:pPr>
            <a:r>
              <a:rPr sz="1600" i="1" spc="-5">
                <a:latin typeface="Arial"/>
                <a:cs typeface="Arial"/>
              </a:rPr>
              <a:t>Plant</a:t>
            </a:r>
            <a:r>
              <a:rPr sz="1600" i="1" spc="-25">
                <a:latin typeface="Arial"/>
                <a:cs typeface="Arial"/>
              </a:rPr>
              <a:t> </a:t>
            </a:r>
            <a:r>
              <a:rPr sz="1600" i="1" spc="-5">
                <a:latin typeface="Arial"/>
                <a:cs typeface="Arial"/>
              </a:rPr>
              <a:t>and</a:t>
            </a:r>
            <a:r>
              <a:rPr sz="1600" i="1" spc="-10">
                <a:latin typeface="Arial"/>
                <a:cs typeface="Arial"/>
              </a:rPr>
              <a:t> </a:t>
            </a:r>
            <a:r>
              <a:rPr sz="1600" i="1" spc="-5">
                <a:latin typeface="Arial"/>
                <a:cs typeface="Arial"/>
              </a:rPr>
              <a:t>Enterprise</a:t>
            </a:r>
            <a:r>
              <a:rPr sz="1600" i="1">
                <a:latin typeface="Arial"/>
                <a:cs typeface="Arial"/>
              </a:rPr>
              <a:t> </a:t>
            </a:r>
            <a:r>
              <a:rPr sz="1600" i="1" spc="-5">
                <a:latin typeface="Arial"/>
                <a:cs typeface="Arial"/>
              </a:rPr>
              <a:t>Level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345"/>
              </a:spcBef>
            </a:pPr>
            <a:r>
              <a:rPr sz="1650" spc="-55">
                <a:latin typeface="SimSun"/>
                <a:cs typeface="SimSun"/>
              </a:rPr>
              <a:t>工厂以及企业层</a:t>
            </a:r>
            <a:endParaRPr sz="1650">
              <a:latin typeface="SimSun"/>
              <a:cs typeface="SimSun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417567" y="6484721"/>
            <a:ext cx="190944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Microsoft Sans Serif"/>
                <a:cs typeface="Microsoft Sans Serif"/>
              </a:rPr>
              <a:t>Manufacturing</a:t>
            </a:r>
            <a:r>
              <a:rPr sz="900" spc="-25">
                <a:latin typeface="Microsoft Sans Serif"/>
                <a:cs typeface="Microsoft Sans Serif"/>
              </a:rPr>
              <a:t> </a:t>
            </a:r>
            <a:r>
              <a:rPr sz="900" spc="-5">
                <a:latin typeface="Microsoft Sans Serif"/>
                <a:cs typeface="Microsoft Sans Serif"/>
              </a:rPr>
              <a:t>Excellence</a:t>
            </a:r>
            <a:r>
              <a:rPr sz="900" spc="-10">
                <a:latin typeface="Microsoft Sans Serif"/>
                <a:cs typeface="Microsoft Sans Serif"/>
              </a:rPr>
              <a:t> </a:t>
            </a:r>
            <a:r>
              <a:rPr sz="900" spc="-5">
                <a:latin typeface="Microsoft Sans Serif"/>
                <a:cs typeface="Microsoft Sans Serif"/>
              </a:rPr>
              <a:t>Days</a:t>
            </a:r>
            <a:r>
              <a:rPr sz="900" spc="20">
                <a:latin typeface="Microsoft Sans Serif"/>
                <a:cs typeface="Microsoft Sans Serif"/>
              </a:rPr>
              <a:t> </a:t>
            </a:r>
            <a:r>
              <a:rPr sz="900" spc="-5">
                <a:latin typeface="Microsoft Sans Serif"/>
                <a:cs typeface="Microsoft Sans Serif"/>
              </a:rPr>
              <a:t>2012</a:t>
            </a:r>
            <a:endParaRPr sz="900">
              <a:latin typeface="Microsoft Sans Serif"/>
              <a:cs typeface="Microsoft Sans Serif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954273" y="978534"/>
            <a:ext cx="5300345" cy="6388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/>
              <a:t>Quality</a:t>
            </a:r>
            <a:r>
              <a:rPr spc="-60"/>
              <a:t> </a:t>
            </a:r>
            <a:r>
              <a:rPr/>
              <a:t>integrated</a:t>
            </a:r>
            <a:r>
              <a:rPr spc="-45"/>
              <a:t> </a:t>
            </a:r>
            <a:r>
              <a:rPr/>
              <a:t>in</a:t>
            </a:r>
            <a:r>
              <a:rPr spc="-15"/>
              <a:t> </a:t>
            </a:r>
            <a:r>
              <a:rPr/>
              <a:t>Production</a:t>
            </a:r>
            <a:r>
              <a:rPr spc="-30"/>
              <a:t> </a:t>
            </a:r>
            <a:r>
              <a:rPr/>
              <a:t>Operations</a:t>
            </a: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pc="10">
                <a:latin typeface="Microsoft YaHei UI"/>
                <a:cs typeface="Microsoft YaHei UI"/>
              </a:rPr>
              <a:t>生产过程质量整合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65056" y="6484721"/>
            <a:ext cx="8953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Microsoft Sans Serif"/>
                <a:cs typeface="Microsoft Sans Serif"/>
              </a:rPr>
              <a:t>2</a:t>
            </a:r>
            <a:endParaRPr sz="9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60400" y="1701545"/>
            <a:ext cx="207391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15">
                <a:solidFill>
                  <a:srgbClr val="3E6884"/>
                </a:solidFill>
                <a:latin typeface="Arial"/>
                <a:cs typeface="Arial"/>
              </a:rPr>
              <a:t>ISA-95</a:t>
            </a:r>
            <a:r>
              <a:rPr sz="1000" b="1" spc="5">
                <a:solidFill>
                  <a:srgbClr val="3E6884"/>
                </a:solidFill>
                <a:latin typeface="Microsoft YaHei UI"/>
                <a:cs typeface="Microsoft YaHei UI"/>
              </a:rPr>
              <a:t>四大支柱：工艺以及产</a:t>
            </a:r>
            <a:r>
              <a:rPr sz="1000" b="1" spc="-5">
                <a:solidFill>
                  <a:srgbClr val="3E6884"/>
                </a:solidFill>
                <a:latin typeface="Microsoft YaHei UI"/>
                <a:cs typeface="Microsoft YaHei UI"/>
              </a:rPr>
              <a:t>品分析</a:t>
            </a:r>
            <a:endParaRPr sz="1000">
              <a:latin typeface="Microsoft YaHei UI"/>
              <a:cs typeface="Microsoft YaHei U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3497326" y="1914588"/>
            <a:ext cx="1035050" cy="3018155"/>
            <a:chOff x="3497326" y="1914588"/>
            <a:chExt cx="1035050" cy="3018155"/>
          </a:xfrm>
        </p:grpSpPr>
        <p:sp>
          <p:nvSpPr>
            <p:cNvPr id="7" name="object 7"/>
            <p:cNvSpPr/>
            <p:nvPr/>
          </p:nvSpPr>
          <p:spPr>
            <a:xfrm>
              <a:off x="3506851" y="2157476"/>
              <a:ext cx="1016000" cy="2765425"/>
            </a:xfrm>
            <a:custGeom>
              <a:rect l="l" t="t" r="r" b="b"/>
              <a:pathLst>
                <a:path w="1016000" h="2765425">
                  <a:moveTo>
                    <a:pt x="0" y="2765298"/>
                  </a:moveTo>
                  <a:lnTo>
                    <a:pt x="1016000" y="2765298"/>
                  </a:lnTo>
                  <a:lnTo>
                    <a:pt x="1016000" y="0"/>
                  </a:lnTo>
                  <a:lnTo>
                    <a:pt x="0" y="0"/>
                  </a:lnTo>
                  <a:lnTo>
                    <a:pt x="0" y="2765298"/>
                  </a:lnTo>
                  <a:close/>
                </a:path>
              </a:pathLst>
            </a:custGeom>
            <a:solidFill>
              <a:srgbClr val="E1E1E1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506851" y="1931924"/>
              <a:ext cx="1016000" cy="2990850"/>
            </a:xfrm>
            <a:custGeom>
              <a:rect l="l" t="t" r="r" b="b"/>
              <a:pathLst>
                <a:path w="1016000" h="2990850">
                  <a:moveTo>
                    <a:pt x="0" y="2990850"/>
                  </a:moveTo>
                  <a:lnTo>
                    <a:pt x="1016000" y="2990850"/>
                  </a:lnTo>
                  <a:lnTo>
                    <a:pt x="1016000" y="0"/>
                  </a:lnTo>
                  <a:lnTo>
                    <a:pt x="0" y="0"/>
                  </a:lnTo>
                  <a:lnTo>
                    <a:pt x="0" y="2990850"/>
                  </a:lnTo>
                  <a:close/>
                </a:path>
              </a:pathLst>
            </a:custGeom>
            <a:ln w="19050">
              <a:solidFill>
                <a:srgbClr val="666666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3505200" y="1919351"/>
              <a:ext cx="1017905" cy="238125"/>
            </a:xfrm>
            <a:custGeom>
              <a:rect l="l" t="t" r="r" b="b"/>
              <a:pathLst>
                <a:path w="1017903" h="238125">
                  <a:moveTo>
                    <a:pt x="1017587" y="0"/>
                  </a:moveTo>
                  <a:lnTo>
                    <a:pt x="0" y="0"/>
                  </a:lnTo>
                  <a:lnTo>
                    <a:pt x="0" y="238125"/>
                  </a:lnTo>
                  <a:lnTo>
                    <a:pt x="1017587" y="238125"/>
                  </a:lnTo>
                  <a:lnTo>
                    <a:pt x="1017587" y="0"/>
                  </a:lnTo>
                  <a:close/>
                </a:path>
              </a:pathLst>
            </a:custGeom>
            <a:solidFill>
              <a:srgbClr val="666666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3505200" y="1919351"/>
              <a:ext cx="1017905" cy="238125"/>
            </a:xfrm>
            <a:custGeom>
              <a:rect l="l" t="t" r="r" b="b"/>
              <a:pathLst>
                <a:path w="1017903" h="238125">
                  <a:moveTo>
                    <a:pt x="0" y="238125"/>
                  </a:moveTo>
                  <a:lnTo>
                    <a:pt x="1017587" y="238125"/>
                  </a:lnTo>
                  <a:lnTo>
                    <a:pt x="1017587" y="0"/>
                  </a:lnTo>
                  <a:lnTo>
                    <a:pt x="0" y="0"/>
                  </a:lnTo>
                  <a:lnTo>
                    <a:pt x="0" y="238125"/>
                  </a:lnTo>
                  <a:close/>
                </a:path>
              </a:pathLst>
            </a:custGeom>
            <a:ln w="9525">
              <a:solidFill>
                <a:srgbClr val="666666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3516376" y="1914588"/>
            <a:ext cx="996950" cy="247650"/>
          </a:xfrm>
          <a:prstGeom prst="rect">
            <a:avLst/>
          </a:prstGeom>
          <a:solidFill>
            <a:srgbClr val="666666"/>
          </a:solidFill>
        </p:spPr>
        <p:txBody>
          <a:bodyPr vert="horz" wrap="square" lIns="0" tIns="7429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9880">
              <a:lnSpc>
                <a:spcPct val="100000"/>
              </a:lnSpc>
              <a:spcBef>
                <a:spcPts val="585"/>
              </a:spcBef>
            </a:pPr>
            <a:r>
              <a:rPr sz="700" b="1" spc="5">
                <a:solidFill>
                  <a:srgbClr val="FFFFFF"/>
                </a:solidFill>
                <a:latin typeface="Microsoft YaHei UI"/>
                <a:cs typeface="Microsoft YaHei UI"/>
              </a:rPr>
              <a:t>仓库运营</a:t>
            </a:r>
            <a:endParaRPr sz="700">
              <a:latin typeface="Microsoft YaHei UI"/>
              <a:cs typeface="Microsoft YaHei UI"/>
            </a:endParaRPr>
          </a:p>
        </p:txBody>
      </p:sp>
      <p:pic>
        <p:nvPicPr>
          <p:cNvPr id="12" name="object 12"/>
          <p:cNvPicPr/>
          <p:nvPr/>
        </p:nvPicPr>
        <p:blipFill>
          <a:blip r:embed="rId2"/>
          <a:stretch>
            <a:fillRect/>
          </a:stretch>
        </p:blipFill>
        <p:spPr>
          <a:xfrm>
            <a:off x="3617976" y="3933888"/>
            <a:ext cx="850836" cy="820674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4174235" y="3778605"/>
            <a:ext cx="132715" cy="1238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620" marR="5080" indent="-8255">
              <a:lnSpc>
                <a:spcPct val="161200"/>
              </a:lnSpc>
              <a:spcBef>
                <a:spcPts val="100"/>
              </a:spcBef>
            </a:pPr>
            <a:r>
              <a:rPr sz="200" b="1">
                <a:latin typeface="Arial"/>
                <a:cs typeface="Arial"/>
              </a:rPr>
              <a:t>I</a:t>
            </a:r>
            <a:r>
              <a:rPr sz="200" b="1" spc="-5">
                <a:latin typeface="Arial"/>
                <a:cs typeface="Arial"/>
              </a:rPr>
              <a:t>n</a:t>
            </a:r>
            <a:r>
              <a:rPr sz="200" b="1" spc="-10">
                <a:latin typeface="Arial"/>
                <a:cs typeface="Arial"/>
              </a:rPr>
              <a:t>ve</a:t>
            </a:r>
            <a:r>
              <a:rPr sz="200" b="1" spc="-5">
                <a:latin typeface="Arial"/>
                <a:cs typeface="Arial"/>
              </a:rPr>
              <a:t>n</a:t>
            </a:r>
            <a:r>
              <a:rPr sz="200" b="1">
                <a:latin typeface="Arial"/>
                <a:cs typeface="Arial"/>
              </a:rPr>
              <a:t>t</a:t>
            </a:r>
            <a:r>
              <a:rPr sz="200" b="1" spc="-5">
                <a:latin typeface="Arial"/>
                <a:cs typeface="Arial"/>
              </a:rPr>
              <a:t>o</a:t>
            </a:r>
            <a:r>
              <a:rPr sz="200" b="1">
                <a:latin typeface="Arial"/>
                <a:cs typeface="Arial"/>
              </a:rPr>
              <a:t>ry  r</a:t>
            </a:r>
            <a:r>
              <a:rPr sz="200" b="1" spc="-10">
                <a:latin typeface="Arial"/>
                <a:cs typeface="Arial"/>
              </a:rPr>
              <a:t>es</a:t>
            </a:r>
            <a:r>
              <a:rPr sz="200" b="1" spc="-5">
                <a:latin typeface="Arial"/>
                <a:cs typeface="Arial"/>
              </a:rPr>
              <a:t>pon</a:t>
            </a:r>
            <a:r>
              <a:rPr sz="200" b="1" spc="-10">
                <a:latin typeface="Arial"/>
                <a:cs typeface="Arial"/>
              </a:rPr>
              <a:t>s</a:t>
            </a:r>
            <a:r>
              <a:rPr sz="200" b="1">
                <a:latin typeface="Arial"/>
                <a:cs typeface="Arial"/>
              </a:rPr>
              <a:t>e</a:t>
            </a:r>
            <a:endParaRPr sz="2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332985" y="4352290"/>
            <a:ext cx="6858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I</a:t>
            </a:r>
            <a:r>
              <a:rPr sz="100" b="1" spc="-5">
                <a:latin typeface="Arial"/>
                <a:cs typeface="Arial"/>
              </a:rPr>
              <a:t>n</a:t>
            </a:r>
            <a:r>
              <a:rPr sz="100" b="1">
                <a:latin typeface="Arial"/>
                <a:cs typeface="Arial"/>
              </a:rPr>
              <a:t>v</a:t>
            </a:r>
            <a:r>
              <a:rPr sz="100" b="1" spc="-15">
                <a:latin typeface="Arial"/>
                <a:cs typeface="Arial"/>
              </a:rPr>
              <a:t>e</a:t>
            </a:r>
            <a:r>
              <a:rPr sz="100" b="1" spc="-5">
                <a:latin typeface="Arial"/>
                <a:cs typeface="Arial"/>
              </a:rPr>
              <a:t>nto</a:t>
            </a:r>
            <a:r>
              <a:rPr sz="100" b="1" spc="-10">
                <a:latin typeface="Arial"/>
                <a:cs typeface="Arial"/>
              </a:rPr>
              <a:t>r</a:t>
            </a:r>
            <a:r>
              <a:rPr sz="100" b="1" spc="-5">
                <a:latin typeface="Arial"/>
                <a:cs typeface="Arial"/>
              </a:rPr>
              <a:t>y</a:t>
            </a:r>
            <a:endParaRPr sz="1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340986" y="4387341"/>
            <a:ext cx="5651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5">
                <a:latin typeface="Arial"/>
                <a:cs typeface="Arial"/>
              </a:rPr>
              <a:t>a</a:t>
            </a:r>
            <a:r>
              <a:rPr sz="100" b="1" spc="-5">
                <a:latin typeface="Arial"/>
                <a:cs typeface="Arial"/>
              </a:rPr>
              <a:t>n</a:t>
            </a:r>
            <a:r>
              <a:rPr sz="100" b="1" spc="-15">
                <a:latin typeface="Arial"/>
                <a:cs typeface="Arial"/>
              </a:rPr>
              <a:t>a</a:t>
            </a:r>
            <a:r>
              <a:rPr sz="100" b="1" spc="-10">
                <a:latin typeface="Arial"/>
                <a:cs typeface="Arial"/>
              </a:rPr>
              <a:t>l</a:t>
            </a:r>
            <a:r>
              <a:rPr sz="100" b="1" spc="-25">
                <a:latin typeface="Arial"/>
                <a:cs typeface="Arial"/>
              </a:rPr>
              <a:t>y</a:t>
            </a:r>
            <a:r>
              <a:rPr sz="100" b="1" spc="-15">
                <a:latin typeface="Arial"/>
                <a:cs typeface="Arial"/>
              </a:rPr>
              <a:t>s</a:t>
            </a:r>
            <a:r>
              <a:rPr sz="100" b="1" spc="-10">
                <a:latin typeface="Arial"/>
                <a:cs typeface="Arial"/>
              </a:rPr>
              <a:t>i</a:t>
            </a:r>
            <a:r>
              <a:rPr sz="100" b="1" spc="-5">
                <a:latin typeface="Arial"/>
                <a:cs typeface="Arial"/>
              </a:rPr>
              <a:t>s</a:t>
            </a:r>
            <a:endParaRPr sz="1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546983" y="3796665"/>
            <a:ext cx="542290" cy="565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200" b="1" spc="-5">
                <a:latin typeface="Arial"/>
                <a:cs typeface="Arial"/>
              </a:rPr>
              <a:t>Inventory</a:t>
            </a:r>
            <a:r>
              <a:rPr sz="200" b="1" spc="55">
                <a:latin typeface="Arial"/>
                <a:cs typeface="Arial"/>
              </a:rPr>
              <a:t>       </a:t>
            </a:r>
            <a:r>
              <a:rPr sz="200" b="1" spc="-5">
                <a:latin typeface="Arial"/>
                <a:cs typeface="Arial"/>
              </a:rPr>
              <a:t>Inventory</a:t>
            </a:r>
            <a:r>
              <a:rPr sz="200" b="1" spc="45">
                <a:latin typeface="Arial"/>
                <a:cs typeface="Arial"/>
              </a:rPr>
              <a:t>       </a:t>
            </a:r>
            <a:r>
              <a:rPr sz="200" b="1" spc="-5">
                <a:latin typeface="Arial"/>
                <a:cs typeface="Arial"/>
              </a:rPr>
              <a:t>Inventory</a:t>
            </a:r>
            <a:endParaRPr sz="2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534409" y="3845814"/>
            <a:ext cx="559435" cy="565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200" b="1" spc="-5">
                <a:latin typeface="Arial"/>
                <a:cs typeface="Arial"/>
              </a:rPr>
              <a:t>definitions</a:t>
            </a:r>
            <a:r>
              <a:rPr sz="200" b="1" spc="55">
                <a:latin typeface="Arial"/>
                <a:cs typeface="Arial"/>
              </a:rPr>
              <a:t>       </a:t>
            </a:r>
            <a:r>
              <a:rPr sz="200" b="1" spc="-5">
                <a:latin typeface="Arial"/>
                <a:cs typeface="Arial"/>
              </a:rPr>
              <a:t>capability</a:t>
            </a:r>
            <a:r>
              <a:rPr sz="200" b="1" spc="45">
                <a:latin typeface="Arial"/>
                <a:cs typeface="Arial"/>
              </a:rPr>
              <a:t>         </a:t>
            </a:r>
            <a:r>
              <a:rPr sz="200" b="1" spc="-5">
                <a:latin typeface="Arial"/>
                <a:cs typeface="Arial"/>
              </a:rPr>
              <a:t>request</a:t>
            </a:r>
            <a:endParaRPr sz="2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161409" y="4473066"/>
            <a:ext cx="7048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30">
                <a:latin typeface="Arial"/>
                <a:cs typeface="Arial"/>
              </a:rPr>
              <a:t>IInnvveennttoorryy</a:t>
            </a:r>
            <a:endParaRPr sz="1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199509" y="4509642"/>
            <a:ext cx="3810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65">
                <a:latin typeface="Arial"/>
                <a:cs typeface="Arial"/>
              </a:rPr>
              <a:t>d</a:t>
            </a:r>
            <a:r>
              <a:rPr sz="100" b="1" spc="-5">
                <a:latin typeface="Arial"/>
                <a:cs typeface="Arial"/>
              </a:rPr>
              <a:t>d</a:t>
            </a:r>
            <a:r>
              <a:rPr sz="100" b="1" spc="-60">
                <a:latin typeface="Arial"/>
                <a:cs typeface="Arial"/>
              </a:rPr>
              <a:t>a</a:t>
            </a:r>
            <a:r>
              <a:rPr sz="100" b="1" spc="-15">
                <a:latin typeface="Arial"/>
                <a:cs typeface="Arial"/>
              </a:rPr>
              <a:t>a</a:t>
            </a:r>
            <a:r>
              <a:rPr sz="100" b="1" spc="-40">
                <a:latin typeface="Arial"/>
                <a:cs typeface="Arial"/>
              </a:rPr>
              <a:t>t</a:t>
            </a:r>
            <a:r>
              <a:rPr sz="100" b="1" spc="-5">
                <a:latin typeface="Arial"/>
                <a:cs typeface="Arial"/>
              </a:rPr>
              <a:t>t</a:t>
            </a:r>
            <a:r>
              <a:rPr sz="100" b="1" spc="-60">
                <a:latin typeface="Arial"/>
                <a:cs typeface="Arial"/>
              </a:rPr>
              <a:t>a</a:t>
            </a:r>
            <a:r>
              <a:rPr sz="100" b="1" spc="-5">
                <a:latin typeface="Arial"/>
                <a:cs typeface="Arial"/>
              </a:rPr>
              <a:t>a</a:t>
            </a:r>
            <a:endParaRPr sz="1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161409" y="4550790"/>
            <a:ext cx="6985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30">
                <a:latin typeface="Arial"/>
                <a:cs typeface="Arial"/>
              </a:rPr>
              <a:t>ccoolllleeccttiioonn</a:t>
            </a:r>
            <a:endParaRPr sz="1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990085" y="4625466"/>
            <a:ext cx="68580" cy="787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30">
                <a:latin typeface="Arial"/>
                <a:cs typeface="Arial"/>
              </a:rPr>
              <a:t>IInnvveennttoorryy</a:t>
            </a:r>
            <a:endParaRPr sz="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sz="100" b="1" spc="-15">
                <a:latin typeface="Arial"/>
                <a:cs typeface="Arial"/>
              </a:rPr>
              <a:t>exec</a:t>
            </a:r>
            <a:r>
              <a:rPr sz="100" b="1" spc="-65">
                <a:latin typeface="Arial"/>
                <a:cs typeface="Arial"/>
              </a:rPr>
              <a:t>u</a:t>
            </a:r>
            <a:r>
              <a:rPr sz="100" b="1" spc="-114">
                <a:latin typeface="Arial"/>
                <a:cs typeface="Arial"/>
              </a:rPr>
              <a:t>u</a:t>
            </a:r>
            <a:r>
              <a:rPr sz="100" b="1" spc="-110">
                <a:latin typeface="Arial"/>
                <a:cs typeface="Arial"/>
              </a:rPr>
              <a:t>cex</a:t>
            </a:r>
            <a:r>
              <a:rPr sz="100" b="1" spc="-5">
                <a:latin typeface="Arial"/>
                <a:cs typeface="Arial"/>
              </a:rPr>
              <a:t>e</a:t>
            </a:r>
            <a:r>
              <a:rPr sz="100" b="1">
                <a:latin typeface="Arial"/>
                <a:cs typeface="Arial"/>
              </a:rPr>
              <a:t>       </a:t>
            </a:r>
            <a:r>
              <a:rPr sz="100" b="1" spc="-40">
                <a:latin typeface="Arial"/>
                <a:cs typeface="Arial"/>
              </a:rPr>
              <a:t>t</a:t>
            </a:r>
            <a:r>
              <a:rPr sz="100" b="1" spc="-5">
                <a:latin typeface="Arial"/>
                <a:cs typeface="Arial"/>
              </a:rPr>
              <a:t>t</a:t>
            </a:r>
            <a:r>
              <a:rPr sz="100" b="1" spc="-10">
                <a:latin typeface="Arial"/>
                <a:cs typeface="Arial"/>
              </a:rPr>
              <a:t>i</a:t>
            </a:r>
            <a:r>
              <a:rPr sz="100" b="1" spc="-65">
                <a:latin typeface="Arial"/>
                <a:cs typeface="Arial"/>
              </a:rPr>
              <a:t>o</a:t>
            </a:r>
            <a:r>
              <a:rPr sz="100" b="1" spc="-90">
                <a:latin typeface="Arial"/>
                <a:cs typeface="Arial"/>
              </a:rPr>
              <a:t>o</a:t>
            </a:r>
            <a:r>
              <a:rPr sz="100" b="1" spc="-5">
                <a:latin typeface="Arial"/>
                <a:cs typeface="Arial"/>
              </a:rPr>
              <a:t>i</a:t>
            </a:r>
            <a:r>
              <a:rPr sz="100" b="1" spc="-35">
                <a:latin typeface="Arial"/>
                <a:cs typeface="Arial"/>
              </a:rPr>
              <a:t>  </a:t>
            </a:r>
            <a:r>
              <a:rPr sz="100" b="1" spc="-100">
                <a:latin typeface="Arial"/>
                <a:cs typeface="Arial"/>
              </a:rPr>
              <a:t>n</a:t>
            </a:r>
            <a:r>
              <a:rPr sz="100" b="1" spc="-40">
                <a:latin typeface="Arial"/>
                <a:cs typeface="Arial"/>
              </a:rPr>
              <a:t>n</a:t>
            </a:r>
            <a:endParaRPr sz="1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816984" y="4185665"/>
            <a:ext cx="6985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30">
                <a:latin typeface="Arial"/>
                <a:cs typeface="Arial"/>
              </a:rPr>
              <a:t>IInnvveennttoorryy</a:t>
            </a:r>
            <a:endParaRPr sz="1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799585" y="4222242"/>
            <a:ext cx="90805" cy="76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26670">
              <a:lnSpc>
                <a:spcPct val="100000"/>
              </a:lnSpc>
            </a:pPr>
            <a:r>
              <a:rPr sz="100" b="1" spc="-35">
                <a:latin typeface="Arial"/>
                <a:cs typeface="Arial"/>
              </a:rPr>
              <a:t>rreessoouurrccee</a:t>
            </a:r>
            <a:endParaRPr sz="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r>
              <a:rPr sz="100" b="1" spc="-40">
                <a:latin typeface="Arial"/>
                <a:cs typeface="Arial"/>
              </a:rPr>
              <a:t>mmaannaaggeemmeenntt</a:t>
            </a:r>
            <a:endParaRPr sz="10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990085" y="4355338"/>
            <a:ext cx="6858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30">
                <a:latin typeface="Arial"/>
                <a:cs typeface="Arial"/>
              </a:rPr>
              <a:t>IInnvveennttoorryy</a:t>
            </a:r>
            <a:endParaRPr sz="1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980434" y="4390390"/>
            <a:ext cx="8001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30">
                <a:latin typeface="Arial"/>
                <a:cs typeface="Arial"/>
              </a:rPr>
              <a:t>ddiissppaattcchhiinngg</a:t>
            </a:r>
            <a:endParaRPr sz="1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166361" y="4202938"/>
            <a:ext cx="6858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30">
                <a:latin typeface="Arial"/>
                <a:cs typeface="Arial"/>
              </a:rPr>
              <a:t>IInnvveennttoorryy</a:t>
            </a:r>
            <a:endParaRPr sz="10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171188" y="4241038"/>
            <a:ext cx="58419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30">
                <a:latin typeface="Arial"/>
                <a:cs typeface="Arial"/>
              </a:rPr>
              <a:t>ttrraacckkiinngg</a:t>
            </a:r>
            <a:endParaRPr sz="100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980434" y="4033265"/>
            <a:ext cx="82550" cy="1181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20320">
              <a:lnSpc>
                <a:spcPct val="100000"/>
              </a:lnSpc>
            </a:pPr>
            <a:r>
              <a:rPr sz="100" b="1" spc="-30">
                <a:latin typeface="Arial"/>
                <a:cs typeface="Arial"/>
              </a:rPr>
              <a:t>DDeettaaiilleedd</a:t>
            </a:r>
            <a:endParaRPr sz="100">
              <a:latin typeface="Arial"/>
              <a:cs typeface="Arial"/>
            </a:endParaRPr>
          </a:p>
          <a:p>
            <a:pPr marR="5080" indent="13970">
              <a:lnSpc>
                <a:spcPts val="310"/>
              </a:lnSpc>
              <a:spcBef>
                <a:spcPts val="10"/>
              </a:spcBef>
            </a:pPr>
            <a:r>
              <a:rPr sz="100" b="1" spc="-10">
                <a:latin typeface="Arial"/>
                <a:cs typeface="Arial"/>
              </a:rPr>
              <a:t>I</a:t>
            </a:r>
            <a:r>
              <a:rPr sz="100" b="1" spc="-65">
                <a:latin typeface="Arial"/>
                <a:cs typeface="Arial"/>
              </a:rPr>
              <a:t>n</a:t>
            </a:r>
            <a:r>
              <a:rPr sz="100" b="1" spc="-90">
                <a:latin typeface="Arial"/>
                <a:cs typeface="Arial"/>
              </a:rPr>
              <a:t>n</a:t>
            </a:r>
            <a:r>
              <a:rPr sz="100" b="1" spc="-5">
                <a:latin typeface="Arial"/>
                <a:cs typeface="Arial"/>
              </a:rPr>
              <a:t>I</a:t>
            </a:r>
            <a:r>
              <a:rPr sz="100" b="1">
                <a:latin typeface="Arial"/>
                <a:cs typeface="Arial"/>
              </a:rPr>
              <a:t>  </a:t>
            </a:r>
            <a:r>
              <a:rPr sz="100" b="1" spc="-60">
                <a:latin typeface="Arial"/>
                <a:cs typeface="Arial"/>
              </a:rPr>
              <a:t>v</a:t>
            </a:r>
            <a:r>
              <a:rPr sz="100" b="1">
                <a:latin typeface="Arial"/>
                <a:cs typeface="Arial"/>
              </a:rPr>
              <a:t>v</a:t>
            </a:r>
            <a:r>
              <a:rPr sz="100" b="1" spc="-15">
                <a:latin typeface="Arial"/>
                <a:cs typeface="Arial"/>
              </a:rPr>
              <a:t>e</a:t>
            </a:r>
            <a:r>
              <a:rPr sz="100" b="1" spc="-65">
                <a:latin typeface="Arial"/>
                <a:cs typeface="Arial"/>
              </a:rPr>
              <a:t>n</a:t>
            </a:r>
            <a:r>
              <a:rPr sz="100" b="1" spc="-114">
                <a:latin typeface="Arial"/>
                <a:cs typeface="Arial"/>
              </a:rPr>
              <a:t>n</a:t>
            </a:r>
            <a:r>
              <a:rPr sz="100" b="1" spc="-5">
                <a:latin typeface="Arial"/>
                <a:cs typeface="Arial"/>
              </a:rPr>
              <a:t>e</a:t>
            </a:r>
            <a:r>
              <a:rPr sz="100" b="1">
                <a:latin typeface="Arial"/>
                <a:cs typeface="Arial"/>
              </a:rPr>
              <a:t> </a:t>
            </a:r>
            <a:r>
              <a:rPr sz="100" b="1" spc="-5">
                <a:latin typeface="Arial"/>
                <a:cs typeface="Arial"/>
              </a:rPr>
              <a:t> </a:t>
            </a:r>
            <a:r>
              <a:rPr sz="100" b="1" spc="-50">
                <a:latin typeface="Arial"/>
                <a:cs typeface="Arial"/>
              </a:rPr>
              <a:t>t</a:t>
            </a:r>
            <a:r>
              <a:rPr sz="100" b="1" spc="-15">
                <a:latin typeface="Arial"/>
                <a:cs typeface="Arial"/>
              </a:rPr>
              <a:t>t</a:t>
            </a:r>
            <a:r>
              <a:rPr sz="100" b="1" spc="-75">
                <a:latin typeface="Arial"/>
                <a:cs typeface="Arial"/>
              </a:rPr>
              <a:t>o</a:t>
            </a:r>
            <a:r>
              <a:rPr sz="100" b="1" spc="-15">
                <a:latin typeface="Arial"/>
                <a:cs typeface="Arial"/>
              </a:rPr>
              <a:t>o</a:t>
            </a:r>
            <a:r>
              <a:rPr sz="100" b="1" spc="-20">
                <a:latin typeface="Arial"/>
                <a:cs typeface="Arial"/>
              </a:rPr>
              <a:t>r</a:t>
            </a:r>
            <a:r>
              <a:rPr sz="100" b="1" spc="-70">
                <a:latin typeface="Arial"/>
                <a:cs typeface="Arial"/>
              </a:rPr>
              <a:t>y</a:t>
            </a:r>
            <a:r>
              <a:rPr sz="100" b="1" spc="-105">
                <a:latin typeface="Arial"/>
                <a:cs typeface="Arial"/>
              </a:rPr>
              <a:t>y</a:t>
            </a:r>
            <a:r>
              <a:rPr sz="100" b="1" spc="-15">
                <a:latin typeface="Arial"/>
                <a:cs typeface="Arial"/>
              </a:rPr>
              <a:t>r </a:t>
            </a:r>
            <a:r>
              <a:rPr sz="100" b="1" spc="-5">
                <a:latin typeface="Arial"/>
                <a:cs typeface="Arial"/>
              </a:rPr>
              <a:t> </a:t>
            </a:r>
            <a:r>
              <a:rPr sz="100" b="1" spc="-15">
                <a:latin typeface="Arial"/>
                <a:cs typeface="Arial"/>
              </a:rPr>
              <a:t>sc</a:t>
            </a:r>
            <a:r>
              <a:rPr sz="100" b="1" spc="-40">
                <a:latin typeface="Arial"/>
                <a:cs typeface="Arial"/>
              </a:rPr>
              <a:t>h</a:t>
            </a:r>
            <a:r>
              <a:rPr sz="100" b="1" spc="-30">
                <a:latin typeface="Arial"/>
                <a:cs typeface="Arial"/>
              </a:rPr>
              <a:t>h</a:t>
            </a:r>
            <a:r>
              <a:rPr sz="100" b="1" spc="-15">
                <a:latin typeface="Arial"/>
                <a:cs typeface="Arial"/>
              </a:rPr>
              <a:t>e</a:t>
            </a:r>
            <a:r>
              <a:rPr sz="100" b="1" spc="-40">
                <a:latin typeface="Arial"/>
                <a:cs typeface="Arial"/>
              </a:rPr>
              <a:t>d</a:t>
            </a:r>
            <a:r>
              <a:rPr sz="100" b="1" spc="-30">
                <a:latin typeface="Arial"/>
                <a:cs typeface="Arial"/>
              </a:rPr>
              <a:t>d</a:t>
            </a:r>
            <a:r>
              <a:rPr sz="100" b="1" spc="-40">
                <a:latin typeface="Arial"/>
                <a:cs typeface="Arial"/>
              </a:rPr>
              <a:t>u</a:t>
            </a:r>
            <a:r>
              <a:rPr sz="100" b="1" spc="-30">
                <a:latin typeface="Arial"/>
                <a:cs typeface="Arial"/>
              </a:rPr>
              <a:t>u</a:t>
            </a:r>
            <a:r>
              <a:rPr sz="100" b="1" spc="-10">
                <a:latin typeface="Arial"/>
                <a:cs typeface="Arial"/>
              </a:rPr>
              <a:t>li</a:t>
            </a:r>
            <a:r>
              <a:rPr sz="100" b="1" spc="-40">
                <a:latin typeface="Arial"/>
                <a:cs typeface="Arial"/>
              </a:rPr>
              <a:t>n</a:t>
            </a:r>
            <a:r>
              <a:rPr sz="100" b="1" spc="-30">
                <a:latin typeface="Arial"/>
                <a:cs typeface="Arial"/>
              </a:rPr>
              <a:t>n</a:t>
            </a:r>
            <a:r>
              <a:rPr sz="100" b="1" spc="-40">
                <a:latin typeface="Arial"/>
                <a:cs typeface="Arial"/>
              </a:rPr>
              <a:t>g</a:t>
            </a:r>
            <a:r>
              <a:rPr sz="100" b="1" spc="-150">
                <a:latin typeface="Arial"/>
                <a:cs typeface="Arial"/>
              </a:rPr>
              <a:t>g</a:t>
            </a:r>
            <a:r>
              <a:rPr sz="100" b="1" spc="-60">
                <a:latin typeface="Arial"/>
                <a:cs typeface="Arial"/>
              </a:rPr>
              <a:t>i</a:t>
            </a:r>
            <a:r>
              <a:rPr sz="100" b="1" spc="-200">
                <a:latin typeface="Arial"/>
                <a:cs typeface="Arial"/>
              </a:rPr>
              <a:t>l</a:t>
            </a:r>
            <a:r>
              <a:rPr sz="100" b="1" spc="-170">
                <a:latin typeface="Arial"/>
                <a:cs typeface="Arial"/>
              </a:rPr>
              <a:t>e</a:t>
            </a:r>
            <a:r>
              <a:rPr sz="100" b="1" spc="-110">
                <a:latin typeface="Arial"/>
                <a:cs typeface="Arial"/>
              </a:rPr>
              <a:t>c</a:t>
            </a:r>
            <a:r>
              <a:rPr sz="100" b="1" spc="-5">
                <a:latin typeface="Arial"/>
                <a:cs typeface="Arial"/>
              </a:rPr>
              <a:t>s</a:t>
            </a:r>
            <a:endParaRPr sz="100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3816984" y="4473066"/>
            <a:ext cx="6985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30">
                <a:latin typeface="Arial"/>
                <a:cs typeface="Arial"/>
              </a:rPr>
              <a:t>IInnvveennttoorryy</a:t>
            </a:r>
            <a:endParaRPr sz="100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3816984" y="4509642"/>
            <a:ext cx="6921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55">
                <a:latin typeface="Arial"/>
                <a:cs typeface="Arial"/>
              </a:rPr>
              <a:t>d</a:t>
            </a:r>
            <a:r>
              <a:rPr sz="100" b="1" spc="-20">
                <a:latin typeface="Arial"/>
                <a:cs typeface="Arial"/>
              </a:rPr>
              <a:t>d</a:t>
            </a:r>
            <a:r>
              <a:rPr sz="100" b="1" spc="-50">
                <a:latin typeface="Arial"/>
                <a:cs typeface="Arial"/>
              </a:rPr>
              <a:t>e</a:t>
            </a:r>
            <a:r>
              <a:rPr sz="100" b="1" spc="-25">
                <a:latin typeface="Arial"/>
                <a:cs typeface="Arial"/>
              </a:rPr>
              <a:t>ef</a:t>
            </a:r>
            <a:r>
              <a:rPr sz="100" b="1" spc="-15">
                <a:latin typeface="Arial"/>
                <a:cs typeface="Arial"/>
              </a:rPr>
              <a:t>f</a:t>
            </a:r>
            <a:r>
              <a:rPr sz="100" b="1" spc="-20">
                <a:latin typeface="Arial"/>
                <a:cs typeface="Arial"/>
              </a:rPr>
              <a:t>ii</a:t>
            </a:r>
            <a:r>
              <a:rPr sz="100" b="1" spc="-55">
                <a:latin typeface="Arial"/>
                <a:cs typeface="Arial"/>
              </a:rPr>
              <a:t>n</a:t>
            </a:r>
            <a:r>
              <a:rPr sz="100" b="1" spc="-20">
                <a:latin typeface="Arial"/>
                <a:cs typeface="Arial"/>
              </a:rPr>
              <a:t>nii</a:t>
            </a:r>
            <a:r>
              <a:rPr sz="100" b="1" spc="-25">
                <a:latin typeface="Arial"/>
                <a:cs typeface="Arial"/>
              </a:rPr>
              <a:t>t</a:t>
            </a:r>
            <a:r>
              <a:rPr sz="100" b="1" spc="-15">
                <a:latin typeface="Arial"/>
                <a:cs typeface="Arial"/>
              </a:rPr>
              <a:t>t</a:t>
            </a:r>
            <a:r>
              <a:rPr sz="100" b="1" spc="-20">
                <a:latin typeface="Arial"/>
                <a:cs typeface="Arial"/>
              </a:rPr>
              <a:t>ii</a:t>
            </a:r>
            <a:r>
              <a:rPr sz="100" b="1" spc="-55">
                <a:latin typeface="Arial"/>
                <a:cs typeface="Arial"/>
              </a:rPr>
              <a:t>o</a:t>
            </a:r>
            <a:r>
              <a:rPr sz="100" b="1" spc="-20">
                <a:latin typeface="Arial"/>
                <a:cs typeface="Arial"/>
              </a:rPr>
              <a:t>o</a:t>
            </a:r>
            <a:r>
              <a:rPr sz="100" b="1" spc="-55">
                <a:latin typeface="Arial"/>
                <a:cs typeface="Arial"/>
              </a:rPr>
              <a:t>n</a:t>
            </a:r>
            <a:r>
              <a:rPr sz="100" b="1" spc="-5">
                <a:latin typeface="Arial"/>
                <a:cs typeface="Arial"/>
              </a:rPr>
              <a:t>n</a:t>
            </a:r>
            <a:endParaRPr sz="100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3799585" y="4550790"/>
            <a:ext cx="8572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40">
                <a:latin typeface="Arial"/>
                <a:cs typeface="Arial"/>
              </a:rPr>
              <a:t>mmaannaaggeemmeenntt</a:t>
            </a:r>
            <a:endParaRPr sz="100">
              <a:latin typeface="Arial"/>
              <a:cs typeface="Arial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1524761" y="2154301"/>
            <a:ext cx="1926589" cy="2765425"/>
            <a:chOff x="1524761" y="2154301"/>
            <a:chExt cx="1926589" cy="2765425"/>
          </a:xfrm>
        </p:grpSpPr>
        <p:pic>
          <p:nvPicPr>
            <p:cNvPr id="33" name="object 3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524761" y="2275586"/>
              <a:ext cx="466851" cy="276478"/>
            </a:xfrm>
            <a:prstGeom prst="rect">
              <a:avLst/>
            </a:prstGeom>
          </p:spPr>
        </p:pic>
        <p:sp>
          <p:nvSpPr>
            <p:cNvPr id="34" name="object 34"/>
            <p:cNvSpPr/>
            <p:nvPr/>
          </p:nvSpPr>
          <p:spPr>
            <a:xfrm>
              <a:off x="2451100" y="2154301"/>
              <a:ext cx="1000125" cy="2765425"/>
            </a:xfrm>
            <a:custGeom>
              <a:rect l="l" t="t" r="r" b="b"/>
              <a:pathLst>
                <a:path w="1000125" h="2765425">
                  <a:moveTo>
                    <a:pt x="0" y="2765425"/>
                  </a:moveTo>
                  <a:lnTo>
                    <a:pt x="1000125" y="2765425"/>
                  </a:lnTo>
                  <a:lnTo>
                    <a:pt x="1000125" y="0"/>
                  </a:lnTo>
                  <a:lnTo>
                    <a:pt x="0" y="0"/>
                  </a:lnTo>
                  <a:lnTo>
                    <a:pt x="0" y="2765425"/>
                  </a:lnTo>
                  <a:close/>
                </a:path>
              </a:pathLst>
            </a:custGeom>
            <a:solidFill>
              <a:srgbClr val="003399">
                <a:alpha val="27058"/>
              </a:srgbClr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2530475" y="3449701"/>
              <a:ext cx="846455" cy="220979"/>
            </a:xfrm>
            <a:custGeom>
              <a:rect l="l" t="t" r="r" b="b"/>
              <a:pathLst>
                <a:path w="846453" h="220977">
                  <a:moveTo>
                    <a:pt x="846201" y="0"/>
                  </a:moveTo>
                  <a:lnTo>
                    <a:pt x="0" y="0"/>
                  </a:lnTo>
                  <a:lnTo>
                    <a:pt x="423037" y="220599"/>
                  </a:lnTo>
                  <a:lnTo>
                    <a:pt x="846201" y="0"/>
                  </a:lnTo>
                  <a:close/>
                </a:path>
              </a:pathLst>
            </a:custGeom>
            <a:solidFill>
              <a:srgbClr val="CCCCCC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2530475" y="3449701"/>
              <a:ext cx="846455" cy="220979"/>
            </a:xfrm>
            <a:custGeom>
              <a:rect l="l" t="t" r="r" b="b"/>
              <a:pathLst>
                <a:path w="846453" h="220977">
                  <a:moveTo>
                    <a:pt x="423037" y="220599"/>
                  </a:moveTo>
                  <a:lnTo>
                    <a:pt x="846201" y="0"/>
                  </a:lnTo>
                  <a:lnTo>
                    <a:pt x="0" y="0"/>
                  </a:lnTo>
                  <a:lnTo>
                    <a:pt x="423037" y="220599"/>
                  </a:lnTo>
                  <a:close/>
                </a:path>
              </a:pathLst>
            </a:custGeom>
            <a:ln w="9525">
              <a:solidFill>
                <a:srgbClr val="CCCCCC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7" name="object 37"/>
          <p:cNvSpPr txBox="1"/>
          <p:nvPr/>
        </p:nvSpPr>
        <p:spPr>
          <a:xfrm>
            <a:off x="2593594" y="1996916"/>
            <a:ext cx="803910" cy="1225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935"/>
              </a:lnSpc>
            </a:pPr>
            <a:r>
              <a:rPr sz="800" b="1" spc="40">
                <a:solidFill>
                  <a:srgbClr val="FFFFFF"/>
                </a:solidFill>
                <a:latin typeface="Cambria"/>
                <a:cs typeface="Cambria"/>
              </a:rPr>
              <a:t>Q</a:t>
            </a:r>
            <a:r>
              <a:rPr sz="800" b="1" spc="-20">
                <a:solidFill>
                  <a:srgbClr val="FFFFFF"/>
                </a:solidFill>
                <a:latin typeface="Cambria"/>
                <a:cs typeface="Cambria"/>
              </a:rPr>
              <a:t>u</a:t>
            </a:r>
            <a:r>
              <a:rPr sz="800" b="1" spc="-15">
                <a:solidFill>
                  <a:srgbClr val="FFFFFF"/>
                </a:solidFill>
                <a:latin typeface="Cambria"/>
                <a:cs typeface="Cambria"/>
              </a:rPr>
              <a:t>a</a:t>
            </a:r>
            <a:r>
              <a:rPr sz="800" b="1" spc="-25">
                <a:solidFill>
                  <a:srgbClr val="FFFFFF"/>
                </a:solidFill>
                <a:latin typeface="Cambria"/>
                <a:cs typeface="Cambria"/>
              </a:rPr>
              <a:t>l</a:t>
            </a:r>
            <a:r>
              <a:rPr sz="800" b="1" spc="-35">
                <a:solidFill>
                  <a:srgbClr val="FFFFFF"/>
                </a:solidFill>
                <a:latin typeface="Cambria"/>
                <a:cs typeface="Cambria"/>
              </a:rPr>
              <a:t>i</a:t>
            </a:r>
            <a:r>
              <a:rPr sz="800" b="1" spc="-30">
                <a:solidFill>
                  <a:srgbClr val="FFFFFF"/>
                </a:solidFill>
                <a:latin typeface="Cambria"/>
                <a:cs typeface="Cambria"/>
              </a:rPr>
              <a:t>ty</a:t>
            </a:r>
            <a:r>
              <a:rPr sz="800" b="1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800" b="1" spc="40">
                <a:solidFill>
                  <a:srgbClr val="FFFFFF"/>
                </a:solidFill>
                <a:latin typeface="Cambria"/>
                <a:cs typeface="Cambria"/>
              </a:rPr>
              <a:t>O</a:t>
            </a:r>
            <a:r>
              <a:rPr sz="800" b="1" spc="-25">
                <a:solidFill>
                  <a:srgbClr val="FFFFFF"/>
                </a:solidFill>
                <a:latin typeface="Cambria"/>
                <a:cs typeface="Cambria"/>
              </a:rPr>
              <a:t>p</a:t>
            </a:r>
            <a:r>
              <a:rPr sz="800" b="1" spc="-20">
                <a:solidFill>
                  <a:srgbClr val="FFFFFF"/>
                </a:solidFill>
                <a:latin typeface="Cambria"/>
                <a:cs typeface="Cambria"/>
              </a:rPr>
              <a:t>e</a:t>
            </a:r>
            <a:r>
              <a:rPr sz="800" b="1" spc="-65">
                <a:solidFill>
                  <a:srgbClr val="FFFFFF"/>
                </a:solidFill>
                <a:latin typeface="Cambria"/>
                <a:cs typeface="Cambria"/>
              </a:rPr>
              <a:t>r</a:t>
            </a:r>
            <a:r>
              <a:rPr sz="800" b="1" spc="-30">
                <a:solidFill>
                  <a:srgbClr val="FFFFFF"/>
                </a:solidFill>
                <a:latin typeface="Cambria"/>
                <a:cs typeface="Cambria"/>
              </a:rPr>
              <a:t>a</a:t>
            </a:r>
            <a:r>
              <a:rPr sz="800" b="1" spc="-25">
                <a:solidFill>
                  <a:srgbClr val="FFFFFF"/>
                </a:solidFill>
                <a:latin typeface="Cambria"/>
                <a:cs typeface="Cambria"/>
              </a:rPr>
              <a:t>t</a:t>
            </a:r>
            <a:r>
              <a:rPr sz="800" b="1" spc="-30">
                <a:solidFill>
                  <a:srgbClr val="FFFFFF"/>
                </a:solidFill>
                <a:latin typeface="Cambria"/>
                <a:cs typeface="Cambria"/>
              </a:rPr>
              <a:t>i</a:t>
            </a:r>
            <a:r>
              <a:rPr sz="800" b="1" spc="-25">
                <a:solidFill>
                  <a:srgbClr val="FFFFFF"/>
                </a:solidFill>
                <a:latin typeface="Cambria"/>
                <a:cs typeface="Cambria"/>
              </a:rPr>
              <a:t>on</a:t>
            </a:r>
            <a:endParaRPr sz="800">
              <a:latin typeface="Cambria"/>
              <a:cs typeface="Cambria"/>
            </a:endParaRPr>
          </a:p>
        </p:txBody>
      </p:sp>
      <p:grpSp>
        <p:nvGrpSpPr>
          <p:cNvPr id="38" name="object 38"/>
          <p:cNvGrpSpPr/>
          <p:nvPr/>
        </p:nvGrpSpPr>
        <p:grpSpPr>
          <a:xfrm>
            <a:off x="285750" y="1911350"/>
            <a:ext cx="4167504" cy="3011805"/>
            <a:chOff x="285750" y="1911350"/>
            <a:chExt cx="4167504" cy="3011805"/>
          </a:xfrm>
        </p:grpSpPr>
        <p:pic>
          <p:nvPicPr>
            <p:cNvPr id="39" name="object 3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551112" y="2283586"/>
              <a:ext cx="798576" cy="65322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584638" y="2297811"/>
              <a:ext cx="868362" cy="138042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733738" y="3940175"/>
              <a:ext cx="496824" cy="811212"/>
            </a:xfrm>
            <a:prstGeom prst="rect">
              <a:avLst/>
            </a:prstGeom>
          </p:spPr>
        </p:pic>
        <p:sp>
          <p:nvSpPr>
            <p:cNvPr id="42" name="object 42"/>
            <p:cNvSpPr/>
            <p:nvPr/>
          </p:nvSpPr>
          <p:spPr>
            <a:xfrm>
              <a:off x="295275" y="1920874"/>
              <a:ext cx="1038225" cy="2992755"/>
            </a:xfrm>
            <a:custGeom>
              <a:rect l="l" t="t" r="r" b="b"/>
              <a:pathLst>
                <a:path w="1038225" h="2992754">
                  <a:moveTo>
                    <a:pt x="1038225" y="241300"/>
                  </a:moveTo>
                  <a:lnTo>
                    <a:pt x="0" y="241300"/>
                  </a:lnTo>
                  <a:lnTo>
                    <a:pt x="0" y="2992501"/>
                  </a:lnTo>
                  <a:lnTo>
                    <a:pt x="1038225" y="2992501"/>
                  </a:lnTo>
                  <a:lnTo>
                    <a:pt x="1038225" y="241300"/>
                  </a:lnTo>
                  <a:close/>
                </a:path>
                <a:path w="1038225" h="2992754">
                  <a:moveTo>
                    <a:pt x="1038225" y="0"/>
                  </a:moveTo>
                  <a:lnTo>
                    <a:pt x="0" y="0"/>
                  </a:lnTo>
                  <a:lnTo>
                    <a:pt x="0" y="6350"/>
                  </a:lnTo>
                  <a:lnTo>
                    <a:pt x="1038225" y="6350"/>
                  </a:lnTo>
                  <a:lnTo>
                    <a:pt x="1038225" y="0"/>
                  </a:lnTo>
                  <a:close/>
                </a:path>
              </a:pathLst>
            </a:custGeom>
            <a:solidFill>
              <a:srgbClr val="DAE3FD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295275" y="1920875"/>
              <a:ext cx="1038225" cy="2992755"/>
            </a:xfrm>
            <a:custGeom>
              <a:rect l="l" t="t" r="r" b="b"/>
              <a:pathLst>
                <a:path w="1038225" h="2992754">
                  <a:moveTo>
                    <a:pt x="0" y="2992501"/>
                  </a:moveTo>
                  <a:lnTo>
                    <a:pt x="1038225" y="2992501"/>
                  </a:lnTo>
                  <a:lnTo>
                    <a:pt x="1038225" y="0"/>
                  </a:lnTo>
                  <a:lnTo>
                    <a:pt x="0" y="0"/>
                  </a:lnTo>
                  <a:lnTo>
                    <a:pt x="0" y="2992501"/>
                  </a:lnTo>
                  <a:close/>
                </a:path>
              </a:pathLst>
            </a:custGeom>
            <a:ln w="19050">
              <a:solidFill>
                <a:srgbClr val="003399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44" name="object 44"/>
          <p:cNvSpPr txBox="1"/>
          <p:nvPr/>
        </p:nvSpPr>
        <p:spPr>
          <a:xfrm>
            <a:off x="266496" y="4924171"/>
            <a:ext cx="1141730" cy="132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0" spc="-5">
                <a:latin typeface="Microsoft Sans Serif"/>
                <a:cs typeface="Microsoft Sans Serif"/>
              </a:rPr>
              <a:t>Source:</a:t>
            </a:r>
            <a:r>
              <a:rPr sz="700" spc="5">
                <a:latin typeface="Microsoft Sans Serif"/>
                <a:cs typeface="Microsoft Sans Serif"/>
              </a:rPr>
              <a:t> </a:t>
            </a:r>
            <a:r>
              <a:rPr sz="700" spc="-5">
                <a:latin typeface="Microsoft Sans Serif"/>
                <a:cs typeface="Microsoft Sans Serif"/>
              </a:rPr>
              <a:t>Team</a:t>
            </a:r>
            <a:r>
              <a:rPr sz="700">
                <a:latin typeface="Microsoft Sans Serif"/>
                <a:cs typeface="Microsoft Sans Serif"/>
              </a:rPr>
              <a:t> </a:t>
            </a:r>
            <a:r>
              <a:rPr sz="700" spc="-10">
                <a:latin typeface="Microsoft Sans Serif"/>
                <a:cs typeface="Microsoft Sans Serif"/>
              </a:rPr>
              <a:t>MES</a:t>
            </a:r>
            <a:r>
              <a:rPr sz="700" spc="15">
                <a:latin typeface="Microsoft Sans Serif"/>
                <a:cs typeface="Microsoft Sans Serif"/>
              </a:rPr>
              <a:t> </a:t>
            </a:r>
            <a:r>
              <a:rPr sz="700" spc="-5">
                <a:latin typeface="Microsoft Sans Serif"/>
                <a:cs typeface="Microsoft Sans Serif"/>
              </a:rPr>
              <a:t>/ </a:t>
            </a:r>
            <a:r>
              <a:rPr sz="700" spc="-15">
                <a:latin typeface="Microsoft Sans Serif"/>
                <a:cs typeface="Microsoft Sans Serif"/>
              </a:rPr>
              <a:t>CMMS</a:t>
            </a:r>
            <a:endParaRPr sz="700">
              <a:latin typeface="Microsoft Sans Serif"/>
              <a:cs typeface="Microsoft Sans Serif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295275" y="1922494"/>
            <a:ext cx="1038225" cy="234950"/>
          </a:xfrm>
          <a:prstGeom prst="rect">
            <a:avLst/>
          </a:prstGeom>
          <a:solidFill>
            <a:srgbClr val="003399"/>
          </a:solidFill>
        </p:spPr>
        <p:txBody>
          <a:bodyPr vert="horz" wrap="square" lIns="0" tIns="6667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33375">
              <a:lnSpc>
                <a:spcPct val="100000"/>
              </a:lnSpc>
              <a:spcBef>
                <a:spcPts val="525"/>
              </a:spcBef>
            </a:pPr>
            <a:r>
              <a:rPr sz="700" b="1" spc="5">
                <a:solidFill>
                  <a:srgbClr val="FFFFFF"/>
                </a:solidFill>
                <a:latin typeface="Microsoft YaHei UI"/>
                <a:cs typeface="Microsoft YaHei UI"/>
              </a:rPr>
              <a:t>维护运营</a:t>
            </a:r>
            <a:endParaRPr sz="700">
              <a:latin typeface="Microsoft YaHei UI"/>
              <a:cs typeface="Microsoft YaHei UI"/>
            </a:endParaRPr>
          </a:p>
        </p:txBody>
      </p:sp>
      <p:pic>
        <p:nvPicPr>
          <p:cNvPr id="46" name="object 46"/>
          <p:cNvPicPr/>
          <p:nvPr/>
        </p:nvPicPr>
        <p:blipFill>
          <a:blip r:embed="rId7"/>
          <a:stretch>
            <a:fillRect/>
          </a:stretch>
        </p:blipFill>
        <p:spPr>
          <a:xfrm>
            <a:off x="401637" y="3919601"/>
            <a:ext cx="908050" cy="876236"/>
          </a:xfrm>
          <a:prstGeom prst="rect">
            <a:avLst/>
          </a:prstGeom>
        </p:spPr>
      </p:pic>
      <p:sp>
        <p:nvSpPr>
          <p:cNvPr id="47" name="object 47"/>
          <p:cNvSpPr txBox="1"/>
          <p:nvPr/>
        </p:nvSpPr>
        <p:spPr>
          <a:xfrm>
            <a:off x="1078077" y="3780129"/>
            <a:ext cx="165735" cy="120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" marR="5080" indent="-17780">
              <a:lnSpc>
                <a:spcPct val="156200"/>
              </a:lnSpc>
              <a:spcBef>
                <a:spcPts val="100"/>
              </a:spcBef>
            </a:pPr>
            <a:r>
              <a:rPr sz="200" b="1" spc="-5">
                <a:latin typeface="Arial"/>
                <a:cs typeface="Arial"/>
              </a:rPr>
              <a:t>M</a:t>
            </a:r>
            <a:r>
              <a:rPr sz="200" b="1" spc="-10">
                <a:latin typeface="Arial"/>
                <a:cs typeface="Arial"/>
              </a:rPr>
              <a:t>a</a:t>
            </a:r>
            <a:r>
              <a:rPr sz="200" b="1">
                <a:latin typeface="Arial"/>
                <a:cs typeface="Arial"/>
              </a:rPr>
              <a:t>i</a:t>
            </a:r>
            <a:r>
              <a:rPr sz="200" b="1" spc="-5">
                <a:latin typeface="Arial"/>
                <a:cs typeface="Arial"/>
              </a:rPr>
              <a:t>n</a:t>
            </a:r>
            <a:r>
              <a:rPr sz="200" b="1">
                <a:latin typeface="Arial"/>
                <a:cs typeface="Arial"/>
              </a:rPr>
              <a:t>t</a:t>
            </a:r>
            <a:r>
              <a:rPr sz="200" b="1" spc="-10">
                <a:latin typeface="Arial"/>
                <a:cs typeface="Arial"/>
              </a:rPr>
              <a:t>e</a:t>
            </a:r>
            <a:r>
              <a:rPr sz="200" b="1" spc="-5">
                <a:latin typeface="Arial"/>
                <a:cs typeface="Arial"/>
              </a:rPr>
              <a:t>n</a:t>
            </a:r>
            <a:r>
              <a:rPr sz="200" b="1" spc="-10">
                <a:latin typeface="Arial"/>
                <a:cs typeface="Arial"/>
              </a:rPr>
              <a:t>a</a:t>
            </a:r>
            <a:r>
              <a:rPr sz="200" b="1" spc="-5">
                <a:latin typeface="Arial"/>
                <a:cs typeface="Arial"/>
              </a:rPr>
              <a:t>n</a:t>
            </a:r>
            <a:r>
              <a:rPr sz="200" b="1" spc="-10">
                <a:latin typeface="Arial"/>
                <a:cs typeface="Arial"/>
              </a:rPr>
              <a:t>c</a:t>
            </a:r>
            <a:r>
              <a:rPr sz="200" b="1">
                <a:latin typeface="Arial"/>
                <a:cs typeface="Arial"/>
              </a:rPr>
              <a:t>e  </a:t>
            </a:r>
            <a:r>
              <a:rPr sz="200" b="1" spc="-5">
                <a:latin typeface="Arial"/>
                <a:cs typeface="Arial"/>
              </a:rPr>
              <a:t>Response</a:t>
            </a:r>
            <a:endParaRPr sz="200">
              <a:latin typeface="Arial"/>
              <a:cs typeface="Arial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828751" y="3780129"/>
            <a:ext cx="165735" cy="120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670" marR="5080" indent="-27305">
              <a:lnSpc>
                <a:spcPct val="156200"/>
              </a:lnSpc>
              <a:spcBef>
                <a:spcPts val="100"/>
              </a:spcBef>
            </a:pPr>
            <a:r>
              <a:rPr sz="200" b="1" spc="-5">
                <a:latin typeface="Arial"/>
                <a:cs typeface="Arial"/>
              </a:rPr>
              <a:t>M</a:t>
            </a:r>
            <a:r>
              <a:rPr sz="200" b="1" spc="-10">
                <a:latin typeface="Arial"/>
                <a:cs typeface="Arial"/>
              </a:rPr>
              <a:t>a</a:t>
            </a:r>
            <a:r>
              <a:rPr sz="200" b="1">
                <a:latin typeface="Arial"/>
                <a:cs typeface="Arial"/>
              </a:rPr>
              <a:t>i</a:t>
            </a:r>
            <a:r>
              <a:rPr sz="200" b="1" spc="-5">
                <a:latin typeface="Arial"/>
                <a:cs typeface="Arial"/>
              </a:rPr>
              <a:t>n</a:t>
            </a:r>
            <a:r>
              <a:rPr sz="200" b="1">
                <a:latin typeface="Arial"/>
                <a:cs typeface="Arial"/>
              </a:rPr>
              <a:t>t</a:t>
            </a:r>
            <a:r>
              <a:rPr sz="200" b="1" spc="-10">
                <a:latin typeface="Arial"/>
                <a:cs typeface="Arial"/>
              </a:rPr>
              <a:t>e</a:t>
            </a:r>
            <a:r>
              <a:rPr sz="200" b="1" spc="-5">
                <a:latin typeface="Arial"/>
                <a:cs typeface="Arial"/>
              </a:rPr>
              <a:t>n</a:t>
            </a:r>
            <a:r>
              <a:rPr sz="200" b="1" spc="-10">
                <a:latin typeface="Arial"/>
                <a:cs typeface="Arial"/>
              </a:rPr>
              <a:t>a</a:t>
            </a:r>
            <a:r>
              <a:rPr sz="200" b="1" spc="-5">
                <a:latin typeface="Arial"/>
                <a:cs typeface="Arial"/>
              </a:rPr>
              <a:t>n</a:t>
            </a:r>
            <a:r>
              <a:rPr sz="200" b="1" spc="-10">
                <a:latin typeface="Arial"/>
                <a:cs typeface="Arial"/>
              </a:rPr>
              <a:t>c</a:t>
            </a:r>
            <a:r>
              <a:rPr sz="200" b="1">
                <a:latin typeface="Arial"/>
                <a:cs typeface="Arial"/>
              </a:rPr>
              <a:t>e  </a:t>
            </a:r>
            <a:r>
              <a:rPr sz="200" b="1" spc="-5">
                <a:latin typeface="Arial"/>
                <a:cs typeface="Arial"/>
              </a:rPr>
              <a:t>Request</a:t>
            </a:r>
            <a:endParaRPr sz="200">
              <a:latin typeface="Arial"/>
              <a:cs typeface="Arial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577900" y="3780129"/>
            <a:ext cx="165735" cy="120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065" marR="5080" indent="-12700">
              <a:lnSpc>
                <a:spcPct val="156200"/>
              </a:lnSpc>
              <a:spcBef>
                <a:spcPts val="100"/>
              </a:spcBef>
            </a:pPr>
            <a:r>
              <a:rPr sz="200" b="1" spc="-5">
                <a:latin typeface="Arial"/>
                <a:cs typeface="Arial"/>
              </a:rPr>
              <a:t>M</a:t>
            </a:r>
            <a:r>
              <a:rPr sz="200" b="1" spc="-10">
                <a:latin typeface="Arial"/>
                <a:cs typeface="Arial"/>
              </a:rPr>
              <a:t>a</a:t>
            </a:r>
            <a:r>
              <a:rPr sz="200" b="1">
                <a:latin typeface="Arial"/>
                <a:cs typeface="Arial"/>
              </a:rPr>
              <a:t>i</a:t>
            </a:r>
            <a:r>
              <a:rPr sz="200" b="1" spc="-5">
                <a:latin typeface="Arial"/>
                <a:cs typeface="Arial"/>
              </a:rPr>
              <a:t>n</a:t>
            </a:r>
            <a:r>
              <a:rPr sz="200" b="1">
                <a:latin typeface="Arial"/>
                <a:cs typeface="Arial"/>
              </a:rPr>
              <a:t>t</a:t>
            </a:r>
            <a:r>
              <a:rPr sz="200" b="1" spc="-10">
                <a:latin typeface="Arial"/>
                <a:cs typeface="Arial"/>
              </a:rPr>
              <a:t>e</a:t>
            </a:r>
            <a:r>
              <a:rPr sz="200" b="1" spc="-5">
                <a:latin typeface="Arial"/>
                <a:cs typeface="Arial"/>
              </a:rPr>
              <a:t>n</a:t>
            </a:r>
            <a:r>
              <a:rPr sz="200" b="1" spc="-10">
                <a:latin typeface="Arial"/>
                <a:cs typeface="Arial"/>
              </a:rPr>
              <a:t>a</a:t>
            </a:r>
            <a:r>
              <a:rPr sz="200" b="1" spc="-5">
                <a:latin typeface="Arial"/>
                <a:cs typeface="Arial"/>
              </a:rPr>
              <a:t>n</a:t>
            </a:r>
            <a:r>
              <a:rPr sz="200" b="1" spc="-10">
                <a:latin typeface="Arial"/>
                <a:cs typeface="Arial"/>
              </a:rPr>
              <a:t>c</a:t>
            </a:r>
            <a:r>
              <a:rPr sz="200" b="1">
                <a:latin typeface="Arial"/>
                <a:cs typeface="Arial"/>
              </a:rPr>
              <a:t>e  </a:t>
            </a:r>
            <a:r>
              <a:rPr sz="200" b="1" spc="-5">
                <a:latin typeface="Arial"/>
                <a:cs typeface="Arial"/>
              </a:rPr>
              <a:t>Capability</a:t>
            </a:r>
            <a:endParaRPr sz="200">
              <a:latin typeface="Arial"/>
              <a:cs typeface="Arial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357225" y="3994124"/>
            <a:ext cx="165735" cy="1244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 marR="5080" indent="-10160">
              <a:lnSpc>
                <a:spcPct val="162100"/>
              </a:lnSpc>
              <a:spcBef>
                <a:spcPts val="100"/>
              </a:spcBef>
            </a:pPr>
            <a:r>
              <a:rPr sz="200" b="1" spc="-5">
                <a:latin typeface="Arial"/>
                <a:cs typeface="Arial"/>
              </a:rPr>
              <a:t>M</a:t>
            </a:r>
            <a:r>
              <a:rPr sz="200" b="1" spc="-10">
                <a:latin typeface="Arial"/>
                <a:cs typeface="Arial"/>
              </a:rPr>
              <a:t>a</a:t>
            </a:r>
            <a:r>
              <a:rPr sz="200" b="1">
                <a:latin typeface="Arial"/>
                <a:cs typeface="Arial"/>
              </a:rPr>
              <a:t>i</a:t>
            </a:r>
            <a:r>
              <a:rPr sz="200" b="1" spc="-5">
                <a:latin typeface="Arial"/>
                <a:cs typeface="Arial"/>
              </a:rPr>
              <a:t>n</a:t>
            </a:r>
            <a:r>
              <a:rPr sz="200" b="1">
                <a:latin typeface="Arial"/>
                <a:cs typeface="Arial"/>
              </a:rPr>
              <a:t>t</a:t>
            </a:r>
            <a:r>
              <a:rPr sz="200" b="1" spc="-10">
                <a:latin typeface="Arial"/>
                <a:cs typeface="Arial"/>
              </a:rPr>
              <a:t>e</a:t>
            </a:r>
            <a:r>
              <a:rPr sz="200" b="1" spc="-5">
                <a:latin typeface="Arial"/>
                <a:cs typeface="Arial"/>
              </a:rPr>
              <a:t>n</a:t>
            </a:r>
            <a:r>
              <a:rPr sz="200" b="1" spc="-10">
                <a:latin typeface="Arial"/>
                <a:cs typeface="Arial"/>
              </a:rPr>
              <a:t>a</a:t>
            </a:r>
            <a:r>
              <a:rPr sz="200" b="1" spc="-5">
                <a:latin typeface="Arial"/>
                <a:cs typeface="Arial"/>
              </a:rPr>
              <a:t>n</a:t>
            </a:r>
            <a:r>
              <a:rPr sz="200" b="1" spc="-10">
                <a:latin typeface="Arial"/>
                <a:cs typeface="Arial"/>
              </a:rPr>
              <a:t>c</a:t>
            </a:r>
            <a:r>
              <a:rPr sz="200" b="1">
                <a:latin typeface="Arial"/>
                <a:cs typeface="Arial"/>
              </a:rPr>
              <a:t>e  </a:t>
            </a:r>
            <a:r>
              <a:rPr sz="200" b="1" spc="-5">
                <a:latin typeface="Arial"/>
                <a:cs typeface="Arial"/>
              </a:rPr>
              <a:t>Definitions</a:t>
            </a:r>
            <a:endParaRPr sz="200">
              <a:latin typeface="Arial"/>
              <a:cs typeface="Arial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1025652" y="4498340"/>
            <a:ext cx="8509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Maintenance</a:t>
            </a:r>
            <a:endParaRPr sz="100">
              <a:latin typeface="Arial"/>
              <a:cs typeface="Arial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1038453" y="4539741"/>
            <a:ext cx="6604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5">
                <a:latin typeface="Arial"/>
                <a:cs typeface="Arial"/>
              </a:rPr>
              <a:t>D</a:t>
            </a:r>
            <a:r>
              <a:rPr sz="100" b="1" spc="-15">
                <a:latin typeface="Arial"/>
                <a:cs typeface="Arial"/>
              </a:rPr>
              <a:t>a</a:t>
            </a:r>
            <a:r>
              <a:rPr sz="100" b="1" spc="-5">
                <a:latin typeface="Arial"/>
                <a:cs typeface="Arial"/>
              </a:rPr>
              <a:t>t</a:t>
            </a:r>
            <a:r>
              <a:rPr sz="100" b="1" spc="-40">
                <a:latin typeface="Arial"/>
                <a:cs typeface="Arial"/>
              </a:rPr>
              <a:t>a</a:t>
            </a:r>
            <a:r>
              <a:rPr sz="100" b="1" spc="-5">
                <a:latin typeface="Cambria"/>
                <a:cs typeface="Cambria"/>
              </a:rPr>
              <a:t>D </a:t>
            </a:r>
            <a:r>
              <a:rPr sz="100" b="1" spc="5">
                <a:latin typeface="Cambria"/>
                <a:cs typeface="Cambria"/>
              </a:rPr>
              <a:t>a</a:t>
            </a:r>
            <a:r>
              <a:rPr sz="100" b="1" spc="-5">
                <a:latin typeface="Cambria"/>
                <a:cs typeface="Cambria"/>
              </a:rPr>
              <a:t>t</a:t>
            </a:r>
            <a:r>
              <a:rPr sz="100" b="1" spc="-10">
                <a:latin typeface="Cambria"/>
                <a:cs typeface="Cambria"/>
              </a:rPr>
              <a:t> </a:t>
            </a:r>
            <a:r>
              <a:rPr sz="100" b="1" spc="-5">
                <a:latin typeface="Cambria"/>
                <a:cs typeface="Cambria"/>
              </a:rPr>
              <a:t>a</a:t>
            </a:r>
            <a:endParaRPr sz="100">
              <a:latin typeface="Cambria"/>
              <a:cs typeface="Cambria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1035100" y="4579365"/>
            <a:ext cx="7048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Collection</a:t>
            </a:r>
            <a:endParaRPr sz="100">
              <a:latin typeface="Arial"/>
              <a:cs typeface="Arial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840028" y="4662042"/>
            <a:ext cx="85090" cy="81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Maintenance</a:t>
            </a:r>
            <a:endParaRPr sz="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00">
              <a:latin typeface="Arial"/>
              <a:cs typeface="Arial"/>
            </a:endParaRPr>
          </a:p>
          <a:p>
            <a:pPr marL="7620">
              <a:lnSpc>
                <a:spcPct val="100000"/>
              </a:lnSpc>
              <a:spcBef>
                <a:spcPts val="70"/>
              </a:spcBef>
            </a:pPr>
            <a:r>
              <a:rPr sz="100" b="1" spc="-10">
                <a:latin typeface="Arial"/>
                <a:cs typeface="Arial"/>
              </a:rPr>
              <a:t>Execution</a:t>
            </a:r>
            <a:endParaRPr sz="100">
              <a:latin typeface="Arial"/>
              <a:cs typeface="Arial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663854" y="4196588"/>
            <a:ext cx="8509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Maintenance</a:t>
            </a:r>
            <a:endParaRPr sz="100">
              <a:latin typeface="Arial"/>
              <a:cs typeface="Arial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668121" y="4234688"/>
            <a:ext cx="6731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Resource</a:t>
            </a:r>
            <a:endParaRPr sz="100">
              <a:latin typeface="Arial"/>
              <a:cs typeface="Arial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668731" y="4274565"/>
            <a:ext cx="8572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Management</a:t>
            </a:r>
            <a:endParaRPr sz="100">
              <a:latin typeface="Arial"/>
              <a:cs typeface="Arial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847648" y="4373117"/>
            <a:ext cx="8509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Maintenance</a:t>
            </a:r>
            <a:endParaRPr sz="100">
              <a:latin typeface="Arial"/>
              <a:cs typeface="Arial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846124" y="4415790"/>
            <a:ext cx="8128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Dispatching</a:t>
            </a:r>
            <a:endParaRPr sz="100">
              <a:latin typeface="Arial"/>
              <a:cs typeface="Arial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1050036" y="4215765"/>
            <a:ext cx="8509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Maintenance</a:t>
            </a:r>
            <a:endParaRPr sz="100">
              <a:latin typeface="Arial"/>
              <a:cs typeface="Arial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1055522" y="4253865"/>
            <a:ext cx="61594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Tracking</a:t>
            </a:r>
            <a:endParaRPr sz="100">
              <a:latin typeface="Arial"/>
              <a:cs typeface="Arial"/>
            </a:endParaRPr>
          </a:p>
        </p:txBody>
      </p:sp>
      <p:pic>
        <p:nvPicPr>
          <p:cNvPr id="62" name="object 62"/>
          <p:cNvPicPr/>
          <p:nvPr/>
        </p:nvPicPr>
        <p:blipFill>
          <a:blip r:embed="rId8"/>
          <a:stretch>
            <a:fillRect/>
          </a:stretch>
        </p:blipFill>
        <p:spPr>
          <a:xfrm>
            <a:off x="371475" y="2297810"/>
            <a:ext cx="889000" cy="1372552"/>
          </a:xfrm>
          <a:prstGeom prst="rect">
            <a:avLst/>
          </a:prstGeom>
        </p:spPr>
      </p:pic>
      <p:sp>
        <p:nvSpPr>
          <p:cNvPr id="63" name="object 63"/>
          <p:cNvSpPr txBox="1"/>
          <p:nvPr/>
        </p:nvSpPr>
        <p:spPr>
          <a:xfrm>
            <a:off x="835761" y="4018915"/>
            <a:ext cx="120014" cy="119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24130"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Detailed</a:t>
            </a:r>
            <a:endParaRPr sz="100">
              <a:latin typeface="Arial"/>
              <a:cs typeface="Arial"/>
            </a:endParaRPr>
          </a:p>
          <a:p>
            <a:pPr marL="42545" marR="5080" indent="-43180">
              <a:lnSpc>
                <a:spcPts val="320"/>
              </a:lnSpc>
              <a:spcBef>
                <a:spcPts val="5"/>
              </a:spcBef>
            </a:pPr>
            <a:r>
              <a:rPr sz="100" b="1" spc="-10">
                <a:latin typeface="Arial"/>
                <a:cs typeface="Arial"/>
              </a:rPr>
              <a:t>Maintenance </a:t>
            </a:r>
            <a:r>
              <a:rPr sz="100" b="1" spc="-5">
                <a:latin typeface="Arial"/>
                <a:cs typeface="Arial"/>
              </a:rPr>
              <a:t> </a:t>
            </a:r>
            <a:r>
              <a:rPr sz="100" b="1" spc="-10">
                <a:latin typeface="Arial"/>
                <a:cs typeface="Arial"/>
              </a:rPr>
              <a:t>S</a:t>
            </a:r>
            <a:r>
              <a:rPr sz="100" b="1" spc="-15">
                <a:latin typeface="Arial"/>
                <a:cs typeface="Arial"/>
              </a:rPr>
              <a:t>c</a:t>
            </a:r>
            <a:r>
              <a:rPr sz="100" b="1" spc="-5">
                <a:latin typeface="Arial"/>
                <a:cs typeface="Arial"/>
              </a:rPr>
              <a:t>h</a:t>
            </a:r>
            <a:r>
              <a:rPr sz="100" b="1" spc="-15">
                <a:latin typeface="Arial"/>
                <a:cs typeface="Arial"/>
              </a:rPr>
              <a:t>e</a:t>
            </a:r>
            <a:r>
              <a:rPr sz="100" b="1" spc="-5">
                <a:latin typeface="Arial"/>
                <a:cs typeface="Arial"/>
              </a:rPr>
              <a:t>du</a:t>
            </a:r>
            <a:r>
              <a:rPr sz="100" b="1" spc="-10">
                <a:latin typeface="Arial"/>
                <a:cs typeface="Arial"/>
              </a:rPr>
              <a:t>li</a:t>
            </a:r>
            <a:r>
              <a:rPr sz="100" b="1" spc="-5">
                <a:latin typeface="Arial"/>
                <a:cs typeface="Arial"/>
              </a:rPr>
              <a:t>ng</a:t>
            </a:r>
            <a:endParaRPr sz="100">
              <a:latin typeface="Arial"/>
              <a:cs typeface="Arial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649223" y="4498340"/>
            <a:ext cx="8509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Maintenance</a:t>
            </a:r>
            <a:endParaRPr sz="100">
              <a:latin typeface="Arial"/>
              <a:cs typeface="Arial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669950" y="4539741"/>
            <a:ext cx="6921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5">
                <a:latin typeface="Arial"/>
                <a:cs typeface="Arial"/>
              </a:rPr>
              <a:t>D</a:t>
            </a:r>
            <a:r>
              <a:rPr sz="100" b="1" spc="-15">
                <a:latin typeface="Arial"/>
                <a:cs typeface="Arial"/>
              </a:rPr>
              <a:t>e</a:t>
            </a:r>
            <a:r>
              <a:rPr sz="100" b="1" spc="-5">
                <a:latin typeface="Arial"/>
                <a:cs typeface="Arial"/>
              </a:rPr>
              <a:t>f</a:t>
            </a:r>
            <a:r>
              <a:rPr sz="100" b="1" spc="-10">
                <a:latin typeface="Arial"/>
                <a:cs typeface="Arial"/>
              </a:rPr>
              <a:t>i</a:t>
            </a:r>
            <a:r>
              <a:rPr sz="100" b="1" spc="-5">
                <a:latin typeface="Arial"/>
                <a:cs typeface="Arial"/>
              </a:rPr>
              <a:t>n</a:t>
            </a:r>
            <a:r>
              <a:rPr sz="100" b="1" spc="-10">
                <a:latin typeface="Arial"/>
                <a:cs typeface="Arial"/>
              </a:rPr>
              <a:t>i</a:t>
            </a:r>
            <a:r>
              <a:rPr sz="100" b="1" spc="-5">
                <a:latin typeface="Arial"/>
                <a:cs typeface="Arial"/>
              </a:rPr>
              <a:t>t</a:t>
            </a:r>
            <a:r>
              <a:rPr sz="100" b="1" spc="-10">
                <a:latin typeface="Arial"/>
                <a:cs typeface="Arial"/>
              </a:rPr>
              <a:t>i</a:t>
            </a:r>
            <a:r>
              <a:rPr sz="100" b="1" spc="-5">
                <a:latin typeface="Arial"/>
                <a:cs typeface="Arial"/>
              </a:rPr>
              <a:t>on</a:t>
            </a:r>
            <a:endParaRPr sz="100">
              <a:latin typeface="Arial"/>
              <a:cs typeface="Arial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665073" y="4579365"/>
            <a:ext cx="8572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Management</a:t>
            </a:r>
            <a:endParaRPr sz="100">
              <a:latin typeface="Arial"/>
              <a:cs typeface="Arial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1179575" y="4373117"/>
            <a:ext cx="8509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Maintenance</a:t>
            </a:r>
            <a:endParaRPr sz="100">
              <a:latin typeface="Arial"/>
              <a:cs typeface="Arial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1185976" y="4414265"/>
            <a:ext cx="5778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5">
                <a:latin typeface="Arial"/>
                <a:cs typeface="Arial"/>
              </a:rPr>
              <a:t>A</a:t>
            </a:r>
            <a:r>
              <a:rPr sz="100" b="1" spc="-5">
                <a:latin typeface="Arial"/>
                <a:cs typeface="Arial"/>
              </a:rPr>
              <a:t>n</a:t>
            </a:r>
            <a:r>
              <a:rPr sz="100" b="1" spc="-15">
                <a:latin typeface="Arial"/>
                <a:cs typeface="Arial"/>
              </a:rPr>
              <a:t>a</a:t>
            </a:r>
            <a:r>
              <a:rPr sz="100" b="1" spc="-10">
                <a:latin typeface="Arial"/>
                <a:cs typeface="Arial"/>
              </a:rPr>
              <a:t>l</a:t>
            </a:r>
            <a:r>
              <a:rPr sz="100" b="1" spc="-25">
                <a:latin typeface="Arial"/>
                <a:cs typeface="Arial"/>
              </a:rPr>
              <a:t>y</a:t>
            </a:r>
            <a:r>
              <a:rPr sz="100" b="1" spc="-15">
                <a:latin typeface="Arial"/>
                <a:cs typeface="Arial"/>
              </a:rPr>
              <a:t>s</a:t>
            </a:r>
            <a:r>
              <a:rPr sz="100" b="1" spc="-10">
                <a:latin typeface="Arial"/>
                <a:cs typeface="Arial"/>
              </a:rPr>
              <a:t>i</a:t>
            </a:r>
            <a:r>
              <a:rPr sz="100" b="1" spc="-5">
                <a:latin typeface="Arial"/>
                <a:cs typeface="Arial"/>
              </a:rPr>
              <a:t>s</a:t>
            </a:r>
            <a:endParaRPr sz="100">
              <a:latin typeface="Arial"/>
              <a:cs typeface="Arial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506272" y="3058185"/>
            <a:ext cx="645160" cy="3778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1125" marR="144780" algn="ctr">
              <a:lnSpc>
                <a:spcPct val="110000"/>
              </a:lnSpc>
              <a:spcBef>
                <a:spcPts val="100"/>
              </a:spcBef>
            </a:pPr>
            <a:r>
              <a:rPr sz="700" spc="-15">
                <a:solidFill>
                  <a:srgbClr val="FFFFFF"/>
                </a:solidFill>
                <a:latin typeface="Microsoft Sans Serif"/>
                <a:cs typeface="Microsoft Sans Serif"/>
              </a:rPr>
              <a:t>F</a:t>
            </a:r>
            <a:r>
              <a:rPr sz="700" spc="-10">
                <a:solidFill>
                  <a:srgbClr val="FFFFFF"/>
                </a:solidFill>
                <a:latin typeface="Microsoft Sans Serif"/>
                <a:cs typeface="Microsoft Sans Serif"/>
              </a:rPr>
              <a:t>un</a:t>
            </a:r>
            <a:r>
              <a:rPr sz="700" spc="-5">
                <a:solidFill>
                  <a:srgbClr val="FFFFFF"/>
                </a:solidFill>
                <a:latin typeface="Microsoft Sans Serif"/>
                <a:cs typeface="Microsoft Sans Serif"/>
              </a:rPr>
              <a:t>cti</a:t>
            </a:r>
            <a:r>
              <a:rPr sz="700" spc="-10">
                <a:solidFill>
                  <a:srgbClr val="FFFFFF"/>
                </a:solidFill>
                <a:latin typeface="Microsoft Sans Serif"/>
                <a:cs typeface="Microsoft Sans Serif"/>
              </a:rPr>
              <a:t>on</a:t>
            </a:r>
            <a:r>
              <a:rPr sz="700" spc="-5">
                <a:solidFill>
                  <a:srgbClr val="FFFFFF"/>
                </a:solidFill>
                <a:latin typeface="Microsoft Sans Serif"/>
                <a:cs typeface="Microsoft Sans Serif"/>
              </a:rPr>
              <a:t>s  </a:t>
            </a:r>
            <a:r>
              <a:rPr sz="700" spc="-10">
                <a:solidFill>
                  <a:srgbClr val="FFFFFF"/>
                </a:solidFill>
                <a:latin typeface="Microsoft Sans Serif"/>
                <a:cs typeface="Microsoft Sans Serif"/>
              </a:rPr>
              <a:t>defined</a:t>
            </a:r>
            <a:endParaRPr sz="700">
              <a:latin typeface="Microsoft Sans Serif"/>
              <a:cs typeface="Microsoft Sans Serif"/>
            </a:endParaRPr>
          </a:p>
          <a:p>
            <a:pPr marR="5080" algn="ctr">
              <a:lnSpc>
                <a:spcPct val="100000"/>
              </a:lnSpc>
              <a:spcBef>
                <a:spcPts val="85"/>
              </a:spcBef>
            </a:pPr>
            <a:r>
              <a:rPr sz="700" spc="-5">
                <a:solidFill>
                  <a:srgbClr val="FFFFFF"/>
                </a:solidFill>
                <a:latin typeface="Microsoft Sans Serif"/>
                <a:cs typeface="Microsoft Sans Serif"/>
              </a:rPr>
              <a:t>in</a:t>
            </a:r>
            <a:r>
              <a:rPr sz="700" spc="-1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700" spc="-20">
                <a:solidFill>
                  <a:srgbClr val="FFFFFF"/>
                </a:solidFill>
                <a:latin typeface="Microsoft Sans Serif"/>
                <a:cs typeface="Microsoft Sans Serif"/>
              </a:rPr>
              <a:t>I</a:t>
            </a:r>
            <a:r>
              <a:rPr sz="700" spc="-5">
                <a:solidFill>
                  <a:srgbClr val="FFFFFF"/>
                </a:solidFill>
                <a:latin typeface="Microsoft Sans Serif"/>
                <a:cs typeface="Microsoft Sans Serif"/>
              </a:rPr>
              <a:t>S</a:t>
            </a:r>
            <a:r>
              <a:rPr sz="700" spc="15">
                <a:solidFill>
                  <a:srgbClr val="FFFFFF"/>
                </a:solidFill>
                <a:latin typeface="Microsoft Sans Serif"/>
                <a:cs typeface="Microsoft Sans Serif"/>
              </a:rPr>
              <a:t>A</a:t>
            </a:r>
            <a:r>
              <a:rPr sz="700" spc="-5">
                <a:solidFill>
                  <a:srgbClr val="FFFFFF"/>
                </a:solidFill>
                <a:latin typeface="Microsoft Sans Serif"/>
                <a:cs typeface="Microsoft Sans Serif"/>
              </a:rPr>
              <a:t>-</a:t>
            </a:r>
            <a:r>
              <a:rPr sz="700" spc="-6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700" spc="-10">
                <a:solidFill>
                  <a:srgbClr val="FFFFFF"/>
                </a:solidFill>
                <a:latin typeface="Microsoft Sans Serif"/>
                <a:cs typeface="Microsoft Sans Serif"/>
              </a:rPr>
              <a:t>9</a:t>
            </a:r>
            <a:r>
              <a:rPr sz="700" spc="-5">
                <a:solidFill>
                  <a:srgbClr val="FFFFFF"/>
                </a:solidFill>
                <a:latin typeface="Microsoft Sans Serif"/>
                <a:cs typeface="Microsoft Sans Serif"/>
              </a:rPr>
              <a:t>5</a:t>
            </a:r>
            <a:r>
              <a:rPr sz="70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700" spc="-10">
                <a:solidFill>
                  <a:srgbClr val="FFFFFF"/>
                </a:solidFill>
                <a:latin typeface="Microsoft Sans Serif"/>
                <a:cs typeface="Microsoft Sans Serif"/>
              </a:rPr>
              <a:t>par</a:t>
            </a:r>
            <a:r>
              <a:rPr sz="700" spc="-5">
                <a:solidFill>
                  <a:srgbClr val="FFFFFF"/>
                </a:solidFill>
                <a:latin typeface="Microsoft Sans Serif"/>
                <a:cs typeface="Microsoft Sans Serif"/>
              </a:rPr>
              <a:t>t</a:t>
            </a:r>
            <a:r>
              <a:rPr sz="700" spc="35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700" spc="-5">
                <a:solidFill>
                  <a:srgbClr val="FFFFFF"/>
                </a:solidFill>
                <a:latin typeface="Microsoft Sans Serif"/>
                <a:cs typeface="Microsoft Sans Serif"/>
              </a:rPr>
              <a:t>3</a:t>
            </a:r>
            <a:endParaRPr sz="700">
              <a:latin typeface="Microsoft Sans Serif"/>
              <a:cs typeface="Microsoft Sans Serif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576376" y="2720086"/>
            <a:ext cx="30480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P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574852" y="2434208"/>
            <a:ext cx="53340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P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S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471525" y="2565907"/>
            <a:ext cx="104775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M</a:t>
            </a:r>
            <a:r>
              <a:rPr sz="200" spc="-2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&amp;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E C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997000" y="2728087"/>
            <a:ext cx="54610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Q</a:t>
            </a:r>
            <a:r>
              <a:rPr sz="200" spc="-2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A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933602" y="2863088"/>
            <a:ext cx="127635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R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&amp;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D &amp; E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890625" y="2367533"/>
            <a:ext cx="255270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P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C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A                 P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S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A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744626" y="2319908"/>
            <a:ext cx="54610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O</a:t>
            </a:r>
            <a:r>
              <a:rPr sz="200" spc="-2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P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1114348" y="2775585"/>
            <a:ext cx="78740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M</a:t>
            </a:r>
            <a:r>
              <a:rPr sz="200" spc="-2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&amp;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S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749198" y="2565907"/>
            <a:ext cx="400050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  <a:tabLst>
                <a:tab pos="333375"/>
              </a:tabLst>
            </a:pPr>
            <a:r>
              <a:rPr sz="200">
                <a:latin typeface="Microsoft Sans Serif"/>
                <a:cs typeface="Microsoft Sans Serif"/>
              </a:rPr>
              <a:t>P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C	P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I</a:t>
            </a:r>
            <a:r>
              <a:rPr sz="200" spc="-15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C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79" name="object 79"/>
          <p:cNvSpPr txBox="1"/>
          <p:nvPr/>
        </p:nvSpPr>
        <p:spPr>
          <a:xfrm>
            <a:off x="754075" y="2831083"/>
            <a:ext cx="60325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M</a:t>
            </a:r>
            <a:r>
              <a:rPr sz="200" spc="-2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M</a:t>
            </a:r>
            <a:endParaRPr sz="200">
              <a:latin typeface="Microsoft Sans Serif"/>
              <a:cs typeface="Microsoft Sans Serif"/>
            </a:endParaRPr>
          </a:p>
        </p:txBody>
      </p:sp>
      <p:grpSp>
        <p:nvGrpSpPr>
          <p:cNvPr id="80" name="object 80"/>
          <p:cNvGrpSpPr/>
          <p:nvPr/>
        </p:nvGrpSpPr>
        <p:grpSpPr>
          <a:xfrm>
            <a:off x="1376425" y="1911350"/>
            <a:ext cx="1036955" cy="3019425"/>
            <a:chOff x="1376425" y="1911350"/>
            <a:chExt cx="1036955" cy="3019425"/>
          </a:xfrm>
        </p:grpSpPr>
        <p:sp>
          <p:nvSpPr>
            <p:cNvPr id="81" name="object 81"/>
            <p:cNvSpPr/>
            <p:nvPr/>
          </p:nvSpPr>
          <p:spPr>
            <a:xfrm>
              <a:off x="1382775" y="2151125"/>
              <a:ext cx="1021080" cy="2770505"/>
            </a:xfrm>
            <a:custGeom>
              <a:rect l="l" t="t" r="r" b="b"/>
              <a:pathLst>
                <a:path w="1021080" h="2770504">
                  <a:moveTo>
                    <a:pt x="0" y="2770124"/>
                  </a:moveTo>
                  <a:lnTo>
                    <a:pt x="1020762" y="2770124"/>
                  </a:lnTo>
                  <a:lnTo>
                    <a:pt x="1020762" y="0"/>
                  </a:lnTo>
                  <a:lnTo>
                    <a:pt x="0" y="0"/>
                  </a:lnTo>
                  <a:lnTo>
                    <a:pt x="0" y="2770124"/>
                  </a:lnTo>
                  <a:close/>
                </a:path>
              </a:pathLst>
            </a:custGeom>
            <a:solidFill>
              <a:srgbClr val="003399">
                <a:alpha val="19999"/>
              </a:srgbClr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1385950" y="1920875"/>
              <a:ext cx="1017905" cy="3000375"/>
            </a:xfrm>
            <a:custGeom>
              <a:rect l="l" t="t" r="r" b="b"/>
              <a:pathLst>
                <a:path w="1017905" h="3000375">
                  <a:moveTo>
                    <a:pt x="0" y="3000375"/>
                  </a:moveTo>
                  <a:lnTo>
                    <a:pt x="1017587" y="3000375"/>
                  </a:lnTo>
                  <a:lnTo>
                    <a:pt x="1017587" y="0"/>
                  </a:lnTo>
                  <a:lnTo>
                    <a:pt x="0" y="0"/>
                  </a:lnTo>
                  <a:lnTo>
                    <a:pt x="0" y="3000375"/>
                  </a:lnTo>
                  <a:close/>
                </a:path>
              </a:pathLst>
            </a:custGeom>
            <a:ln w="19050">
              <a:solidFill>
                <a:srgbClr val="003399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pic>
          <p:nvPicPr>
            <p:cNvPr id="83" name="object 8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1481200" y="3922776"/>
              <a:ext cx="885031" cy="903954"/>
            </a:xfrm>
            <a:prstGeom prst="rect">
              <a:avLst/>
            </a:prstGeom>
          </p:spPr>
        </p:pic>
      </p:grpSp>
      <p:sp>
        <p:nvSpPr>
          <p:cNvPr id="84" name="object 84"/>
          <p:cNvSpPr txBox="1"/>
          <p:nvPr/>
        </p:nvSpPr>
        <p:spPr>
          <a:xfrm>
            <a:off x="2056129" y="4498340"/>
            <a:ext cx="7683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Pr</a:t>
            </a:r>
            <a:r>
              <a:rPr sz="100" b="1" spc="-5">
                <a:latin typeface="Arial"/>
                <a:cs typeface="Arial"/>
              </a:rPr>
              <a:t>odu</a:t>
            </a:r>
            <a:r>
              <a:rPr sz="100" b="1" spc="-15">
                <a:latin typeface="Arial"/>
                <a:cs typeface="Arial"/>
              </a:rPr>
              <a:t>c</a:t>
            </a:r>
            <a:r>
              <a:rPr sz="100" b="1" spc="-5">
                <a:latin typeface="Arial"/>
                <a:cs typeface="Arial"/>
              </a:rPr>
              <a:t>t</a:t>
            </a:r>
            <a:r>
              <a:rPr sz="100" b="1" spc="-10">
                <a:latin typeface="Arial"/>
                <a:cs typeface="Arial"/>
              </a:rPr>
              <a:t>i</a:t>
            </a:r>
            <a:r>
              <a:rPr sz="100" b="1" spc="-5">
                <a:latin typeface="Arial"/>
                <a:cs typeface="Arial"/>
              </a:rPr>
              <a:t>on</a:t>
            </a:r>
            <a:endParaRPr sz="100">
              <a:latin typeface="Arial"/>
              <a:cs typeface="Arial"/>
            </a:endParaRPr>
          </a:p>
        </p:txBody>
      </p:sp>
      <p:sp>
        <p:nvSpPr>
          <p:cNvPr id="85" name="object 85"/>
          <p:cNvSpPr txBox="1"/>
          <p:nvPr/>
        </p:nvSpPr>
        <p:spPr>
          <a:xfrm>
            <a:off x="2070481" y="4546219"/>
            <a:ext cx="6604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5">
                <a:latin typeface="Arial"/>
                <a:cs typeface="Arial"/>
              </a:rPr>
              <a:t>d</a:t>
            </a:r>
            <a:r>
              <a:rPr sz="100" b="1" spc="-15">
                <a:latin typeface="Arial"/>
                <a:cs typeface="Arial"/>
              </a:rPr>
              <a:t>a</a:t>
            </a:r>
            <a:r>
              <a:rPr sz="100" b="1" spc="-5">
                <a:latin typeface="Arial"/>
                <a:cs typeface="Arial"/>
              </a:rPr>
              <a:t>t</a:t>
            </a:r>
            <a:r>
              <a:rPr sz="100" b="1" spc="-20">
                <a:latin typeface="Arial"/>
                <a:cs typeface="Arial"/>
              </a:rPr>
              <a:t>a</a:t>
            </a:r>
            <a:r>
              <a:rPr sz="100" b="1" spc="-10">
                <a:latin typeface="Cambria"/>
                <a:cs typeface="Cambria"/>
              </a:rPr>
              <a:t>d</a:t>
            </a:r>
            <a:r>
              <a:rPr sz="100" b="1" spc="-5">
                <a:latin typeface="Cambria"/>
                <a:cs typeface="Cambria"/>
              </a:rPr>
              <a:t> </a:t>
            </a:r>
            <a:r>
              <a:rPr sz="100" b="1" spc="5">
                <a:latin typeface="Cambria"/>
                <a:cs typeface="Cambria"/>
              </a:rPr>
              <a:t>a</a:t>
            </a:r>
            <a:r>
              <a:rPr sz="100" b="1" spc="-5">
                <a:latin typeface="Cambria"/>
                <a:cs typeface="Cambria"/>
              </a:rPr>
              <a:t>t</a:t>
            </a:r>
            <a:r>
              <a:rPr sz="100" b="1" spc="-10">
                <a:latin typeface="Cambria"/>
                <a:cs typeface="Cambria"/>
              </a:rPr>
              <a:t> </a:t>
            </a:r>
            <a:r>
              <a:rPr sz="100" b="1" spc="-5">
                <a:latin typeface="Cambria"/>
                <a:cs typeface="Cambria"/>
              </a:rPr>
              <a:t>a</a:t>
            </a:r>
            <a:endParaRPr sz="100">
              <a:latin typeface="Cambria"/>
              <a:cs typeface="Cambria"/>
            </a:endParaRPr>
          </a:p>
        </p:txBody>
      </p:sp>
      <p:sp>
        <p:nvSpPr>
          <p:cNvPr id="86" name="object 86"/>
          <p:cNvSpPr txBox="1"/>
          <p:nvPr/>
        </p:nvSpPr>
        <p:spPr>
          <a:xfrm>
            <a:off x="2059178" y="4590415"/>
            <a:ext cx="6794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collection</a:t>
            </a:r>
            <a:endParaRPr sz="100">
              <a:latin typeface="Arial"/>
              <a:cs typeface="Arial"/>
            </a:endParaRPr>
          </a:p>
        </p:txBody>
      </p:sp>
      <p:sp>
        <p:nvSpPr>
          <p:cNvPr id="87" name="object 87"/>
          <p:cNvSpPr txBox="1"/>
          <p:nvPr/>
        </p:nvSpPr>
        <p:spPr>
          <a:xfrm>
            <a:off x="1860804" y="4695190"/>
            <a:ext cx="76835" cy="819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Pr</a:t>
            </a:r>
            <a:r>
              <a:rPr sz="100" b="1" spc="-5">
                <a:latin typeface="Arial"/>
                <a:cs typeface="Arial"/>
              </a:rPr>
              <a:t>odu</a:t>
            </a:r>
            <a:r>
              <a:rPr sz="100" b="1" spc="-15">
                <a:latin typeface="Arial"/>
                <a:cs typeface="Arial"/>
              </a:rPr>
              <a:t>c</a:t>
            </a:r>
            <a:r>
              <a:rPr sz="100" b="1" spc="-5">
                <a:latin typeface="Arial"/>
                <a:cs typeface="Arial"/>
              </a:rPr>
              <a:t>t</a:t>
            </a:r>
            <a:r>
              <a:rPr sz="100" b="1" spc="-10">
                <a:latin typeface="Arial"/>
                <a:cs typeface="Arial"/>
              </a:rPr>
              <a:t>i</a:t>
            </a:r>
            <a:r>
              <a:rPr sz="100" b="1" spc="-5">
                <a:latin typeface="Arial"/>
                <a:cs typeface="Arial"/>
              </a:rPr>
              <a:t>on</a:t>
            </a:r>
            <a:endParaRPr sz="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r>
              <a:rPr sz="100" b="1" spc="-10">
                <a:latin typeface="Arial"/>
                <a:cs typeface="Arial"/>
              </a:rPr>
              <a:t>execution</a:t>
            </a:r>
            <a:endParaRPr sz="100">
              <a:latin typeface="Arial"/>
              <a:cs typeface="Arial"/>
            </a:endParaRPr>
          </a:p>
        </p:txBody>
      </p:sp>
      <p:sp>
        <p:nvSpPr>
          <p:cNvPr id="88" name="object 88"/>
          <p:cNvSpPr txBox="1"/>
          <p:nvPr/>
        </p:nvSpPr>
        <p:spPr>
          <a:xfrm>
            <a:off x="1670304" y="4163314"/>
            <a:ext cx="7683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Pr</a:t>
            </a:r>
            <a:r>
              <a:rPr sz="100" b="1" spc="-5">
                <a:latin typeface="Arial"/>
                <a:cs typeface="Arial"/>
              </a:rPr>
              <a:t>odu</a:t>
            </a:r>
            <a:r>
              <a:rPr sz="100" b="1" spc="-15">
                <a:latin typeface="Arial"/>
                <a:cs typeface="Arial"/>
              </a:rPr>
              <a:t>c</a:t>
            </a:r>
            <a:r>
              <a:rPr sz="100" b="1" spc="-5">
                <a:latin typeface="Arial"/>
                <a:cs typeface="Arial"/>
              </a:rPr>
              <a:t>t</a:t>
            </a:r>
            <a:r>
              <a:rPr sz="100" b="1" spc="-10">
                <a:latin typeface="Arial"/>
                <a:cs typeface="Arial"/>
              </a:rPr>
              <a:t>i</a:t>
            </a:r>
            <a:r>
              <a:rPr sz="100" b="1" spc="-5">
                <a:latin typeface="Arial"/>
                <a:cs typeface="Arial"/>
              </a:rPr>
              <a:t>on</a:t>
            </a:r>
            <a:endParaRPr sz="100">
              <a:latin typeface="Arial"/>
              <a:cs typeface="Arial"/>
            </a:endParaRPr>
          </a:p>
        </p:txBody>
      </p:sp>
      <p:sp>
        <p:nvSpPr>
          <p:cNvPr id="89" name="object 89"/>
          <p:cNvSpPr txBox="1"/>
          <p:nvPr/>
        </p:nvSpPr>
        <p:spPr>
          <a:xfrm>
            <a:off x="1679701" y="4206366"/>
            <a:ext cx="8255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25">
                <a:latin typeface="Arial"/>
                <a:cs typeface="Arial"/>
              </a:rPr>
              <a:t>reso</a:t>
            </a:r>
            <a:r>
              <a:rPr sz="100" b="1" spc="-25">
                <a:latin typeface="Cambria"/>
                <a:cs typeface="Cambria"/>
              </a:rPr>
              <a:t>re</a:t>
            </a:r>
            <a:r>
              <a:rPr sz="100" b="1" spc="-25">
                <a:latin typeface="Arial"/>
                <a:cs typeface="Arial"/>
              </a:rPr>
              <a:t>u</a:t>
            </a:r>
            <a:r>
              <a:rPr sz="100" b="1" spc="-25">
                <a:latin typeface="Cambria"/>
                <a:cs typeface="Cambria"/>
              </a:rPr>
              <a:t>s</a:t>
            </a:r>
            <a:r>
              <a:rPr sz="100" b="1" spc="-25">
                <a:latin typeface="Arial"/>
                <a:cs typeface="Arial"/>
              </a:rPr>
              <a:t>rc</a:t>
            </a:r>
            <a:r>
              <a:rPr sz="100" b="1" spc="-25">
                <a:latin typeface="Cambria"/>
                <a:cs typeface="Cambria"/>
              </a:rPr>
              <a:t>o</a:t>
            </a:r>
            <a:r>
              <a:rPr sz="100" b="1" spc="-25">
                <a:latin typeface="Arial"/>
                <a:cs typeface="Arial"/>
              </a:rPr>
              <a:t>e</a:t>
            </a:r>
            <a:r>
              <a:rPr sz="100" b="1" spc="-25">
                <a:latin typeface="Cambria"/>
                <a:cs typeface="Cambria"/>
              </a:rPr>
              <a:t>urce</a:t>
            </a:r>
            <a:endParaRPr sz="100">
              <a:latin typeface="Cambria"/>
              <a:cs typeface="Cambria"/>
            </a:endParaRPr>
          </a:p>
        </p:txBody>
      </p:sp>
      <p:sp>
        <p:nvSpPr>
          <p:cNvPr id="90" name="object 90"/>
          <p:cNvSpPr txBox="1"/>
          <p:nvPr/>
        </p:nvSpPr>
        <p:spPr>
          <a:xfrm>
            <a:off x="1663954" y="4247515"/>
            <a:ext cx="8572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management</a:t>
            </a:r>
            <a:endParaRPr sz="100">
              <a:latin typeface="Arial"/>
              <a:cs typeface="Arial"/>
            </a:endParaRPr>
          </a:p>
        </p:txBody>
      </p:sp>
      <p:sp>
        <p:nvSpPr>
          <p:cNvPr id="91" name="object 91"/>
          <p:cNvSpPr txBox="1"/>
          <p:nvPr/>
        </p:nvSpPr>
        <p:spPr>
          <a:xfrm>
            <a:off x="1860804" y="4355338"/>
            <a:ext cx="7683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Pr</a:t>
            </a:r>
            <a:r>
              <a:rPr sz="100" b="1" spc="-5">
                <a:latin typeface="Arial"/>
                <a:cs typeface="Arial"/>
              </a:rPr>
              <a:t>odu</a:t>
            </a:r>
            <a:r>
              <a:rPr sz="100" b="1" spc="-15">
                <a:latin typeface="Arial"/>
                <a:cs typeface="Arial"/>
              </a:rPr>
              <a:t>c</a:t>
            </a:r>
            <a:r>
              <a:rPr sz="100" b="1" spc="-5">
                <a:latin typeface="Arial"/>
                <a:cs typeface="Arial"/>
              </a:rPr>
              <a:t>t</a:t>
            </a:r>
            <a:r>
              <a:rPr sz="100" b="1" spc="-10">
                <a:latin typeface="Arial"/>
                <a:cs typeface="Arial"/>
              </a:rPr>
              <a:t>i</a:t>
            </a:r>
            <a:r>
              <a:rPr sz="100" b="1" spc="-5">
                <a:latin typeface="Arial"/>
                <a:cs typeface="Arial"/>
              </a:rPr>
              <a:t>on</a:t>
            </a:r>
            <a:endParaRPr sz="100">
              <a:latin typeface="Arial"/>
              <a:cs typeface="Arial"/>
            </a:endParaRPr>
          </a:p>
        </p:txBody>
      </p:sp>
      <p:sp>
        <p:nvSpPr>
          <p:cNvPr id="92" name="object 92"/>
          <p:cNvSpPr txBox="1"/>
          <p:nvPr/>
        </p:nvSpPr>
        <p:spPr>
          <a:xfrm>
            <a:off x="1859279" y="4399915"/>
            <a:ext cx="8001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dispatching</a:t>
            </a:r>
            <a:endParaRPr sz="100">
              <a:latin typeface="Arial"/>
              <a:cs typeface="Arial"/>
            </a:endParaRPr>
          </a:p>
        </p:txBody>
      </p:sp>
      <p:sp>
        <p:nvSpPr>
          <p:cNvPr id="93" name="object 93"/>
          <p:cNvSpPr txBox="1"/>
          <p:nvPr/>
        </p:nvSpPr>
        <p:spPr>
          <a:xfrm>
            <a:off x="2060701" y="4182617"/>
            <a:ext cx="7683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Pr</a:t>
            </a:r>
            <a:r>
              <a:rPr sz="100" b="1" spc="-5">
                <a:latin typeface="Arial"/>
                <a:cs typeface="Arial"/>
              </a:rPr>
              <a:t>odu</a:t>
            </a:r>
            <a:r>
              <a:rPr sz="100" b="1" spc="-15">
                <a:latin typeface="Arial"/>
                <a:cs typeface="Arial"/>
              </a:rPr>
              <a:t>c</a:t>
            </a:r>
            <a:r>
              <a:rPr sz="100" b="1" spc="-5">
                <a:latin typeface="Arial"/>
                <a:cs typeface="Arial"/>
              </a:rPr>
              <a:t>t</a:t>
            </a:r>
            <a:r>
              <a:rPr sz="100" b="1" spc="-10">
                <a:latin typeface="Arial"/>
                <a:cs typeface="Arial"/>
              </a:rPr>
              <a:t>i</a:t>
            </a:r>
            <a:r>
              <a:rPr sz="100" b="1" spc="-5">
                <a:latin typeface="Arial"/>
                <a:cs typeface="Arial"/>
              </a:rPr>
              <a:t>on</a:t>
            </a:r>
            <a:endParaRPr sz="100">
              <a:latin typeface="Arial"/>
              <a:cs typeface="Arial"/>
            </a:endParaRPr>
          </a:p>
        </p:txBody>
      </p:sp>
      <p:sp>
        <p:nvSpPr>
          <p:cNvPr id="94" name="object 94"/>
          <p:cNvSpPr txBox="1"/>
          <p:nvPr/>
        </p:nvSpPr>
        <p:spPr>
          <a:xfrm>
            <a:off x="2065654" y="4226814"/>
            <a:ext cx="58419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tracking</a:t>
            </a:r>
            <a:endParaRPr sz="100">
              <a:latin typeface="Arial"/>
              <a:cs typeface="Arial"/>
            </a:endParaRPr>
          </a:p>
        </p:txBody>
      </p:sp>
      <p:pic>
        <p:nvPicPr>
          <p:cNvPr id="95" name="object 95"/>
          <p:cNvPicPr/>
          <p:nvPr/>
        </p:nvPicPr>
        <p:blipFill>
          <a:blip r:embed="rId10"/>
          <a:stretch>
            <a:fillRect/>
          </a:stretch>
        </p:blipFill>
        <p:spPr>
          <a:xfrm>
            <a:off x="1447863" y="2275585"/>
            <a:ext cx="869950" cy="1407477"/>
          </a:xfrm>
          <a:prstGeom prst="rect">
            <a:avLst/>
          </a:prstGeom>
        </p:spPr>
      </p:pic>
      <p:sp>
        <p:nvSpPr>
          <p:cNvPr id="96" name="object 96"/>
          <p:cNvSpPr txBox="1"/>
          <p:nvPr/>
        </p:nvSpPr>
        <p:spPr>
          <a:xfrm>
            <a:off x="1867154" y="3987165"/>
            <a:ext cx="78105" cy="1295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Detailed</a:t>
            </a:r>
            <a:endParaRPr sz="100">
              <a:latin typeface="Arial"/>
              <a:cs typeface="Arial"/>
            </a:endParaRPr>
          </a:p>
          <a:p>
            <a:pPr marL="1270" marR="5080">
              <a:lnSpc>
                <a:spcPct val="291700"/>
              </a:lnSpc>
            </a:pPr>
            <a:r>
              <a:rPr sz="100" b="1" spc="-5">
                <a:latin typeface="Arial"/>
                <a:cs typeface="Arial"/>
              </a:rPr>
              <a:t>p</a:t>
            </a:r>
            <a:r>
              <a:rPr sz="100" b="1" spc="-10">
                <a:latin typeface="Arial"/>
                <a:cs typeface="Arial"/>
              </a:rPr>
              <a:t>r</a:t>
            </a:r>
            <a:r>
              <a:rPr sz="100" b="1" spc="-5">
                <a:latin typeface="Arial"/>
                <a:cs typeface="Arial"/>
              </a:rPr>
              <a:t>odu</a:t>
            </a:r>
            <a:r>
              <a:rPr sz="100" b="1" spc="-15">
                <a:latin typeface="Arial"/>
                <a:cs typeface="Arial"/>
              </a:rPr>
              <a:t>c</a:t>
            </a:r>
            <a:r>
              <a:rPr sz="100" b="1" spc="-5">
                <a:latin typeface="Arial"/>
                <a:cs typeface="Arial"/>
              </a:rPr>
              <a:t>t</a:t>
            </a:r>
            <a:r>
              <a:rPr sz="100" b="1" spc="-10">
                <a:latin typeface="Arial"/>
                <a:cs typeface="Arial"/>
              </a:rPr>
              <a:t>i</a:t>
            </a:r>
            <a:r>
              <a:rPr sz="100" b="1" spc="-5">
                <a:latin typeface="Arial"/>
                <a:cs typeface="Arial"/>
              </a:rPr>
              <a:t>on  </a:t>
            </a:r>
            <a:r>
              <a:rPr sz="100" b="1" spc="-15">
                <a:latin typeface="Arial"/>
                <a:cs typeface="Arial"/>
              </a:rPr>
              <a:t>sc</a:t>
            </a:r>
            <a:r>
              <a:rPr sz="100" b="1" spc="-5">
                <a:latin typeface="Arial"/>
                <a:cs typeface="Arial"/>
              </a:rPr>
              <a:t>h</a:t>
            </a:r>
            <a:r>
              <a:rPr sz="100" b="1" spc="-15">
                <a:latin typeface="Arial"/>
                <a:cs typeface="Arial"/>
              </a:rPr>
              <a:t>e</a:t>
            </a:r>
            <a:r>
              <a:rPr sz="100" b="1" spc="-5">
                <a:latin typeface="Arial"/>
                <a:cs typeface="Arial"/>
              </a:rPr>
              <a:t>du</a:t>
            </a:r>
            <a:r>
              <a:rPr sz="100" b="1" spc="-10">
                <a:latin typeface="Arial"/>
                <a:cs typeface="Arial"/>
              </a:rPr>
              <a:t>li</a:t>
            </a:r>
            <a:r>
              <a:rPr sz="100" b="1" spc="-5">
                <a:latin typeface="Arial"/>
                <a:cs typeface="Arial"/>
              </a:rPr>
              <a:t>ng</a:t>
            </a:r>
            <a:endParaRPr sz="100">
              <a:latin typeface="Arial"/>
              <a:cs typeface="Arial"/>
            </a:endParaRPr>
          </a:p>
        </p:txBody>
      </p:sp>
      <p:sp>
        <p:nvSpPr>
          <p:cNvPr id="97" name="object 97"/>
          <p:cNvSpPr txBox="1"/>
          <p:nvPr/>
        </p:nvSpPr>
        <p:spPr>
          <a:xfrm>
            <a:off x="1873249" y="3780129"/>
            <a:ext cx="385445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r>
              <a:rPr sz="200" b="1" spc="-5">
                <a:latin typeface="Arial"/>
                <a:cs typeface="Arial"/>
              </a:rPr>
              <a:t>Production</a:t>
            </a:r>
            <a:r>
              <a:rPr sz="200" b="1" spc="50">
                <a:latin typeface="Arial"/>
                <a:cs typeface="Arial"/>
              </a:rPr>
              <a:t>       </a:t>
            </a:r>
            <a:r>
              <a:rPr sz="200" b="1" spc="-5">
                <a:latin typeface="Arial"/>
                <a:cs typeface="Arial"/>
              </a:rPr>
              <a:t>Production</a:t>
            </a:r>
            <a:endParaRPr sz="200">
              <a:latin typeface="Arial"/>
              <a:cs typeface="Arial"/>
            </a:endParaRPr>
          </a:p>
          <a:p>
            <a:pPr marL="8255">
              <a:lnSpc>
                <a:spcPct val="100000"/>
              </a:lnSpc>
              <a:spcBef>
                <a:spcPts val="135"/>
              </a:spcBef>
            </a:pPr>
            <a:r>
              <a:rPr sz="200" b="1" spc="-5">
                <a:latin typeface="Arial"/>
                <a:cs typeface="Arial"/>
              </a:rPr>
              <a:t>schedule</a:t>
            </a:r>
            <a:r>
              <a:rPr sz="200" b="1" spc="55">
                <a:latin typeface="Arial"/>
                <a:cs typeface="Arial"/>
              </a:rPr>
              <a:t>       </a:t>
            </a:r>
            <a:r>
              <a:rPr sz="200" b="1" spc="-5">
                <a:latin typeface="Arial"/>
                <a:cs typeface="Arial"/>
              </a:rPr>
              <a:t>performance</a:t>
            </a:r>
            <a:endParaRPr sz="200">
              <a:latin typeface="Arial"/>
              <a:cs typeface="Arial"/>
            </a:endParaRPr>
          </a:p>
        </p:txBody>
      </p:sp>
      <p:sp>
        <p:nvSpPr>
          <p:cNvPr id="98" name="object 98"/>
          <p:cNvSpPr txBox="1"/>
          <p:nvPr/>
        </p:nvSpPr>
        <p:spPr>
          <a:xfrm>
            <a:off x="1671827" y="4501641"/>
            <a:ext cx="58419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Pr</a:t>
            </a:r>
            <a:r>
              <a:rPr sz="100" b="1" spc="-5">
                <a:latin typeface="Arial"/>
                <a:cs typeface="Arial"/>
              </a:rPr>
              <a:t>odu</a:t>
            </a:r>
            <a:r>
              <a:rPr sz="100" b="1" spc="-15">
                <a:latin typeface="Arial"/>
                <a:cs typeface="Arial"/>
              </a:rPr>
              <a:t>c</a:t>
            </a:r>
            <a:r>
              <a:rPr sz="100" b="1" spc="-5">
                <a:latin typeface="Arial"/>
                <a:cs typeface="Arial"/>
              </a:rPr>
              <a:t>t</a:t>
            </a:r>
            <a:endParaRPr sz="100">
              <a:latin typeface="Arial"/>
              <a:cs typeface="Arial"/>
            </a:endParaRPr>
          </a:p>
        </p:txBody>
      </p:sp>
      <p:sp>
        <p:nvSpPr>
          <p:cNvPr id="99" name="object 99"/>
          <p:cNvSpPr txBox="1"/>
          <p:nvPr/>
        </p:nvSpPr>
        <p:spPr>
          <a:xfrm>
            <a:off x="1662429" y="4546219"/>
            <a:ext cx="6794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5">
                <a:latin typeface="Arial"/>
                <a:cs typeface="Arial"/>
              </a:rPr>
              <a:t>d</a:t>
            </a:r>
            <a:r>
              <a:rPr sz="100" b="1" spc="-15">
                <a:latin typeface="Arial"/>
                <a:cs typeface="Arial"/>
              </a:rPr>
              <a:t>e</a:t>
            </a:r>
            <a:r>
              <a:rPr sz="100" b="1" spc="-5">
                <a:latin typeface="Arial"/>
                <a:cs typeface="Arial"/>
              </a:rPr>
              <a:t>f</a:t>
            </a:r>
            <a:r>
              <a:rPr sz="100" b="1" spc="-10">
                <a:latin typeface="Arial"/>
                <a:cs typeface="Arial"/>
              </a:rPr>
              <a:t>i</a:t>
            </a:r>
            <a:r>
              <a:rPr sz="100" b="1" spc="-5">
                <a:latin typeface="Arial"/>
                <a:cs typeface="Arial"/>
              </a:rPr>
              <a:t>n</a:t>
            </a:r>
            <a:r>
              <a:rPr sz="100" b="1" spc="-10">
                <a:latin typeface="Arial"/>
                <a:cs typeface="Arial"/>
              </a:rPr>
              <a:t>i</a:t>
            </a:r>
            <a:r>
              <a:rPr sz="100" b="1" spc="-5">
                <a:latin typeface="Arial"/>
                <a:cs typeface="Arial"/>
              </a:rPr>
              <a:t>t</a:t>
            </a:r>
            <a:r>
              <a:rPr sz="100" b="1" spc="-10">
                <a:latin typeface="Arial"/>
                <a:cs typeface="Arial"/>
              </a:rPr>
              <a:t>i</a:t>
            </a:r>
            <a:r>
              <a:rPr sz="100" b="1" spc="-5">
                <a:latin typeface="Arial"/>
                <a:cs typeface="Arial"/>
              </a:rPr>
              <a:t>on</a:t>
            </a:r>
            <a:endParaRPr sz="100">
              <a:latin typeface="Arial"/>
              <a:cs typeface="Arial"/>
            </a:endParaRPr>
          </a:p>
        </p:txBody>
      </p:sp>
      <p:sp>
        <p:nvSpPr>
          <p:cNvPr id="100" name="object 100"/>
          <p:cNvSpPr txBox="1"/>
          <p:nvPr/>
        </p:nvSpPr>
        <p:spPr>
          <a:xfrm>
            <a:off x="1659001" y="4590415"/>
            <a:ext cx="8572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management</a:t>
            </a:r>
            <a:endParaRPr sz="100">
              <a:latin typeface="Arial"/>
              <a:cs typeface="Arial"/>
            </a:endParaRPr>
          </a:p>
        </p:txBody>
      </p:sp>
      <p:sp>
        <p:nvSpPr>
          <p:cNvPr id="101" name="object 101"/>
          <p:cNvSpPr txBox="1"/>
          <p:nvPr/>
        </p:nvSpPr>
        <p:spPr>
          <a:xfrm>
            <a:off x="2243327" y="4311141"/>
            <a:ext cx="7683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Pr</a:t>
            </a:r>
            <a:r>
              <a:rPr sz="100" b="1" spc="-5">
                <a:latin typeface="Arial"/>
                <a:cs typeface="Arial"/>
              </a:rPr>
              <a:t>odu</a:t>
            </a:r>
            <a:r>
              <a:rPr sz="100" b="1" spc="-15">
                <a:latin typeface="Arial"/>
                <a:cs typeface="Arial"/>
              </a:rPr>
              <a:t>c</a:t>
            </a:r>
            <a:r>
              <a:rPr sz="100" b="1" spc="-5">
                <a:latin typeface="Arial"/>
                <a:cs typeface="Arial"/>
              </a:rPr>
              <a:t>t</a:t>
            </a:r>
            <a:r>
              <a:rPr sz="100" b="1" spc="-10">
                <a:latin typeface="Arial"/>
                <a:cs typeface="Arial"/>
              </a:rPr>
              <a:t>i</a:t>
            </a:r>
            <a:r>
              <a:rPr sz="100" b="1" spc="-5">
                <a:latin typeface="Arial"/>
                <a:cs typeface="Arial"/>
              </a:rPr>
              <a:t>on</a:t>
            </a:r>
            <a:endParaRPr sz="100">
              <a:latin typeface="Arial"/>
              <a:cs typeface="Arial"/>
            </a:endParaRPr>
          </a:p>
        </p:txBody>
      </p:sp>
      <p:sp>
        <p:nvSpPr>
          <p:cNvPr id="102" name="object 102"/>
          <p:cNvSpPr txBox="1"/>
          <p:nvPr/>
        </p:nvSpPr>
        <p:spPr>
          <a:xfrm>
            <a:off x="2244851" y="4360290"/>
            <a:ext cx="8509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Performance</a:t>
            </a:r>
            <a:endParaRPr sz="100">
              <a:latin typeface="Arial"/>
              <a:cs typeface="Arial"/>
            </a:endParaRPr>
          </a:p>
        </p:txBody>
      </p:sp>
      <p:sp>
        <p:nvSpPr>
          <p:cNvPr id="103" name="object 103"/>
          <p:cNvSpPr txBox="1"/>
          <p:nvPr/>
        </p:nvSpPr>
        <p:spPr>
          <a:xfrm>
            <a:off x="2225929" y="4415790"/>
            <a:ext cx="5651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5">
                <a:latin typeface="Arial"/>
                <a:cs typeface="Arial"/>
              </a:rPr>
              <a:t>a</a:t>
            </a:r>
            <a:r>
              <a:rPr sz="100" b="1" spc="-5">
                <a:latin typeface="Arial"/>
                <a:cs typeface="Arial"/>
              </a:rPr>
              <a:t>n</a:t>
            </a:r>
            <a:r>
              <a:rPr sz="100" b="1" spc="-15">
                <a:latin typeface="Arial"/>
                <a:cs typeface="Arial"/>
              </a:rPr>
              <a:t>a</a:t>
            </a:r>
            <a:r>
              <a:rPr sz="100" b="1" spc="-10">
                <a:latin typeface="Arial"/>
                <a:cs typeface="Arial"/>
              </a:rPr>
              <a:t>l</a:t>
            </a:r>
            <a:r>
              <a:rPr sz="100" b="1" spc="-25">
                <a:latin typeface="Arial"/>
                <a:cs typeface="Arial"/>
              </a:rPr>
              <a:t>y</a:t>
            </a:r>
            <a:r>
              <a:rPr sz="100" b="1" spc="-15">
                <a:latin typeface="Arial"/>
                <a:cs typeface="Arial"/>
              </a:rPr>
              <a:t>s</a:t>
            </a:r>
            <a:r>
              <a:rPr sz="100" b="1" spc="-10">
                <a:latin typeface="Arial"/>
                <a:cs typeface="Arial"/>
              </a:rPr>
              <a:t>i</a:t>
            </a:r>
            <a:r>
              <a:rPr sz="100" b="1" spc="-5">
                <a:latin typeface="Arial"/>
                <a:cs typeface="Arial"/>
              </a:rPr>
              <a:t>s</a:t>
            </a:r>
            <a:endParaRPr sz="100">
              <a:latin typeface="Arial"/>
              <a:cs typeface="Arial"/>
            </a:endParaRPr>
          </a:p>
        </p:txBody>
      </p:sp>
      <p:sp>
        <p:nvSpPr>
          <p:cNvPr id="104" name="object 104"/>
          <p:cNvSpPr txBox="1"/>
          <p:nvPr/>
        </p:nvSpPr>
        <p:spPr>
          <a:xfrm>
            <a:off x="1439925" y="3780129"/>
            <a:ext cx="346075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200">
              <a:latin typeface="Times New Roman"/>
              <a:cs typeface="Times New Roman"/>
            </a:endParaRPr>
          </a:p>
          <a:p>
            <a:pPr marL="9525">
              <a:lnSpc>
                <a:spcPct val="100000"/>
              </a:lnSpc>
              <a:spcBef>
                <a:spcPts val="5"/>
              </a:spcBef>
            </a:pPr>
            <a:r>
              <a:rPr sz="200" b="1" spc="-5">
                <a:latin typeface="Arial"/>
                <a:cs typeface="Arial"/>
              </a:rPr>
              <a:t>Product</a:t>
            </a:r>
            <a:r>
              <a:rPr sz="200" b="1" spc="50">
                <a:latin typeface="Arial"/>
                <a:cs typeface="Arial"/>
              </a:rPr>
              <a:t>       </a:t>
            </a:r>
            <a:r>
              <a:rPr sz="200" b="1" spc="-5">
                <a:latin typeface="Arial"/>
                <a:cs typeface="Arial"/>
              </a:rPr>
              <a:t>Production</a:t>
            </a:r>
            <a:endParaRPr sz="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35"/>
              </a:spcBef>
            </a:pPr>
            <a:r>
              <a:rPr sz="200" b="1" spc="-5">
                <a:latin typeface="Arial"/>
                <a:cs typeface="Arial"/>
              </a:rPr>
              <a:t>definition</a:t>
            </a:r>
            <a:r>
              <a:rPr sz="200" b="1" spc="60">
                <a:latin typeface="Arial"/>
                <a:cs typeface="Arial"/>
              </a:rPr>
              <a:t>      </a:t>
            </a:r>
            <a:r>
              <a:rPr sz="200" b="1" spc="-5">
                <a:latin typeface="Arial"/>
                <a:cs typeface="Arial"/>
              </a:rPr>
              <a:t>capability</a:t>
            </a:r>
            <a:endParaRPr sz="200">
              <a:latin typeface="Arial"/>
              <a:cs typeface="Arial"/>
            </a:endParaRPr>
          </a:p>
        </p:txBody>
      </p:sp>
      <p:sp>
        <p:nvSpPr>
          <p:cNvPr id="105" name="object 105"/>
          <p:cNvSpPr txBox="1"/>
          <p:nvPr/>
        </p:nvSpPr>
        <p:spPr>
          <a:xfrm>
            <a:off x="1582800" y="3060979"/>
            <a:ext cx="647065" cy="3803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5890" marR="120650" algn="ctr">
              <a:lnSpc>
                <a:spcPct val="110200"/>
              </a:lnSpc>
              <a:spcBef>
                <a:spcPts val="100"/>
              </a:spcBef>
            </a:pPr>
            <a:r>
              <a:rPr sz="700" spc="-15">
                <a:solidFill>
                  <a:srgbClr val="FFFFFF"/>
                </a:solidFill>
                <a:latin typeface="Microsoft Sans Serif"/>
                <a:cs typeface="Microsoft Sans Serif"/>
              </a:rPr>
              <a:t>F</a:t>
            </a:r>
            <a:r>
              <a:rPr sz="700" spc="-10">
                <a:solidFill>
                  <a:srgbClr val="FFFFFF"/>
                </a:solidFill>
                <a:latin typeface="Microsoft Sans Serif"/>
                <a:cs typeface="Microsoft Sans Serif"/>
              </a:rPr>
              <a:t>un</a:t>
            </a:r>
            <a:r>
              <a:rPr sz="700" spc="-5">
                <a:solidFill>
                  <a:srgbClr val="FFFFFF"/>
                </a:solidFill>
                <a:latin typeface="Microsoft Sans Serif"/>
                <a:cs typeface="Microsoft Sans Serif"/>
              </a:rPr>
              <a:t>cti</a:t>
            </a:r>
            <a:r>
              <a:rPr sz="700" spc="-10">
                <a:solidFill>
                  <a:srgbClr val="FFFFFF"/>
                </a:solidFill>
                <a:latin typeface="Microsoft Sans Serif"/>
                <a:cs typeface="Microsoft Sans Serif"/>
              </a:rPr>
              <a:t>on</a:t>
            </a:r>
            <a:r>
              <a:rPr sz="700" spc="-5">
                <a:solidFill>
                  <a:srgbClr val="FFFFFF"/>
                </a:solidFill>
                <a:latin typeface="Microsoft Sans Serif"/>
                <a:cs typeface="Microsoft Sans Serif"/>
              </a:rPr>
              <a:t>s  </a:t>
            </a:r>
            <a:r>
              <a:rPr sz="700" spc="-10">
                <a:solidFill>
                  <a:srgbClr val="FFFFFF"/>
                </a:solidFill>
                <a:latin typeface="Microsoft Sans Serif"/>
                <a:cs typeface="Microsoft Sans Serif"/>
              </a:rPr>
              <a:t>defined</a:t>
            </a:r>
            <a:endParaRPr sz="700">
              <a:latin typeface="Microsoft Sans Serif"/>
              <a:cs typeface="Microsoft Sans Serif"/>
            </a:endParaRPr>
          </a:p>
          <a:p>
            <a:pPr marR="5080" algn="ctr">
              <a:lnSpc>
                <a:spcPct val="100000"/>
              </a:lnSpc>
              <a:spcBef>
                <a:spcPts val="100"/>
              </a:spcBef>
            </a:pPr>
            <a:r>
              <a:rPr sz="700" spc="-5">
                <a:solidFill>
                  <a:srgbClr val="FFFFFF"/>
                </a:solidFill>
                <a:latin typeface="Microsoft Sans Serif"/>
                <a:cs typeface="Microsoft Sans Serif"/>
              </a:rPr>
              <a:t>in</a:t>
            </a:r>
            <a:r>
              <a:rPr sz="700" spc="-1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700" spc="-20">
                <a:solidFill>
                  <a:srgbClr val="FFFFFF"/>
                </a:solidFill>
                <a:latin typeface="Microsoft Sans Serif"/>
                <a:cs typeface="Microsoft Sans Serif"/>
              </a:rPr>
              <a:t>I</a:t>
            </a:r>
            <a:r>
              <a:rPr sz="700" spc="-5">
                <a:solidFill>
                  <a:srgbClr val="FFFFFF"/>
                </a:solidFill>
                <a:latin typeface="Microsoft Sans Serif"/>
                <a:cs typeface="Microsoft Sans Serif"/>
              </a:rPr>
              <a:t>S</a:t>
            </a:r>
            <a:r>
              <a:rPr sz="700" spc="10">
                <a:solidFill>
                  <a:srgbClr val="FFFFFF"/>
                </a:solidFill>
                <a:latin typeface="Microsoft Sans Serif"/>
                <a:cs typeface="Microsoft Sans Serif"/>
              </a:rPr>
              <a:t>A</a:t>
            </a:r>
            <a:r>
              <a:rPr sz="700" spc="-5">
                <a:solidFill>
                  <a:srgbClr val="FFFFFF"/>
                </a:solidFill>
                <a:latin typeface="Microsoft Sans Serif"/>
                <a:cs typeface="Microsoft Sans Serif"/>
              </a:rPr>
              <a:t>-</a:t>
            </a:r>
            <a:r>
              <a:rPr sz="700" spc="-45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700" spc="-10">
                <a:solidFill>
                  <a:srgbClr val="FFFFFF"/>
                </a:solidFill>
                <a:latin typeface="Microsoft Sans Serif"/>
                <a:cs typeface="Microsoft Sans Serif"/>
              </a:rPr>
              <a:t>9</a:t>
            </a:r>
            <a:r>
              <a:rPr sz="700" spc="-5">
                <a:solidFill>
                  <a:srgbClr val="FFFFFF"/>
                </a:solidFill>
                <a:latin typeface="Microsoft Sans Serif"/>
                <a:cs typeface="Microsoft Sans Serif"/>
              </a:rPr>
              <a:t>5</a:t>
            </a:r>
            <a:r>
              <a:rPr sz="70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700" spc="-10">
                <a:solidFill>
                  <a:srgbClr val="FFFFFF"/>
                </a:solidFill>
                <a:latin typeface="Microsoft Sans Serif"/>
                <a:cs typeface="Microsoft Sans Serif"/>
              </a:rPr>
              <a:t>par</a:t>
            </a:r>
            <a:r>
              <a:rPr sz="700" spc="-5">
                <a:solidFill>
                  <a:srgbClr val="FFFFFF"/>
                </a:solidFill>
                <a:latin typeface="Microsoft Sans Serif"/>
                <a:cs typeface="Microsoft Sans Serif"/>
              </a:rPr>
              <a:t>t</a:t>
            </a:r>
            <a:r>
              <a:rPr sz="700" spc="35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700" spc="-5">
                <a:solidFill>
                  <a:srgbClr val="FFFFFF"/>
                </a:solidFill>
                <a:latin typeface="Microsoft Sans Serif"/>
                <a:cs typeface="Microsoft Sans Serif"/>
              </a:rPr>
              <a:t>3</a:t>
            </a:r>
            <a:endParaRPr sz="700">
              <a:latin typeface="Microsoft Sans Serif"/>
              <a:cs typeface="Microsoft Sans Serif"/>
            </a:endParaRPr>
          </a:p>
        </p:txBody>
      </p:sp>
      <p:sp>
        <p:nvSpPr>
          <p:cNvPr id="106" name="object 106"/>
          <p:cNvSpPr txBox="1"/>
          <p:nvPr/>
        </p:nvSpPr>
        <p:spPr>
          <a:xfrm>
            <a:off x="1395475" y="1919319"/>
            <a:ext cx="998855" cy="233679"/>
          </a:xfrm>
          <a:prstGeom prst="rect">
            <a:avLst/>
          </a:prstGeom>
          <a:solidFill>
            <a:srgbClr val="003399"/>
          </a:solidFill>
        </p:spPr>
        <p:txBody>
          <a:bodyPr vert="horz" wrap="square" lIns="0" tIns="6985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9245">
              <a:lnSpc>
                <a:spcPct val="100000"/>
              </a:lnSpc>
              <a:spcBef>
                <a:spcPts val="550"/>
              </a:spcBef>
            </a:pPr>
            <a:r>
              <a:rPr sz="700" b="1" spc="5">
                <a:solidFill>
                  <a:srgbClr val="FFFFFF"/>
                </a:solidFill>
                <a:latin typeface="Microsoft YaHei UI"/>
                <a:cs typeface="Microsoft YaHei UI"/>
              </a:rPr>
              <a:t>生产运营</a:t>
            </a:r>
            <a:endParaRPr sz="700">
              <a:latin typeface="Microsoft YaHei UI"/>
              <a:cs typeface="Microsoft YaHei UI"/>
            </a:endParaRPr>
          </a:p>
        </p:txBody>
      </p:sp>
      <p:sp>
        <p:nvSpPr>
          <p:cNvPr id="107" name="object 107"/>
          <p:cNvSpPr txBox="1"/>
          <p:nvPr/>
        </p:nvSpPr>
        <p:spPr>
          <a:xfrm>
            <a:off x="1670304" y="2694558"/>
            <a:ext cx="30480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P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108" name="object 108"/>
          <p:cNvSpPr txBox="1"/>
          <p:nvPr/>
        </p:nvSpPr>
        <p:spPr>
          <a:xfrm>
            <a:off x="1663954" y="2411983"/>
            <a:ext cx="53340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P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S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109" name="object 109"/>
          <p:cNvSpPr txBox="1"/>
          <p:nvPr/>
        </p:nvSpPr>
        <p:spPr>
          <a:xfrm>
            <a:off x="1563877" y="2543937"/>
            <a:ext cx="104775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M</a:t>
            </a:r>
            <a:r>
              <a:rPr sz="200" spc="-2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&amp;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E C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110" name="object 110"/>
          <p:cNvSpPr txBox="1"/>
          <p:nvPr/>
        </p:nvSpPr>
        <p:spPr>
          <a:xfrm>
            <a:off x="2183002" y="2543937"/>
            <a:ext cx="66675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P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I</a:t>
            </a:r>
            <a:r>
              <a:rPr sz="200" spc="-15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C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111" name="object 111"/>
          <p:cNvSpPr txBox="1"/>
          <p:nvPr/>
        </p:nvSpPr>
        <p:spPr>
          <a:xfrm>
            <a:off x="2087879" y="2700908"/>
            <a:ext cx="54610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Q</a:t>
            </a:r>
            <a:r>
              <a:rPr sz="200" spc="-2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A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112" name="object 112"/>
          <p:cNvSpPr txBox="1"/>
          <p:nvPr/>
        </p:nvSpPr>
        <p:spPr>
          <a:xfrm>
            <a:off x="2033904" y="2842387"/>
            <a:ext cx="127635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R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&amp;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D &amp; E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113" name="object 113"/>
          <p:cNvSpPr txBox="1"/>
          <p:nvPr/>
        </p:nvSpPr>
        <p:spPr>
          <a:xfrm>
            <a:off x="1979676" y="2342133"/>
            <a:ext cx="254000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P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C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A                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P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S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A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114" name="object 114"/>
          <p:cNvSpPr txBox="1"/>
          <p:nvPr/>
        </p:nvSpPr>
        <p:spPr>
          <a:xfrm>
            <a:off x="1827529" y="2294636"/>
            <a:ext cx="54610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O</a:t>
            </a:r>
            <a:r>
              <a:rPr sz="200" spc="-2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P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115" name="object 115"/>
          <p:cNvSpPr txBox="1"/>
          <p:nvPr/>
        </p:nvSpPr>
        <p:spPr>
          <a:xfrm>
            <a:off x="2219579" y="2767711"/>
            <a:ext cx="78740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M</a:t>
            </a:r>
            <a:r>
              <a:rPr sz="200" spc="-2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&amp;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S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116" name="object 116"/>
          <p:cNvSpPr txBox="1"/>
          <p:nvPr/>
        </p:nvSpPr>
        <p:spPr>
          <a:xfrm>
            <a:off x="1854454" y="2543937"/>
            <a:ext cx="54610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P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C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117" name="object 117"/>
          <p:cNvSpPr txBox="1"/>
          <p:nvPr/>
        </p:nvSpPr>
        <p:spPr>
          <a:xfrm>
            <a:off x="1841880" y="2809113"/>
            <a:ext cx="60325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M</a:t>
            </a:r>
            <a:r>
              <a:rPr sz="200" spc="-2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M</a:t>
            </a:r>
            <a:endParaRPr sz="200">
              <a:latin typeface="Microsoft Sans Serif"/>
              <a:cs typeface="Microsoft Sans Serif"/>
            </a:endParaRPr>
          </a:p>
        </p:txBody>
      </p:sp>
      <p:grpSp>
        <p:nvGrpSpPr>
          <p:cNvPr id="118" name="object 118"/>
          <p:cNvGrpSpPr/>
          <p:nvPr/>
        </p:nvGrpSpPr>
        <p:grpSpPr>
          <a:xfrm>
            <a:off x="2441575" y="1917700"/>
            <a:ext cx="1016000" cy="3011805"/>
            <a:chOff x="2441575" y="1917700"/>
            <a:chExt cx="1016000" cy="3011805"/>
          </a:xfrm>
        </p:grpSpPr>
        <p:sp>
          <p:nvSpPr>
            <p:cNvPr id="119" name="object 119"/>
            <p:cNvSpPr/>
            <p:nvPr/>
          </p:nvSpPr>
          <p:spPr>
            <a:xfrm>
              <a:off x="2451100" y="1927225"/>
              <a:ext cx="996950" cy="2992755"/>
            </a:xfrm>
            <a:custGeom>
              <a:rect l="l" t="t" r="r" b="b"/>
              <a:pathLst>
                <a:path w="996950" h="2992754">
                  <a:moveTo>
                    <a:pt x="0" y="2992501"/>
                  </a:moveTo>
                  <a:lnTo>
                    <a:pt x="996950" y="2992501"/>
                  </a:lnTo>
                  <a:lnTo>
                    <a:pt x="996950" y="0"/>
                  </a:lnTo>
                  <a:lnTo>
                    <a:pt x="0" y="0"/>
                  </a:lnTo>
                  <a:lnTo>
                    <a:pt x="0" y="2992501"/>
                  </a:lnTo>
                  <a:close/>
                </a:path>
              </a:pathLst>
            </a:custGeom>
            <a:ln w="19050">
              <a:solidFill>
                <a:srgbClr val="003399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pic>
          <p:nvPicPr>
            <p:cNvPr id="120" name="object 12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2525712" y="2283586"/>
              <a:ext cx="855726" cy="1391475"/>
            </a:xfrm>
            <a:prstGeom prst="rect">
              <a:avLst/>
            </a:prstGeom>
          </p:spPr>
        </p:pic>
      </p:grpSp>
      <p:sp>
        <p:nvSpPr>
          <p:cNvPr id="121" name="object 121"/>
          <p:cNvSpPr txBox="1"/>
          <p:nvPr/>
        </p:nvSpPr>
        <p:spPr>
          <a:xfrm>
            <a:off x="2709926" y="3061487"/>
            <a:ext cx="670560" cy="3797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1920" marR="135890" algn="ctr">
              <a:lnSpc>
                <a:spcPct val="110000"/>
              </a:lnSpc>
              <a:spcBef>
                <a:spcPts val="100"/>
              </a:spcBef>
            </a:pPr>
            <a:r>
              <a:rPr sz="700" spc="-195">
                <a:solidFill>
                  <a:srgbClr val="FFFFFF"/>
                </a:solidFill>
                <a:latin typeface="Microsoft Sans Serif"/>
                <a:cs typeface="Microsoft Sans Serif"/>
              </a:rPr>
              <a:t>F</a:t>
            </a:r>
            <a:r>
              <a:rPr sz="700" spc="-200">
                <a:solidFill>
                  <a:srgbClr val="FFFFFF"/>
                </a:solidFill>
                <a:latin typeface="Cambria"/>
                <a:cs typeface="Cambria"/>
              </a:rPr>
              <a:t>F</a:t>
            </a:r>
            <a:r>
              <a:rPr sz="700" spc="-200">
                <a:solidFill>
                  <a:srgbClr val="FFFFFF"/>
                </a:solidFill>
                <a:latin typeface="Microsoft Sans Serif"/>
                <a:cs typeface="Microsoft Sans Serif"/>
              </a:rPr>
              <a:t>u</a:t>
            </a:r>
            <a:r>
              <a:rPr sz="700" spc="-200">
                <a:solidFill>
                  <a:srgbClr val="FFFFFF"/>
                </a:solidFill>
                <a:latin typeface="Cambria"/>
                <a:cs typeface="Cambria"/>
              </a:rPr>
              <a:t>u</a:t>
            </a:r>
            <a:r>
              <a:rPr sz="700" spc="-190">
                <a:solidFill>
                  <a:srgbClr val="FFFFFF"/>
                </a:solidFill>
                <a:latin typeface="Microsoft Sans Serif"/>
                <a:cs typeface="Microsoft Sans Serif"/>
              </a:rPr>
              <a:t>n</a:t>
            </a:r>
            <a:r>
              <a:rPr sz="700" spc="-215">
                <a:solidFill>
                  <a:srgbClr val="FFFFFF"/>
                </a:solidFill>
                <a:latin typeface="Cambria"/>
                <a:cs typeface="Cambria"/>
              </a:rPr>
              <a:t>n</a:t>
            </a:r>
            <a:r>
              <a:rPr sz="700" spc="-140">
                <a:solidFill>
                  <a:srgbClr val="FFFFFF"/>
                </a:solidFill>
                <a:latin typeface="Microsoft Sans Serif"/>
                <a:cs typeface="Microsoft Sans Serif"/>
              </a:rPr>
              <a:t>c</a:t>
            </a:r>
            <a:r>
              <a:rPr sz="700" spc="-180">
                <a:solidFill>
                  <a:srgbClr val="FFFFFF"/>
                </a:solidFill>
                <a:latin typeface="Cambria"/>
                <a:cs typeface="Cambria"/>
              </a:rPr>
              <a:t>c</a:t>
            </a:r>
            <a:r>
              <a:rPr sz="700" spc="-25">
                <a:solidFill>
                  <a:srgbClr val="FFFFFF"/>
                </a:solidFill>
                <a:latin typeface="Microsoft Sans Serif"/>
                <a:cs typeface="Microsoft Sans Serif"/>
              </a:rPr>
              <a:t>t</a:t>
            </a:r>
            <a:r>
              <a:rPr sz="700" spc="-225">
                <a:solidFill>
                  <a:srgbClr val="FFFFFF"/>
                </a:solidFill>
                <a:latin typeface="Cambria"/>
                <a:cs typeface="Cambria"/>
              </a:rPr>
              <a:t>t</a:t>
            </a:r>
            <a:r>
              <a:rPr sz="700" spc="-10">
                <a:solidFill>
                  <a:srgbClr val="FFFFFF"/>
                </a:solidFill>
                <a:latin typeface="Microsoft Sans Serif"/>
                <a:cs typeface="Microsoft Sans Serif"/>
              </a:rPr>
              <a:t>i</a:t>
            </a:r>
            <a:r>
              <a:rPr sz="700" spc="-335">
                <a:solidFill>
                  <a:srgbClr val="FFFFFF"/>
                </a:solidFill>
                <a:latin typeface="Microsoft Sans Serif"/>
                <a:cs typeface="Microsoft Sans Serif"/>
              </a:rPr>
              <a:t>o</a:t>
            </a:r>
            <a:r>
              <a:rPr sz="700" spc="-5">
                <a:solidFill>
                  <a:srgbClr val="FFFFFF"/>
                </a:solidFill>
                <a:latin typeface="Cambria"/>
                <a:cs typeface="Cambria"/>
              </a:rPr>
              <a:t>i</a:t>
            </a:r>
            <a:r>
              <a:rPr sz="700" spc="-245">
                <a:solidFill>
                  <a:srgbClr val="FFFFFF"/>
                </a:solidFill>
                <a:latin typeface="Cambria"/>
                <a:cs typeface="Cambria"/>
              </a:rPr>
              <a:t>o</a:t>
            </a:r>
            <a:r>
              <a:rPr sz="700" spc="-155">
                <a:solidFill>
                  <a:srgbClr val="FFFFFF"/>
                </a:solidFill>
                <a:latin typeface="Microsoft Sans Serif"/>
                <a:cs typeface="Microsoft Sans Serif"/>
              </a:rPr>
              <a:t>n</a:t>
            </a:r>
            <a:r>
              <a:rPr sz="700" spc="-250">
                <a:solidFill>
                  <a:srgbClr val="FFFFFF"/>
                </a:solidFill>
                <a:latin typeface="Cambria"/>
                <a:cs typeface="Cambria"/>
              </a:rPr>
              <a:t>n</a:t>
            </a:r>
            <a:r>
              <a:rPr sz="700" spc="-105">
                <a:solidFill>
                  <a:srgbClr val="FFFFFF"/>
                </a:solidFill>
                <a:latin typeface="Microsoft Sans Serif"/>
                <a:cs typeface="Microsoft Sans Serif"/>
              </a:rPr>
              <a:t>s</a:t>
            </a:r>
            <a:r>
              <a:rPr sz="700" spc="-20">
                <a:solidFill>
                  <a:srgbClr val="FFFFFF"/>
                </a:solidFill>
                <a:latin typeface="Cambria"/>
                <a:cs typeface="Cambria"/>
              </a:rPr>
              <a:t>s  </a:t>
            </a:r>
            <a:r>
              <a:rPr sz="700" spc="-155">
                <a:solidFill>
                  <a:srgbClr val="FFFFFF"/>
                </a:solidFill>
                <a:latin typeface="Microsoft Sans Serif"/>
                <a:cs typeface="Microsoft Sans Serif"/>
              </a:rPr>
              <a:t>d</a:t>
            </a:r>
            <a:r>
              <a:rPr sz="700" spc="-155">
                <a:solidFill>
                  <a:srgbClr val="FFFFFF"/>
                </a:solidFill>
                <a:latin typeface="Cambria"/>
                <a:cs typeface="Cambria"/>
              </a:rPr>
              <a:t>d</a:t>
            </a:r>
            <a:r>
              <a:rPr sz="700" spc="-155">
                <a:solidFill>
                  <a:srgbClr val="FFFFFF"/>
                </a:solidFill>
                <a:latin typeface="Microsoft Sans Serif"/>
                <a:cs typeface="Microsoft Sans Serif"/>
              </a:rPr>
              <a:t>e</a:t>
            </a:r>
            <a:r>
              <a:rPr sz="700" spc="-155">
                <a:solidFill>
                  <a:srgbClr val="FFFFFF"/>
                </a:solidFill>
                <a:latin typeface="Cambria"/>
                <a:cs typeface="Cambria"/>
              </a:rPr>
              <a:t>e</a:t>
            </a:r>
            <a:r>
              <a:rPr sz="700" spc="-155">
                <a:solidFill>
                  <a:srgbClr val="FFFFFF"/>
                </a:solidFill>
                <a:latin typeface="Microsoft Sans Serif"/>
                <a:cs typeface="Microsoft Sans Serif"/>
              </a:rPr>
              <a:t>f</a:t>
            </a:r>
            <a:r>
              <a:rPr sz="700" spc="-155">
                <a:solidFill>
                  <a:srgbClr val="FFFFFF"/>
                </a:solidFill>
                <a:latin typeface="Cambria"/>
                <a:cs typeface="Cambria"/>
              </a:rPr>
              <a:t>f</a:t>
            </a:r>
            <a:r>
              <a:rPr sz="700" spc="-155">
                <a:solidFill>
                  <a:srgbClr val="FFFFFF"/>
                </a:solidFill>
                <a:latin typeface="Microsoft Sans Serif"/>
                <a:cs typeface="Microsoft Sans Serif"/>
              </a:rPr>
              <a:t>in</a:t>
            </a:r>
            <a:r>
              <a:rPr sz="700" spc="-155">
                <a:solidFill>
                  <a:srgbClr val="FFFFFF"/>
                </a:solidFill>
                <a:latin typeface="Cambria"/>
                <a:cs typeface="Cambria"/>
              </a:rPr>
              <a:t>in</a:t>
            </a:r>
            <a:r>
              <a:rPr sz="700" spc="-155">
                <a:solidFill>
                  <a:srgbClr val="FFFFFF"/>
                </a:solidFill>
                <a:latin typeface="Microsoft Sans Serif"/>
                <a:cs typeface="Microsoft Sans Serif"/>
              </a:rPr>
              <a:t>e</a:t>
            </a:r>
            <a:r>
              <a:rPr sz="700" spc="-155">
                <a:solidFill>
                  <a:srgbClr val="FFFFFF"/>
                </a:solidFill>
                <a:latin typeface="Cambria"/>
                <a:cs typeface="Cambria"/>
              </a:rPr>
              <a:t>e</a:t>
            </a:r>
            <a:r>
              <a:rPr sz="700" spc="-155">
                <a:solidFill>
                  <a:srgbClr val="FFFFFF"/>
                </a:solidFill>
                <a:latin typeface="Microsoft Sans Serif"/>
                <a:cs typeface="Microsoft Sans Serif"/>
              </a:rPr>
              <a:t>d</a:t>
            </a:r>
            <a:r>
              <a:rPr sz="700" spc="-155">
                <a:solidFill>
                  <a:srgbClr val="FFFFFF"/>
                </a:solidFill>
                <a:latin typeface="Cambria"/>
                <a:cs typeface="Cambria"/>
              </a:rPr>
              <a:t>d</a:t>
            </a:r>
            <a:endParaRPr sz="700">
              <a:latin typeface="Cambria"/>
              <a:cs typeface="Cambria"/>
            </a:endParaRPr>
          </a:p>
          <a:p>
            <a:pPr marR="5080" algn="ctr">
              <a:lnSpc>
                <a:spcPct val="100000"/>
              </a:lnSpc>
              <a:spcBef>
                <a:spcPts val="100"/>
              </a:spcBef>
            </a:pPr>
            <a:r>
              <a:rPr sz="700" spc="-135">
                <a:solidFill>
                  <a:srgbClr val="FFFFFF"/>
                </a:solidFill>
                <a:latin typeface="Microsoft Sans Serif"/>
                <a:cs typeface="Microsoft Sans Serif"/>
              </a:rPr>
              <a:t>in</a:t>
            </a:r>
            <a:r>
              <a:rPr sz="700" spc="-135">
                <a:solidFill>
                  <a:srgbClr val="FFFFFF"/>
                </a:solidFill>
                <a:latin typeface="Cambria"/>
                <a:cs typeface="Cambria"/>
              </a:rPr>
              <a:t>in</a:t>
            </a:r>
            <a:r>
              <a:rPr sz="700" spc="-135">
                <a:solidFill>
                  <a:srgbClr val="FFFFFF"/>
                </a:solidFill>
                <a:latin typeface="Microsoft Sans Serif"/>
                <a:cs typeface="Microsoft Sans Serif"/>
              </a:rPr>
              <a:t>IS</a:t>
            </a:r>
            <a:r>
              <a:rPr sz="700" spc="-135">
                <a:solidFill>
                  <a:srgbClr val="FFFFFF"/>
                </a:solidFill>
                <a:latin typeface="Cambria"/>
                <a:cs typeface="Cambria"/>
              </a:rPr>
              <a:t>IS</a:t>
            </a:r>
            <a:r>
              <a:rPr sz="700" spc="-135">
                <a:solidFill>
                  <a:srgbClr val="FFFFFF"/>
                </a:solidFill>
                <a:latin typeface="Microsoft Sans Serif"/>
                <a:cs typeface="Microsoft Sans Serif"/>
              </a:rPr>
              <a:t>A</a:t>
            </a:r>
            <a:r>
              <a:rPr sz="700" spc="-135">
                <a:solidFill>
                  <a:srgbClr val="FFFFFF"/>
                </a:solidFill>
                <a:latin typeface="Cambria"/>
                <a:cs typeface="Cambria"/>
              </a:rPr>
              <a:t>A</a:t>
            </a:r>
            <a:r>
              <a:rPr sz="700" spc="-135">
                <a:solidFill>
                  <a:srgbClr val="FFFFFF"/>
                </a:solidFill>
                <a:latin typeface="Microsoft Sans Serif"/>
                <a:cs typeface="Microsoft Sans Serif"/>
              </a:rPr>
              <a:t>-</a:t>
            </a:r>
            <a:r>
              <a:rPr sz="700" spc="-135">
                <a:solidFill>
                  <a:srgbClr val="FFFFFF"/>
                </a:solidFill>
                <a:latin typeface="Cambria"/>
                <a:cs typeface="Cambria"/>
              </a:rPr>
              <a:t>-</a:t>
            </a:r>
            <a:r>
              <a:rPr sz="700" spc="-135">
                <a:solidFill>
                  <a:srgbClr val="FFFFFF"/>
                </a:solidFill>
                <a:latin typeface="Microsoft Sans Serif"/>
                <a:cs typeface="Microsoft Sans Serif"/>
              </a:rPr>
              <a:t>9</a:t>
            </a:r>
            <a:r>
              <a:rPr sz="700" spc="-135">
                <a:solidFill>
                  <a:srgbClr val="FFFFFF"/>
                </a:solidFill>
                <a:latin typeface="Cambria"/>
                <a:cs typeface="Cambria"/>
              </a:rPr>
              <a:t>9</a:t>
            </a:r>
            <a:r>
              <a:rPr sz="700" spc="-135">
                <a:solidFill>
                  <a:srgbClr val="FFFFFF"/>
                </a:solidFill>
                <a:latin typeface="Microsoft Sans Serif"/>
                <a:cs typeface="Microsoft Sans Serif"/>
              </a:rPr>
              <a:t>5</a:t>
            </a:r>
            <a:r>
              <a:rPr sz="700" spc="-135">
                <a:solidFill>
                  <a:srgbClr val="FFFFFF"/>
                </a:solidFill>
                <a:latin typeface="Cambria"/>
                <a:cs typeface="Cambria"/>
              </a:rPr>
              <a:t>5</a:t>
            </a:r>
            <a:r>
              <a:rPr sz="700" spc="-135">
                <a:solidFill>
                  <a:srgbClr val="FFFFFF"/>
                </a:solidFill>
                <a:latin typeface="Microsoft Sans Serif"/>
                <a:cs typeface="Microsoft Sans Serif"/>
              </a:rPr>
              <a:t>p</a:t>
            </a:r>
            <a:r>
              <a:rPr sz="700" spc="-135">
                <a:solidFill>
                  <a:srgbClr val="FFFFFF"/>
                </a:solidFill>
                <a:latin typeface="Cambria"/>
                <a:cs typeface="Cambria"/>
              </a:rPr>
              <a:t>p</a:t>
            </a:r>
            <a:r>
              <a:rPr sz="700" spc="-135">
                <a:solidFill>
                  <a:srgbClr val="FFFFFF"/>
                </a:solidFill>
                <a:latin typeface="Microsoft Sans Serif"/>
                <a:cs typeface="Microsoft Sans Serif"/>
              </a:rPr>
              <a:t>a</a:t>
            </a:r>
            <a:r>
              <a:rPr sz="700" spc="-135">
                <a:solidFill>
                  <a:srgbClr val="FFFFFF"/>
                </a:solidFill>
                <a:latin typeface="Cambria"/>
                <a:cs typeface="Cambria"/>
              </a:rPr>
              <a:t>a</a:t>
            </a:r>
            <a:r>
              <a:rPr sz="700" spc="-135">
                <a:solidFill>
                  <a:srgbClr val="FFFFFF"/>
                </a:solidFill>
                <a:latin typeface="Microsoft Sans Serif"/>
                <a:cs typeface="Microsoft Sans Serif"/>
              </a:rPr>
              <a:t>r</a:t>
            </a:r>
            <a:r>
              <a:rPr sz="700" spc="-135">
                <a:solidFill>
                  <a:srgbClr val="FFFFFF"/>
                </a:solidFill>
                <a:latin typeface="Cambria"/>
                <a:cs typeface="Cambria"/>
              </a:rPr>
              <a:t>r</a:t>
            </a:r>
            <a:r>
              <a:rPr sz="700" spc="-135">
                <a:solidFill>
                  <a:srgbClr val="FFFFFF"/>
                </a:solidFill>
                <a:latin typeface="Microsoft Sans Serif"/>
                <a:cs typeface="Microsoft Sans Serif"/>
              </a:rPr>
              <a:t>t</a:t>
            </a:r>
            <a:r>
              <a:rPr sz="700" spc="-135">
                <a:solidFill>
                  <a:srgbClr val="FFFFFF"/>
                </a:solidFill>
                <a:latin typeface="Cambria"/>
                <a:cs typeface="Cambria"/>
              </a:rPr>
              <a:t>t</a:t>
            </a:r>
            <a:r>
              <a:rPr sz="700" spc="-135">
                <a:solidFill>
                  <a:srgbClr val="FFFFFF"/>
                </a:solidFill>
                <a:latin typeface="Microsoft Sans Serif"/>
                <a:cs typeface="Microsoft Sans Serif"/>
              </a:rPr>
              <a:t>3</a:t>
            </a:r>
            <a:r>
              <a:rPr sz="700" spc="-135">
                <a:solidFill>
                  <a:srgbClr val="FFFFFF"/>
                </a:solidFill>
                <a:latin typeface="Cambria"/>
                <a:cs typeface="Cambria"/>
              </a:rPr>
              <a:t>3</a:t>
            </a:r>
            <a:endParaRPr sz="700">
              <a:latin typeface="Cambria"/>
              <a:cs typeface="Cambria"/>
            </a:endParaRPr>
          </a:p>
        </p:txBody>
      </p:sp>
      <p:sp>
        <p:nvSpPr>
          <p:cNvPr id="122" name="object 122"/>
          <p:cNvSpPr txBox="1"/>
          <p:nvPr/>
        </p:nvSpPr>
        <p:spPr>
          <a:xfrm>
            <a:off x="2478815" y="1938369"/>
            <a:ext cx="922655" cy="219075"/>
          </a:xfrm>
          <a:prstGeom prst="rect">
            <a:avLst/>
          </a:prstGeom>
          <a:solidFill>
            <a:srgbClr val="003399"/>
          </a:solidFill>
        </p:spPr>
        <p:txBody>
          <a:bodyPr vert="horz" wrap="square" lIns="0" tIns="508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2735">
              <a:lnSpc>
                <a:spcPct val="100000"/>
              </a:lnSpc>
              <a:spcBef>
                <a:spcPts val="400"/>
              </a:spcBef>
            </a:pPr>
            <a:r>
              <a:rPr sz="700" b="1" spc="5">
                <a:solidFill>
                  <a:srgbClr val="FFFFFF"/>
                </a:solidFill>
                <a:latin typeface="Microsoft YaHei UI"/>
                <a:cs typeface="Microsoft YaHei UI"/>
              </a:rPr>
              <a:t>质量运营</a:t>
            </a:r>
            <a:endParaRPr sz="700">
              <a:latin typeface="Microsoft YaHei UI"/>
              <a:cs typeface="Microsoft YaHei UI"/>
            </a:endParaRPr>
          </a:p>
        </p:txBody>
      </p:sp>
      <p:sp>
        <p:nvSpPr>
          <p:cNvPr id="123" name="object 123"/>
          <p:cNvSpPr txBox="1"/>
          <p:nvPr/>
        </p:nvSpPr>
        <p:spPr>
          <a:xfrm>
            <a:off x="2713354" y="2702813"/>
            <a:ext cx="29209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 spc="-125">
                <a:latin typeface="Microsoft Sans Serif"/>
                <a:cs typeface="Microsoft Sans Serif"/>
              </a:rPr>
              <a:t>P</a:t>
            </a:r>
            <a:r>
              <a:rPr sz="200">
                <a:latin typeface="Cambria"/>
                <a:cs typeface="Cambria"/>
              </a:rPr>
              <a:t>P</a:t>
            </a:r>
            <a:endParaRPr sz="200">
              <a:latin typeface="Cambria"/>
              <a:cs typeface="Cambria"/>
            </a:endParaRPr>
          </a:p>
        </p:txBody>
      </p:sp>
      <p:sp>
        <p:nvSpPr>
          <p:cNvPr id="124" name="object 124"/>
          <p:cNvSpPr txBox="1"/>
          <p:nvPr/>
        </p:nvSpPr>
        <p:spPr>
          <a:xfrm>
            <a:off x="2613660" y="2419857"/>
            <a:ext cx="147320" cy="1809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4135"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P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 spc="-40">
                <a:latin typeface="Microsoft Sans Serif"/>
                <a:cs typeface="Microsoft Sans Serif"/>
              </a:rPr>
              <a:t>S</a:t>
            </a:r>
            <a:r>
              <a:rPr sz="200">
                <a:latin typeface="Cambria"/>
                <a:cs typeface="Cambria"/>
              </a:rPr>
              <a:t>P</a:t>
            </a:r>
            <a:r>
              <a:rPr sz="200" spc="-5">
                <a:latin typeface="Cambria"/>
                <a:cs typeface="Cambria"/>
              </a:rPr>
              <a:t> </a:t>
            </a:r>
            <a:r>
              <a:rPr sz="200" spc="10">
                <a:latin typeface="Cambria"/>
                <a:cs typeface="Cambria"/>
              </a:rPr>
              <a:t>S</a:t>
            </a:r>
            <a:endParaRPr sz="200">
              <a:latin typeface="Cambria"/>
              <a:cs typeface="Cambria"/>
            </a:endParaRPr>
          </a:p>
          <a:p>
            <a:pPr>
              <a:lnSpc>
                <a:spcPct val="100000"/>
              </a:lnSpc>
            </a:pPr>
            <a:endParaRPr sz="200">
              <a:latin typeface="Cambria"/>
              <a:cs typeface="Cambria"/>
            </a:endParaRPr>
          </a:p>
          <a:p>
            <a:pPr>
              <a:lnSpc>
                <a:spcPct val="100000"/>
              </a:lnSpc>
            </a:pPr>
            <a:endParaRPr sz="20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00">
              <a:latin typeface="Cambria"/>
              <a:cs typeface="Cambria"/>
            </a:endParaRPr>
          </a:p>
          <a:p>
            <a:pPr>
              <a:lnSpc>
                <a:spcPct val="100000"/>
              </a:lnSpc>
            </a:pPr>
            <a:r>
              <a:rPr sz="200">
                <a:latin typeface="Microsoft Sans Serif"/>
                <a:cs typeface="Microsoft Sans Serif"/>
              </a:rPr>
              <a:t>M</a:t>
            </a:r>
            <a:r>
              <a:rPr sz="200" spc="-2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&amp;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E C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125" name="object 125"/>
          <p:cNvSpPr txBox="1"/>
          <p:nvPr/>
        </p:nvSpPr>
        <p:spPr>
          <a:xfrm>
            <a:off x="3132708" y="2710688"/>
            <a:ext cx="57150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 spc="-135">
                <a:latin typeface="Microsoft Sans Serif"/>
                <a:cs typeface="Microsoft Sans Serif"/>
              </a:rPr>
              <a:t>Q</a:t>
            </a:r>
            <a:r>
              <a:rPr sz="200" spc="15">
                <a:latin typeface="Cambria"/>
                <a:cs typeface="Cambria"/>
              </a:rPr>
              <a:t>Q</a:t>
            </a:r>
            <a:r>
              <a:rPr sz="200" spc="-30">
                <a:latin typeface="Cambria"/>
                <a:cs typeface="Cambria"/>
              </a:rPr>
              <a:t> </a:t>
            </a:r>
            <a:r>
              <a:rPr sz="200" spc="-114">
                <a:latin typeface="Microsoft Sans Serif"/>
                <a:cs typeface="Microsoft Sans Serif"/>
              </a:rPr>
              <a:t>A</a:t>
            </a:r>
            <a:r>
              <a:rPr sz="200" spc="5">
                <a:latin typeface="Cambria"/>
                <a:cs typeface="Cambria"/>
              </a:rPr>
              <a:t>A</a:t>
            </a:r>
            <a:endParaRPr sz="200">
              <a:latin typeface="Cambria"/>
              <a:cs typeface="Cambria"/>
            </a:endParaRPr>
          </a:p>
        </p:txBody>
      </p:sp>
      <p:sp>
        <p:nvSpPr>
          <p:cNvPr id="126" name="object 126"/>
          <p:cNvSpPr txBox="1"/>
          <p:nvPr/>
        </p:nvSpPr>
        <p:spPr>
          <a:xfrm>
            <a:off x="3045205" y="2848737"/>
            <a:ext cx="127635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R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&amp;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D &amp; E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127" name="object 127"/>
          <p:cNvSpPr txBox="1"/>
          <p:nvPr/>
        </p:nvSpPr>
        <p:spPr>
          <a:xfrm>
            <a:off x="3000629" y="2350135"/>
            <a:ext cx="304800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400"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P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C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A                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P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S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A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128" name="object 128"/>
          <p:cNvSpPr txBox="1"/>
          <p:nvPr/>
        </p:nvSpPr>
        <p:spPr>
          <a:xfrm>
            <a:off x="2895854" y="2302510"/>
            <a:ext cx="53340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 spc="-150">
                <a:latin typeface="Microsoft Sans Serif"/>
                <a:cs typeface="Microsoft Sans Serif"/>
              </a:rPr>
              <a:t>O</a:t>
            </a:r>
            <a:r>
              <a:rPr sz="200" spc="15">
                <a:latin typeface="Cambria"/>
                <a:cs typeface="Cambria"/>
              </a:rPr>
              <a:t>O</a:t>
            </a:r>
            <a:r>
              <a:rPr sz="200" spc="-15">
                <a:latin typeface="Cambria"/>
                <a:cs typeface="Cambria"/>
              </a:rPr>
              <a:t> </a:t>
            </a:r>
            <a:r>
              <a:rPr sz="200" spc="-125">
                <a:latin typeface="Microsoft Sans Serif"/>
                <a:cs typeface="Microsoft Sans Serif"/>
              </a:rPr>
              <a:t>P</a:t>
            </a:r>
            <a:r>
              <a:rPr sz="200">
                <a:latin typeface="Cambria"/>
                <a:cs typeface="Cambria"/>
              </a:rPr>
              <a:t>P</a:t>
            </a:r>
            <a:endParaRPr sz="200">
              <a:latin typeface="Cambria"/>
              <a:cs typeface="Cambria"/>
            </a:endParaRPr>
          </a:p>
        </p:txBody>
      </p:sp>
      <p:sp>
        <p:nvSpPr>
          <p:cNvPr id="129" name="object 129"/>
          <p:cNvSpPr txBox="1"/>
          <p:nvPr/>
        </p:nvSpPr>
        <p:spPr>
          <a:xfrm>
            <a:off x="3272028" y="2761233"/>
            <a:ext cx="78740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M</a:t>
            </a:r>
            <a:r>
              <a:rPr sz="200" spc="-2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&amp;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S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130" name="object 130"/>
          <p:cNvSpPr txBox="1"/>
          <p:nvPr/>
        </p:nvSpPr>
        <p:spPr>
          <a:xfrm>
            <a:off x="2843657" y="2551938"/>
            <a:ext cx="472440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400">
              <a:lnSpc>
                <a:spcPct val="100000"/>
              </a:lnSpc>
              <a:spcBef>
                <a:spcPts val="105"/>
              </a:spcBef>
              <a:tabLst>
                <a:tab pos="361315"/>
              </a:tabLst>
            </a:pPr>
            <a:r>
              <a:rPr sz="200">
                <a:latin typeface="Microsoft Sans Serif"/>
                <a:cs typeface="Microsoft Sans Serif"/>
              </a:rPr>
              <a:t>P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 spc="-90">
                <a:latin typeface="Microsoft Sans Serif"/>
                <a:cs typeface="Microsoft Sans Serif"/>
              </a:rPr>
              <a:t>C</a:t>
            </a:r>
            <a:r>
              <a:rPr sz="300" baseline="13888">
                <a:latin typeface="Cambria"/>
                <a:cs typeface="Cambria"/>
              </a:rPr>
              <a:t>P</a:t>
            </a:r>
            <a:r>
              <a:rPr sz="300" spc="-7" baseline="13888">
                <a:latin typeface="Cambria"/>
                <a:cs typeface="Cambria"/>
              </a:rPr>
              <a:t> </a:t>
            </a:r>
            <a:r>
              <a:rPr sz="300" spc="22" baseline="13888">
                <a:latin typeface="Cambria"/>
                <a:cs typeface="Cambria"/>
              </a:rPr>
              <a:t>C</a:t>
            </a:r>
            <a:r>
              <a:rPr sz="300" baseline="13888">
                <a:latin typeface="Cambria"/>
                <a:cs typeface="Cambria"/>
              </a:rPr>
              <a:t>	</a:t>
            </a:r>
            <a:r>
              <a:rPr sz="200">
                <a:latin typeface="Microsoft Sans Serif"/>
                <a:cs typeface="Microsoft Sans Serif"/>
              </a:rPr>
              <a:t>P</a:t>
            </a:r>
            <a:r>
              <a:rPr sz="200" spc="-15">
                <a:latin typeface="Microsoft Sans Serif"/>
                <a:cs typeface="Microsoft Sans Serif"/>
              </a:rPr>
              <a:t> </a:t>
            </a:r>
            <a:r>
              <a:rPr sz="300" spc="-165" baseline="13888">
                <a:latin typeface="Cambria"/>
                <a:cs typeface="Cambria"/>
              </a:rPr>
              <a:t>P</a:t>
            </a:r>
            <a:r>
              <a:rPr sz="200">
                <a:latin typeface="Microsoft Sans Serif"/>
                <a:cs typeface="Microsoft Sans Serif"/>
              </a:rPr>
              <a:t>I</a:t>
            </a:r>
            <a:r>
              <a:rPr sz="200" spc="-15">
                <a:latin typeface="Microsoft Sans Serif"/>
                <a:cs typeface="Microsoft Sans Serif"/>
              </a:rPr>
              <a:t> </a:t>
            </a:r>
            <a:r>
              <a:rPr sz="200" spc="-95">
                <a:latin typeface="Microsoft Sans Serif"/>
                <a:cs typeface="Microsoft Sans Serif"/>
              </a:rPr>
              <a:t>C</a:t>
            </a:r>
            <a:r>
              <a:rPr sz="300" baseline="13888">
                <a:latin typeface="Cambria"/>
                <a:cs typeface="Cambria"/>
              </a:rPr>
              <a:t>I</a:t>
            </a:r>
            <a:r>
              <a:rPr sz="300" spc="-7" baseline="13888">
                <a:latin typeface="Cambria"/>
                <a:cs typeface="Cambria"/>
              </a:rPr>
              <a:t> </a:t>
            </a:r>
            <a:r>
              <a:rPr sz="300" spc="22" baseline="13888">
                <a:latin typeface="Cambria"/>
                <a:cs typeface="Cambria"/>
              </a:rPr>
              <a:t>C</a:t>
            </a:r>
            <a:endParaRPr sz="300" baseline="13888">
              <a:latin typeface="Cambria"/>
              <a:cs typeface="Cambria"/>
            </a:endParaRPr>
          </a:p>
        </p:txBody>
      </p:sp>
      <p:sp>
        <p:nvSpPr>
          <p:cNvPr id="131" name="object 131"/>
          <p:cNvSpPr txBox="1"/>
          <p:nvPr/>
        </p:nvSpPr>
        <p:spPr>
          <a:xfrm>
            <a:off x="2866008" y="2815208"/>
            <a:ext cx="83185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 spc="-10">
                <a:latin typeface="Microsoft Sans Serif"/>
                <a:cs typeface="Microsoft Sans Serif"/>
              </a:rPr>
              <a:t>M</a:t>
            </a:r>
            <a:r>
              <a:rPr sz="200" spc="-125">
                <a:latin typeface="Cambria"/>
                <a:cs typeface="Cambria"/>
              </a:rPr>
              <a:t>M</a:t>
            </a:r>
            <a:r>
              <a:rPr sz="200">
                <a:latin typeface="Microsoft Sans Serif"/>
                <a:cs typeface="Microsoft Sans Serif"/>
              </a:rPr>
              <a:t>M</a:t>
            </a:r>
            <a:r>
              <a:rPr sz="200" spc="10">
                <a:latin typeface="Cambria"/>
                <a:cs typeface="Cambria"/>
              </a:rPr>
              <a:t>M</a:t>
            </a:r>
            <a:endParaRPr sz="200">
              <a:latin typeface="Cambria"/>
              <a:cs typeface="Cambria"/>
            </a:endParaRPr>
          </a:p>
        </p:txBody>
      </p:sp>
      <p:pic>
        <p:nvPicPr>
          <p:cNvPr id="132" name="object 132"/>
          <p:cNvPicPr/>
          <p:nvPr/>
        </p:nvPicPr>
        <p:blipFill>
          <a:blip r:embed="rId12"/>
          <a:stretch>
            <a:fillRect/>
          </a:stretch>
        </p:blipFill>
        <p:spPr>
          <a:xfrm>
            <a:off x="3584638" y="2297810"/>
            <a:ext cx="868362" cy="1380426"/>
          </a:xfrm>
          <a:prstGeom prst="rect">
            <a:avLst/>
          </a:prstGeom>
        </p:spPr>
      </p:pic>
      <p:sp>
        <p:nvSpPr>
          <p:cNvPr id="133" name="object 133"/>
          <p:cNvSpPr txBox="1"/>
          <p:nvPr/>
        </p:nvSpPr>
        <p:spPr>
          <a:xfrm>
            <a:off x="3763009" y="3058439"/>
            <a:ext cx="652780" cy="3841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0" marR="139065" algn="ctr">
              <a:lnSpc>
                <a:spcPct val="112900"/>
              </a:lnSpc>
              <a:spcBef>
                <a:spcPts val="100"/>
              </a:spcBef>
            </a:pPr>
            <a:r>
              <a:rPr sz="700" spc="-395">
                <a:solidFill>
                  <a:srgbClr val="FFFFFF"/>
                </a:solidFill>
                <a:latin typeface="Microsoft Sans Serif"/>
                <a:cs typeface="Microsoft Sans Serif"/>
              </a:rPr>
              <a:t>F</a:t>
            </a:r>
            <a:r>
              <a:rPr sz="700" spc="-5">
                <a:solidFill>
                  <a:srgbClr val="FFFFFF"/>
                </a:solidFill>
                <a:latin typeface="Cambria"/>
                <a:cs typeface="Cambria"/>
              </a:rPr>
              <a:t>F</a:t>
            </a:r>
            <a:r>
              <a:rPr sz="700" spc="-385">
                <a:solidFill>
                  <a:srgbClr val="FFFFFF"/>
                </a:solidFill>
                <a:latin typeface="Cambria"/>
                <a:cs typeface="Cambria"/>
              </a:rPr>
              <a:t>u</a:t>
            </a:r>
            <a:r>
              <a:rPr sz="700" spc="-10">
                <a:solidFill>
                  <a:srgbClr val="FFFFFF"/>
                </a:solidFill>
                <a:latin typeface="Microsoft Sans Serif"/>
                <a:cs typeface="Microsoft Sans Serif"/>
              </a:rPr>
              <a:t>u</a:t>
            </a:r>
            <a:r>
              <a:rPr sz="700" spc="-395">
                <a:solidFill>
                  <a:srgbClr val="FFFFFF"/>
                </a:solidFill>
                <a:latin typeface="Microsoft Sans Serif"/>
                <a:cs typeface="Microsoft Sans Serif"/>
              </a:rPr>
              <a:t>n</a:t>
            </a:r>
            <a:r>
              <a:rPr sz="700" spc="-15">
                <a:solidFill>
                  <a:srgbClr val="FFFFFF"/>
                </a:solidFill>
                <a:latin typeface="Cambria"/>
                <a:cs typeface="Cambria"/>
              </a:rPr>
              <a:t>n</a:t>
            </a:r>
            <a:r>
              <a:rPr sz="700" spc="-340">
                <a:solidFill>
                  <a:srgbClr val="FFFFFF"/>
                </a:solidFill>
                <a:latin typeface="Microsoft Sans Serif"/>
                <a:cs typeface="Microsoft Sans Serif"/>
              </a:rPr>
              <a:t>c</a:t>
            </a:r>
            <a:r>
              <a:rPr sz="700">
                <a:solidFill>
                  <a:srgbClr val="FFFFFF"/>
                </a:solidFill>
                <a:latin typeface="Cambria"/>
                <a:cs typeface="Cambria"/>
              </a:rPr>
              <a:t>c</a:t>
            </a:r>
            <a:r>
              <a:rPr sz="700" spc="-215">
                <a:solidFill>
                  <a:srgbClr val="FFFFFF"/>
                </a:solidFill>
                <a:latin typeface="Cambria"/>
                <a:cs typeface="Cambria"/>
              </a:rPr>
              <a:t>t</a:t>
            </a:r>
            <a:r>
              <a:rPr sz="700" spc="-5">
                <a:solidFill>
                  <a:srgbClr val="FFFFFF"/>
                </a:solidFill>
                <a:latin typeface="Microsoft Sans Serif"/>
                <a:cs typeface="Microsoft Sans Serif"/>
              </a:rPr>
              <a:t>t</a:t>
            </a:r>
            <a:r>
              <a:rPr sz="700" spc="-155">
                <a:solidFill>
                  <a:srgbClr val="FFFFFF"/>
                </a:solidFill>
                <a:latin typeface="Microsoft Sans Serif"/>
                <a:cs typeface="Microsoft Sans Serif"/>
              </a:rPr>
              <a:t>i</a:t>
            </a:r>
            <a:r>
              <a:rPr sz="700" spc="-55">
                <a:solidFill>
                  <a:srgbClr val="FFFFFF"/>
                </a:solidFill>
                <a:latin typeface="Cambria"/>
                <a:cs typeface="Cambria"/>
              </a:rPr>
              <a:t>i</a:t>
            </a:r>
            <a:r>
              <a:rPr sz="700" spc="-345">
                <a:solidFill>
                  <a:srgbClr val="FFFFFF"/>
                </a:solidFill>
                <a:latin typeface="Microsoft Sans Serif"/>
                <a:cs typeface="Microsoft Sans Serif"/>
              </a:rPr>
              <a:t>o</a:t>
            </a:r>
            <a:r>
              <a:rPr sz="700" spc="-40">
                <a:solidFill>
                  <a:srgbClr val="FFFFFF"/>
                </a:solidFill>
                <a:latin typeface="Cambria"/>
                <a:cs typeface="Cambria"/>
              </a:rPr>
              <a:t>o</a:t>
            </a:r>
            <a:r>
              <a:rPr sz="700" spc="-360">
                <a:solidFill>
                  <a:srgbClr val="FFFFFF"/>
                </a:solidFill>
                <a:latin typeface="Microsoft Sans Serif"/>
                <a:cs typeface="Microsoft Sans Serif"/>
              </a:rPr>
              <a:t>n</a:t>
            </a:r>
            <a:r>
              <a:rPr sz="700" spc="-50">
                <a:solidFill>
                  <a:srgbClr val="FFFFFF"/>
                </a:solidFill>
                <a:latin typeface="Cambria"/>
                <a:cs typeface="Cambria"/>
              </a:rPr>
              <a:t>n</a:t>
            </a:r>
            <a:r>
              <a:rPr sz="700" spc="-310">
                <a:solidFill>
                  <a:srgbClr val="FFFFFF"/>
                </a:solidFill>
                <a:latin typeface="Microsoft Sans Serif"/>
                <a:cs typeface="Microsoft Sans Serif"/>
              </a:rPr>
              <a:t>s</a:t>
            </a:r>
            <a:r>
              <a:rPr sz="700" spc="-20">
                <a:solidFill>
                  <a:srgbClr val="FFFFFF"/>
                </a:solidFill>
                <a:latin typeface="Cambria"/>
                <a:cs typeface="Cambria"/>
              </a:rPr>
              <a:t>s  </a:t>
            </a:r>
            <a:r>
              <a:rPr sz="700" spc="-165">
                <a:solidFill>
                  <a:srgbClr val="FFFFFF"/>
                </a:solidFill>
                <a:latin typeface="Microsoft Sans Serif"/>
                <a:cs typeface="Microsoft Sans Serif"/>
              </a:rPr>
              <a:t>d</a:t>
            </a:r>
            <a:r>
              <a:rPr sz="700" spc="-165">
                <a:solidFill>
                  <a:srgbClr val="FFFFFF"/>
                </a:solidFill>
                <a:latin typeface="Cambria"/>
                <a:cs typeface="Cambria"/>
              </a:rPr>
              <a:t>d</a:t>
            </a:r>
            <a:r>
              <a:rPr sz="700" spc="-165">
                <a:solidFill>
                  <a:srgbClr val="FFFFFF"/>
                </a:solidFill>
                <a:latin typeface="Microsoft Sans Serif"/>
                <a:cs typeface="Microsoft Sans Serif"/>
              </a:rPr>
              <a:t>e</a:t>
            </a:r>
            <a:r>
              <a:rPr sz="700" spc="-165">
                <a:solidFill>
                  <a:srgbClr val="FFFFFF"/>
                </a:solidFill>
                <a:latin typeface="Cambria"/>
                <a:cs typeface="Cambria"/>
              </a:rPr>
              <a:t>ef</a:t>
            </a:r>
            <a:r>
              <a:rPr sz="700" spc="-165">
                <a:solidFill>
                  <a:srgbClr val="FFFFFF"/>
                </a:solidFill>
                <a:latin typeface="Microsoft Sans Serif"/>
                <a:cs typeface="Microsoft Sans Serif"/>
              </a:rPr>
              <a:t>fi</a:t>
            </a:r>
            <a:r>
              <a:rPr sz="700" spc="-165">
                <a:solidFill>
                  <a:srgbClr val="FFFFFF"/>
                </a:solidFill>
                <a:latin typeface="Cambria"/>
                <a:cs typeface="Cambria"/>
              </a:rPr>
              <a:t>i</a:t>
            </a:r>
            <a:r>
              <a:rPr sz="700" spc="-165">
                <a:solidFill>
                  <a:srgbClr val="FFFFFF"/>
                </a:solidFill>
                <a:latin typeface="Microsoft Sans Serif"/>
                <a:cs typeface="Microsoft Sans Serif"/>
              </a:rPr>
              <a:t>n</a:t>
            </a:r>
            <a:r>
              <a:rPr sz="700" spc="-165">
                <a:solidFill>
                  <a:srgbClr val="FFFFFF"/>
                </a:solidFill>
                <a:latin typeface="Cambria"/>
                <a:cs typeface="Cambria"/>
              </a:rPr>
              <a:t>n</a:t>
            </a:r>
            <a:r>
              <a:rPr sz="700" spc="-165">
                <a:solidFill>
                  <a:srgbClr val="FFFFFF"/>
                </a:solidFill>
                <a:latin typeface="Microsoft Sans Serif"/>
                <a:cs typeface="Microsoft Sans Serif"/>
              </a:rPr>
              <a:t>e</a:t>
            </a:r>
            <a:r>
              <a:rPr sz="700" spc="-165">
                <a:solidFill>
                  <a:srgbClr val="FFFFFF"/>
                </a:solidFill>
                <a:latin typeface="Cambria"/>
                <a:cs typeface="Cambria"/>
              </a:rPr>
              <a:t>e</a:t>
            </a:r>
            <a:r>
              <a:rPr sz="700" spc="-165">
                <a:solidFill>
                  <a:srgbClr val="FFFFFF"/>
                </a:solidFill>
                <a:latin typeface="Microsoft Sans Serif"/>
                <a:cs typeface="Microsoft Sans Serif"/>
              </a:rPr>
              <a:t>d</a:t>
            </a:r>
            <a:r>
              <a:rPr sz="700" spc="-165">
                <a:solidFill>
                  <a:srgbClr val="FFFFFF"/>
                </a:solidFill>
                <a:latin typeface="Cambria"/>
                <a:cs typeface="Cambria"/>
              </a:rPr>
              <a:t>d</a:t>
            </a:r>
            <a:endParaRPr sz="700">
              <a:latin typeface="Cambria"/>
              <a:cs typeface="Cambria"/>
            </a:endParaRPr>
          </a:p>
          <a:p>
            <a:pPr marR="5080" algn="ctr">
              <a:lnSpc>
                <a:spcPct val="100000"/>
              </a:lnSpc>
              <a:spcBef>
                <a:spcPts val="85"/>
              </a:spcBef>
            </a:pPr>
            <a:r>
              <a:rPr sz="700" spc="-160">
                <a:solidFill>
                  <a:srgbClr val="FFFFFF"/>
                </a:solidFill>
                <a:latin typeface="Cambria"/>
                <a:cs typeface="Cambria"/>
              </a:rPr>
              <a:t>i</a:t>
            </a:r>
            <a:r>
              <a:rPr sz="700" spc="-10">
                <a:solidFill>
                  <a:srgbClr val="FFFFFF"/>
                </a:solidFill>
                <a:latin typeface="Microsoft Sans Serif"/>
                <a:cs typeface="Microsoft Sans Serif"/>
              </a:rPr>
              <a:t>i</a:t>
            </a:r>
            <a:r>
              <a:rPr sz="700" spc="-395">
                <a:solidFill>
                  <a:srgbClr val="FFFFFF"/>
                </a:solidFill>
                <a:latin typeface="Microsoft Sans Serif"/>
                <a:cs typeface="Microsoft Sans Serif"/>
              </a:rPr>
              <a:t>n</a:t>
            </a:r>
            <a:r>
              <a:rPr sz="700">
                <a:solidFill>
                  <a:srgbClr val="FFFFFF"/>
                </a:solidFill>
                <a:latin typeface="Cambria"/>
                <a:cs typeface="Cambria"/>
              </a:rPr>
              <a:t>n</a:t>
            </a:r>
            <a:r>
              <a:rPr sz="700" spc="1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700" spc="-165">
                <a:solidFill>
                  <a:srgbClr val="FFFFFF"/>
                </a:solidFill>
                <a:latin typeface="Microsoft Sans Serif"/>
                <a:cs typeface="Microsoft Sans Serif"/>
              </a:rPr>
              <a:t>I</a:t>
            </a:r>
            <a:r>
              <a:rPr sz="700" spc="-90">
                <a:solidFill>
                  <a:srgbClr val="FFFFFF"/>
                </a:solidFill>
                <a:latin typeface="Cambria"/>
                <a:cs typeface="Cambria"/>
              </a:rPr>
              <a:t>I</a:t>
            </a:r>
            <a:r>
              <a:rPr sz="700" spc="-390">
                <a:solidFill>
                  <a:srgbClr val="FFFFFF"/>
                </a:solidFill>
                <a:latin typeface="Microsoft Sans Serif"/>
                <a:cs typeface="Microsoft Sans Serif"/>
              </a:rPr>
              <a:t>S</a:t>
            </a:r>
            <a:r>
              <a:rPr sz="700" spc="30">
                <a:solidFill>
                  <a:srgbClr val="FFFFFF"/>
                </a:solidFill>
                <a:latin typeface="Cambria"/>
                <a:cs typeface="Cambria"/>
              </a:rPr>
              <a:t>S</a:t>
            </a:r>
            <a:r>
              <a:rPr sz="700" spc="-470">
                <a:solidFill>
                  <a:srgbClr val="FFFFFF"/>
                </a:solidFill>
                <a:latin typeface="Microsoft Sans Serif"/>
                <a:cs typeface="Microsoft Sans Serif"/>
              </a:rPr>
              <a:t>A</a:t>
            </a:r>
            <a:r>
              <a:rPr sz="700" spc="5">
                <a:solidFill>
                  <a:srgbClr val="FFFFFF"/>
                </a:solidFill>
                <a:latin typeface="Cambria"/>
                <a:cs typeface="Cambria"/>
              </a:rPr>
              <a:t>A</a:t>
            </a:r>
            <a:r>
              <a:rPr sz="700" spc="-240">
                <a:solidFill>
                  <a:srgbClr val="FFFFFF"/>
                </a:solidFill>
                <a:latin typeface="Cambria"/>
                <a:cs typeface="Cambria"/>
              </a:rPr>
              <a:t>-</a:t>
            </a:r>
            <a:r>
              <a:rPr sz="700" spc="-5">
                <a:solidFill>
                  <a:srgbClr val="FFFFFF"/>
                </a:solidFill>
                <a:latin typeface="Microsoft Sans Serif"/>
                <a:cs typeface="Microsoft Sans Serif"/>
              </a:rPr>
              <a:t>-</a:t>
            </a:r>
            <a:r>
              <a:rPr sz="700" spc="-35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700" spc="-380">
                <a:solidFill>
                  <a:srgbClr val="FFFFFF"/>
                </a:solidFill>
                <a:latin typeface="Microsoft Sans Serif"/>
                <a:cs typeface="Microsoft Sans Serif"/>
              </a:rPr>
              <a:t>9</a:t>
            </a:r>
            <a:r>
              <a:rPr sz="700" spc="-20">
                <a:solidFill>
                  <a:srgbClr val="FFFFFF"/>
                </a:solidFill>
                <a:latin typeface="Cambria"/>
                <a:cs typeface="Cambria"/>
              </a:rPr>
              <a:t>9</a:t>
            </a:r>
            <a:r>
              <a:rPr sz="700" spc="-380">
                <a:solidFill>
                  <a:srgbClr val="FFFFFF"/>
                </a:solidFill>
                <a:latin typeface="Microsoft Sans Serif"/>
                <a:cs typeface="Microsoft Sans Serif"/>
              </a:rPr>
              <a:t>5</a:t>
            </a:r>
            <a:r>
              <a:rPr sz="700" spc="-5">
                <a:solidFill>
                  <a:srgbClr val="FFFFFF"/>
                </a:solidFill>
                <a:latin typeface="Cambria"/>
                <a:cs typeface="Cambria"/>
              </a:rPr>
              <a:t>5</a:t>
            </a:r>
            <a:r>
              <a:rPr sz="700" spc="2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700" spc="-380">
                <a:solidFill>
                  <a:srgbClr val="FFFFFF"/>
                </a:solidFill>
                <a:latin typeface="Microsoft Sans Serif"/>
                <a:cs typeface="Microsoft Sans Serif"/>
              </a:rPr>
              <a:t>p</a:t>
            </a:r>
            <a:r>
              <a:rPr sz="700" spc="-25">
                <a:solidFill>
                  <a:srgbClr val="FFFFFF"/>
                </a:solidFill>
                <a:latin typeface="Cambria"/>
                <a:cs typeface="Cambria"/>
              </a:rPr>
              <a:t>p</a:t>
            </a:r>
            <a:r>
              <a:rPr sz="700" spc="-380">
                <a:solidFill>
                  <a:srgbClr val="FFFFFF"/>
                </a:solidFill>
                <a:latin typeface="Microsoft Sans Serif"/>
                <a:cs typeface="Microsoft Sans Serif"/>
              </a:rPr>
              <a:t>a</a:t>
            </a:r>
            <a:r>
              <a:rPr sz="700">
                <a:solidFill>
                  <a:srgbClr val="FFFFFF"/>
                </a:solidFill>
                <a:latin typeface="Cambria"/>
                <a:cs typeface="Cambria"/>
              </a:rPr>
              <a:t>a</a:t>
            </a:r>
            <a:r>
              <a:rPr sz="700" spc="-270">
                <a:solidFill>
                  <a:srgbClr val="FFFFFF"/>
                </a:solidFill>
                <a:latin typeface="Cambria"/>
                <a:cs typeface="Cambria"/>
              </a:rPr>
              <a:t>r</a:t>
            </a:r>
            <a:r>
              <a:rPr sz="700" spc="-10">
                <a:solidFill>
                  <a:srgbClr val="FFFFFF"/>
                </a:solidFill>
                <a:latin typeface="Microsoft Sans Serif"/>
                <a:cs typeface="Microsoft Sans Serif"/>
              </a:rPr>
              <a:t>r</a:t>
            </a:r>
            <a:r>
              <a:rPr sz="700" spc="-190">
                <a:solidFill>
                  <a:srgbClr val="FFFFFF"/>
                </a:solidFill>
                <a:latin typeface="Microsoft Sans Serif"/>
                <a:cs typeface="Microsoft Sans Serif"/>
              </a:rPr>
              <a:t>t</a:t>
            </a:r>
            <a:r>
              <a:rPr sz="700" spc="-5">
                <a:solidFill>
                  <a:srgbClr val="FFFFFF"/>
                </a:solidFill>
                <a:latin typeface="Cambria"/>
                <a:cs typeface="Cambria"/>
              </a:rPr>
              <a:t>t</a:t>
            </a:r>
            <a:r>
              <a:rPr sz="700" spc="15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700" spc="-360">
                <a:solidFill>
                  <a:srgbClr val="FFFFFF"/>
                </a:solidFill>
                <a:latin typeface="Microsoft Sans Serif"/>
                <a:cs typeface="Microsoft Sans Serif"/>
              </a:rPr>
              <a:t>3</a:t>
            </a:r>
            <a:r>
              <a:rPr sz="700" spc="-5">
                <a:solidFill>
                  <a:srgbClr val="FFFFFF"/>
                </a:solidFill>
                <a:latin typeface="Cambria"/>
                <a:cs typeface="Cambria"/>
              </a:rPr>
              <a:t>3</a:t>
            </a:r>
            <a:endParaRPr sz="700">
              <a:latin typeface="Cambria"/>
              <a:cs typeface="Cambria"/>
            </a:endParaRPr>
          </a:p>
        </p:txBody>
      </p:sp>
      <p:sp>
        <p:nvSpPr>
          <p:cNvPr id="134" name="object 134"/>
          <p:cNvSpPr txBox="1"/>
          <p:nvPr/>
        </p:nvSpPr>
        <p:spPr>
          <a:xfrm>
            <a:off x="3763009" y="2720086"/>
            <a:ext cx="30480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 b="1">
                <a:latin typeface="Arial"/>
                <a:cs typeface="Arial"/>
              </a:rPr>
              <a:t>P</a:t>
            </a:r>
            <a:endParaRPr sz="200">
              <a:latin typeface="Arial"/>
              <a:cs typeface="Arial"/>
            </a:endParaRPr>
          </a:p>
        </p:txBody>
      </p:sp>
      <p:sp>
        <p:nvSpPr>
          <p:cNvPr id="135" name="object 135"/>
          <p:cNvSpPr txBox="1"/>
          <p:nvPr/>
        </p:nvSpPr>
        <p:spPr>
          <a:xfrm>
            <a:off x="3759708" y="2434208"/>
            <a:ext cx="53340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P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S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136" name="object 136"/>
          <p:cNvSpPr txBox="1"/>
          <p:nvPr/>
        </p:nvSpPr>
        <p:spPr>
          <a:xfrm>
            <a:off x="3632327" y="2565907"/>
            <a:ext cx="128905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M</a:t>
            </a:r>
            <a:r>
              <a:rPr sz="200" spc="-35">
                <a:latin typeface="Microsoft Sans Serif"/>
                <a:cs typeface="Microsoft Sans Serif"/>
              </a:rPr>
              <a:t> </a:t>
            </a:r>
            <a:r>
              <a:rPr sz="200" spc="-160">
                <a:latin typeface="Microsoft Sans Serif"/>
                <a:cs typeface="Microsoft Sans Serif"/>
              </a:rPr>
              <a:t>M</a:t>
            </a:r>
            <a:r>
              <a:rPr sz="200">
                <a:latin typeface="Microsoft Sans Serif"/>
                <a:cs typeface="Microsoft Sans Serif"/>
              </a:rPr>
              <a:t>&amp;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 spc="-125">
                <a:latin typeface="Microsoft Sans Serif"/>
                <a:cs typeface="Microsoft Sans Serif"/>
              </a:rPr>
              <a:t>E</a:t>
            </a:r>
            <a:r>
              <a:rPr sz="200">
                <a:latin typeface="Microsoft Sans Serif"/>
                <a:cs typeface="Microsoft Sans Serif"/>
              </a:rPr>
              <a:t>&amp;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 spc="-150">
                <a:latin typeface="Microsoft Sans Serif"/>
                <a:cs typeface="Microsoft Sans Serif"/>
              </a:rPr>
              <a:t>C</a:t>
            </a:r>
            <a:r>
              <a:rPr sz="200">
                <a:latin typeface="Microsoft Sans Serif"/>
                <a:cs typeface="Microsoft Sans Serif"/>
              </a:rPr>
              <a:t>E C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137" name="object 137"/>
          <p:cNvSpPr txBox="1"/>
          <p:nvPr/>
        </p:nvSpPr>
        <p:spPr>
          <a:xfrm>
            <a:off x="4101084" y="2367533"/>
            <a:ext cx="252095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P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 spc="-120">
                <a:latin typeface="Microsoft Sans Serif"/>
                <a:cs typeface="Microsoft Sans Serif"/>
              </a:rPr>
              <a:t>C</a:t>
            </a:r>
            <a:r>
              <a:rPr sz="200">
                <a:latin typeface="Microsoft Sans Serif"/>
                <a:cs typeface="Microsoft Sans Serif"/>
              </a:rPr>
              <a:t>A</a:t>
            </a:r>
            <a:r>
              <a:rPr sz="200" spc="-3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A                </a:t>
            </a:r>
            <a:r>
              <a:rPr sz="200" spc="-25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P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S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A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138" name="object 138"/>
          <p:cNvSpPr txBox="1"/>
          <p:nvPr/>
        </p:nvSpPr>
        <p:spPr>
          <a:xfrm>
            <a:off x="4183634" y="2728087"/>
            <a:ext cx="54610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 b="1">
                <a:latin typeface="Arial"/>
                <a:cs typeface="Arial"/>
              </a:rPr>
              <a:t>Q</a:t>
            </a:r>
            <a:r>
              <a:rPr sz="200" b="1" spc="-25">
                <a:latin typeface="Arial"/>
                <a:cs typeface="Arial"/>
              </a:rPr>
              <a:t> </a:t>
            </a:r>
            <a:r>
              <a:rPr sz="200" b="1" spc="-10">
                <a:latin typeface="Arial"/>
                <a:cs typeface="Arial"/>
              </a:rPr>
              <a:t>A</a:t>
            </a:r>
            <a:endParaRPr sz="200">
              <a:latin typeface="Arial"/>
              <a:cs typeface="Arial"/>
            </a:endParaRPr>
          </a:p>
        </p:txBody>
      </p:sp>
      <p:sp>
        <p:nvSpPr>
          <p:cNvPr id="139" name="object 139"/>
          <p:cNvSpPr txBox="1"/>
          <p:nvPr/>
        </p:nvSpPr>
        <p:spPr>
          <a:xfrm>
            <a:off x="4129785" y="2863088"/>
            <a:ext cx="127635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 b="1">
                <a:latin typeface="Arial"/>
                <a:cs typeface="Arial"/>
              </a:rPr>
              <a:t>R</a:t>
            </a:r>
            <a:r>
              <a:rPr sz="200" b="1" spc="-15">
                <a:latin typeface="Arial"/>
                <a:cs typeface="Arial"/>
              </a:rPr>
              <a:t> </a:t>
            </a:r>
            <a:r>
              <a:rPr sz="200" b="1" spc="-10">
                <a:latin typeface="Arial"/>
                <a:cs typeface="Arial"/>
              </a:rPr>
              <a:t>&amp;</a:t>
            </a:r>
            <a:r>
              <a:rPr sz="200" b="1" spc="-15">
                <a:latin typeface="Arial"/>
                <a:cs typeface="Arial"/>
              </a:rPr>
              <a:t> </a:t>
            </a:r>
            <a:r>
              <a:rPr sz="200" b="1">
                <a:latin typeface="Arial"/>
                <a:cs typeface="Arial"/>
              </a:rPr>
              <a:t>D </a:t>
            </a:r>
            <a:r>
              <a:rPr sz="200" b="1" spc="-10">
                <a:latin typeface="Arial"/>
                <a:cs typeface="Arial"/>
              </a:rPr>
              <a:t>&amp;</a:t>
            </a:r>
            <a:r>
              <a:rPr sz="200" b="1">
                <a:latin typeface="Arial"/>
                <a:cs typeface="Arial"/>
              </a:rPr>
              <a:t> E</a:t>
            </a:r>
            <a:endParaRPr sz="200">
              <a:latin typeface="Arial"/>
              <a:cs typeface="Arial"/>
            </a:endParaRPr>
          </a:p>
        </p:txBody>
      </p:sp>
      <p:sp>
        <p:nvSpPr>
          <p:cNvPr id="140" name="object 140"/>
          <p:cNvSpPr txBox="1"/>
          <p:nvPr/>
        </p:nvSpPr>
        <p:spPr>
          <a:xfrm>
            <a:off x="3947159" y="2319908"/>
            <a:ext cx="56515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 spc="-125">
                <a:latin typeface="Microsoft Sans Serif"/>
                <a:cs typeface="Microsoft Sans Serif"/>
              </a:rPr>
              <a:t>O</a:t>
            </a:r>
            <a:r>
              <a:rPr sz="200" spc="15">
                <a:latin typeface="Cambria"/>
                <a:cs typeface="Cambria"/>
              </a:rPr>
              <a:t>O</a:t>
            </a:r>
            <a:r>
              <a:rPr sz="200" spc="-100">
                <a:latin typeface="Microsoft Sans Serif"/>
                <a:cs typeface="Microsoft Sans Serif"/>
              </a:rPr>
              <a:t>P</a:t>
            </a:r>
            <a:r>
              <a:rPr sz="200">
                <a:latin typeface="Cambria"/>
                <a:cs typeface="Cambria"/>
              </a:rPr>
              <a:t>P</a:t>
            </a:r>
            <a:endParaRPr sz="200">
              <a:latin typeface="Cambria"/>
              <a:cs typeface="Cambria"/>
            </a:endParaRPr>
          </a:p>
        </p:txBody>
      </p:sp>
      <p:sp>
        <p:nvSpPr>
          <p:cNvPr id="141" name="object 141"/>
          <p:cNvSpPr txBox="1"/>
          <p:nvPr/>
        </p:nvSpPr>
        <p:spPr>
          <a:xfrm>
            <a:off x="4300982" y="2775585"/>
            <a:ext cx="102870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M</a:t>
            </a:r>
            <a:r>
              <a:rPr sz="200" spc="-40">
                <a:latin typeface="Microsoft Sans Serif"/>
                <a:cs typeface="Microsoft Sans Serif"/>
              </a:rPr>
              <a:t> </a:t>
            </a:r>
            <a:r>
              <a:rPr sz="200" spc="-155">
                <a:latin typeface="Microsoft Sans Serif"/>
                <a:cs typeface="Microsoft Sans Serif"/>
              </a:rPr>
              <a:t>M</a:t>
            </a:r>
            <a:r>
              <a:rPr sz="200">
                <a:latin typeface="Microsoft Sans Serif"/>
                <a:cs typeface="Microsoft Sans Serif"/>
              </a:rPr>
              <a:t>&amp;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 spc="-130">
                <a:latin typeface="Microsoft Sans Serif"/>
                <a:cs typeface="Microsoft Sans Serif"/>
              </a:rPr>
              <a:t>S</a:t>
            </a:r>
            <a:r>
              <a:rPr sz="200">
                <a:latin typeface="Microsoft Sans Serif"/>
                <a:cs typeface="Microsoft Sans Serif"/>
              </a:rPr>
              <a:t>&amp;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S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142" name="object 142"/>
          <p:cNvSpPr txBox="1"/>
          <p:nvPr/>
        </p:nvSpPr>
        <p:spPr>
          <a:xfrm>
            <a:off x="3950208" y="2565907"/>
            <a:ext cx="392430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  <a:tabLst>
                <a:tab pos="325120"/>
              </a:tabLst>
            </a:pPr>
            <a:r>
              <a:rPr sz="200">
                <a:latin typeface="Microsoft Sans Serif"/>
                <a:cs typeface="Microsoft Sans Serif"/>
              </a:rPr>
              <a:t>P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C	P</a:t>
            </a:r>
            <a:r>
              <a:rPr sz="200" spc="-10">
                <a:latin typeface="Microsoft Sans Serif"/>
                <a:cs typeface="Microsoft Sans Serif"/>
              </a:rPr>
              <a:t> </a:t>
            </a:r>
            <a:r>
              <a:rPr sz="200" spc="-60">
                <a:latin typeface="Microsoft Sans Serif"/>
                <a:cs typeface="Microsoft Sans Serif"/>
              </a:rPr>
              <a:t>I</a:t>
            </a:r>
            <a:r>
              <a:rPr sz="200">
                <a:latin typeface="Microsoft Sans Serif"/>
                <a:cs typeface="Microsoft Sans Serif"/>
              </a:rPr>
              <a:t>I</a:t>
            </a:r>
            <a:r>
              <a:rPr sz="200" spc="-15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C</a:t>
            </a:r>
            <a:endParaRPr sz="200">
              <a:latin typeface="Microsoft Sans Serif"/>
              <a:cs typeface="Microsoft Sans Serif"/>
            </a:endParaRPr>
          </a:p>
        </p:txBody>
      </p:sp>
      <p:sp>
        <p:nvSpPr>
          <p:cNvPr id="143" name="object 143"/>
          <p:cNvSpPr txBox="1"/>
          <p:nvPr/>
        </p:nvSpPr>
        <p:spPr>
          <a:xfrm>
            <a:off x="3937380" y="2831083"/>
            <a:ext cx="60325" cy="565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5"/>
              </a:spcBef>
            </a:pPr>
            <a:r>
              <a:rPr sz="200">
                <a:latin typeface="Microsoft Sans Serif"/>
                <a:cs typeface="Microsoft Sans Serif"/>
              </a:rPr>
              <a:t>M</a:t>
            </a:r>
            <a:r>
              <a:rPr sz="200" spc="-20">
                <a:latin typeface="Microsoft Sans Serif"/>
                <a:cs typeface="Microsoft Sans Serif"/>
              </a:rPr>
              <a:t> </a:t>
            </a:r>
            <a:r>
              <a:rPr sz="200">
                <a:latin typeface="Microsoft Sans Serif"/>
                <a:cs typeface="Microsoft Sans Serif"/>
              </a:rPr>
              <a:t>M</a:t>
            </a:r>
            <a:endParaRPr sz="200">
              <a:latin typeface="Microsoft Sans Serif"/>
              <a:cs typeface="Microsoft Sans Serif"/>
            </a:endParaRPr>
          </a:p>
        </p:txBody>
      </p:sp>
      <p:pic>
        <p:nvPicPr>
          <p:cNvPr id="144" name="object 144"/>
          <p:cNvPicPr/>
          <p:nvPr/>
        </p:nvPicPr>
        <p:blipFill>
          <a:blip r:embed="rId13"/>
          <a:stretch>
            <a:fillRect/>
          </a:stretch>
        </p:blipFill>
        <p:spPr>
          <a:xfrm>
            <a:off x="2559050" y="3940175"/>
            <a:ext cx="839787" cy="811212"/>
          </a:xfrm>
          <a:prstGeom prst="rect">
            <a:avLst/>
          </a:prstGeom>
        </p:spPr>
      </p:pic>
      <p:sp>
        <p:nvSpPr>
          <p:cNvPr id="145" name="object 145"/>
          <p:cNvSpPr txBox="1"/>
          <p:nvPr/>
        </p:nvSpPr>
        <p:spPr>
          <a:xfrm>
            <a:off x="2534157" y="3780129"/>
            <a:ext cx="810260" cy="12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200">
              <a:latin typeface="Times New Roman"/>
              <a:cs typeface="Times New Roman"/>
            </a:endParaRPr>
          </a:p>
          <a:p>
            <a:pPr marL="18415">
              <a:lnSpc>
                <a:spcPct val="100000"/>
              </a:lnSpc>
              <a:spcBef>
                <a:spcPts val="5"/>
              </a:spcBef>
            </a:pPr>
            <a:r>
              <a:rPr sz="200" b="1" spc="-5">
                <a:latin typeface="Arial"/>
                <a:cs typeface="Arial"/>
              </a:rPr>
              <a:t>Qu</a:t>
            </a:r>
            <a:r>
              <a:rPr sz="200" b="1" spc="-10">
                <a:latin typeface="Arial"/>
                <a:cs typeface="Arial"/>
              </a:rPr>
              <a:t>a</a:t>
            </a:r>
            <a:r>
              <a:rPr sz="200" b="1">
                <a:latin typeface="Arial"/>
                <a:cs typeface="Arial"/>
              </a:rPr>
              <a:t>lity               </a:t>
            </a:r>
            <a:r>
              <a:rPr sz="200" b="1" spc="-15">
                <a:latin typeface="Arial"/>
                <a:cs typeface="Arial"/>
              </a:rPr>
              <a:t> </a:t>
            </a:r>
            <a:r>
              <a:rPr sz="200" b="1" spc="-5">
                <a:latin typeface="Arial"/>
                <a:cs typeface="Arial"/>
              </a:rPr>
              <a:t>Qu</a:t>
            </a:r>
            <a:r>
              <a:rPr sz="200" b="1" spc="-10">
                <a:latin typeface="Arial"/>
                <a:cs typeface="Arial"/>
              </a:rPr>
              <a:t>a</a:t>
            </a:r>
            <a:r>
              <a:rPr sz="200" b="1">
                <a:latin typeface="Arial"/>
                <a:cs typeface="Arial"/>
              </a:rPr>
              <a:t>lity</a:t>
            </a:r>
            <a:r>
              <a:rPr sz="200" b="1" spc="-15">
                <a:latin typeface="Arial"/>
                <a:cs typeface="Arial"/>
              </a:rPr>
              <a:t> </a:t>
            </a:r>
            <a:r>
              <a:rPr sz="200" b="1" spc="10">
                <a:latin typeface="Cambria"/>
                <a:cs typeface="Cambria"/>
              </a:rPr>
              <a:t>t</a:t>
            </a:r>
            <a:r>
              <a:rPr sz="200" b="1" spc="-15">
                <a:latin typeface="Cambria"/>
                <a:cs typeface="Cambria"/>
              </a:rPr>
              <a:t>e</a:t>
            </a:r>
            <a:r>
              <a:rPr sz="200" b="1" spc="-25">
                <a:latin typeface="Cambria"/>
                <a:cs typeface="Cambria"/>
              </a:rPr>
              <a:t>s</a:t>
            </a:r>
            <a:r>
              <a:rPr sz="200" b="1" spc="-5">
                <a:latin typeface="Cambria"/>
                <a:cs typeface="Cambria"/>
              </a:rPr>
              <a:t>t</a:t>
            </a:r>
            <a:r>
              <a:rPr sz="200" b="1">
                <a:latin typeface="Cambria"/>
                <a:cs typeface="Cambria"/>
              </a:rPr>
              <a:t>              </a:t>
            </a:r>
            <a:r>
              <a:rPr sz="200" b="1" spc="-15">
                <a:latin typeface="Cambria"/>
                <a:cs typeface="Cambria"/>
              </a:rPr>
              <a:t> </a:t>
            </a:r>
            <a:r>
              <a:rPr sz="200" b="1" spc="-5">
                <a:latin typeface="Arial"/>
                <a:cs typeface="Arial"/>
              </a:rPr>
              <a:t>Qu</a:t>
            </a:r>
            <a:r>
              <a:rPr sz="200" b="1" spc="-10">
                <a:latin typeface="Arial"/>
                <a:cs typeface="Arial"/>
              </a:rPr>
              <a:t>a</a:t>
            </a:r>
            <a:r>
              <a:rPr sz="200" b="1">
                <a:latin typeface="Arial"/>
                <a:cs typeface="Arial"/>
              </a:rPr>
              <a:t>lity</a:t>
            </a:r>
            <a:r>
              <a:rPr sz="200" b="1" spc="-30">
                <a:latin typeface="Arial"/>
                <a:cs typeface="Arial"/>
              </a:rPr>
              <a:t> </a:t>
            </a:r>
            <a:r>
              <a:rPr sz="200" b="1">
                <a:latin typeface="Arial"/>
                <a:cs typeface="Arial"/>
              </a:rPr>
              <a:t>t</a:t>
            </a:r>
            <a:r>
              <a:rPr sz="200" b="1" spc="-10">
                <a:latin typeface="Arial"/>
                <a:cs typeface="Arial"/>
              </a:rPr>
              <a:t>es</a:t>
            </a:r>
            <a:r>
              <a:rPr sz="200" b="1">
                <a:latin typeface="Arial"/>
                <a:cs typeface="Arial"/>
              </a:rPr>
              <a:t>t            </a:t>
            </a:r>
            <a:r>
              <a:rPr sz="200" b="1" spc="15">
                <a:latin typeface="Arial"/>
                <a:cs typeface="Arial"/>
              </a:rPr>
              <a:t> </a:t>
            </a:r>
            <a:r>
              <a:rPr sz="200" b="1" spc="-5">
                <a:latin typeface="Arial"/>
                <a:cs typeface="Arial"/>
              </a:rPr>
              <a:t>Qu</a:t>
            </a:r>
            <a:r>
              <a:rPr sz="200" b="1" spc="-10">
                <a:latin typeface="Arial"/>
                <a:cs typeface="Arial"/>
              </a:rPr>
              <a:t>a</a:t>
            </a:r>
            <a:r>
              <a:rPr sz="200" b="1">
                <a:latin typeface="Arial"/>
                <a:cs typeface="Arial"/>
              </a:rPr>
              <a:t>lity</a:t>
            </a:r>
            <a:r>
              <a:rPr sz="200" b="1" spc="-15">
                <a:latin typeface="Arial"/>
                <a:cs typeface="Arial"/>
              </a:rPr>
              <a:t> </a:t>
            </a:r>
            <a:r>
              <a:rPr sz="200" b="1" spc="10">
                <a:latin typeface="Cambria"/>
                <a:cs typeface="Cambria"/>
              </a:rPr>
              <a:t>t</a:t>
            </a:r>
            <a:r>
              <a:rPr sz="200" b="1" spc="-15">
                <a:latin typeface="Cambria"/>
                <a:cs typeface="Cambria"/>
              </a:rPr>
              <a:t>e</a:t>
            </a:r>
            <a:r>
              <a:rPr sz="200" b="1" spc="-25">
                <a:latin typeface="Cambria"/>
                <a:cs typeface="Cambria"/>
              </a:rPr>
              <a:t>s</a:t>
            </a:r>
            <a:r>
              <a:rPr sz="200" b="1" spc="-5">
                <a:latin typeface="Cambria"/>
                <a:cs typeface="Cambria"/>
              </a:rPr>
              <a:t>t</a:t>
            </a:r>
            <a:endParaRPr sz="20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135"/>
              </a:spcBef>
              <a:tabLst>
                <a:tab pos="675640"/>
              </a:tabLst>
            </a:pPr>
            <a:r>
              <a:rPr sz="200" b="1" spc="-5">
                <a:latin typeface="Arial"/>
                <a:cs typeface="Arial"/>
              </a:rPr>
              <a:t>d</a:t>
            </a:r>
            <a:r>
              <a:rPr sz="200" b="1" spc="-10">
                <a:latin typeface="Arial"/>
                <a:cs typeface="Arial"/>
              </a:rPr>
              <a:t>e</a:t>
            </a:r>
            <a:r>
              <a:rPr sz="200" b="1">
                <a:latin typeface="Arial"/>
                <a:cs typeface="Arial"/>
              </a:rPr>
              <a:t>fi</a:t>
            </a:r>
            <a:r>
              <a:rPr sz="200" b="1" spc="-5">
                <a:latin typeface="Arial"/>
                <a:cs typeface="Arial"/>
              </a:rPr>
              <a:t>n</a:t>
            </a:r>
            <a:r>
              <a:rPr sz="200" b="1">
                <a:latin typeface="Arial"/>
                <a:cs typeface="Arial"/>
              </a:rPr>
              <a:t>iti</a:t>
            </a:r>
            <a:r>
              <a:rPr sz="200" b="1" spc="-5">
                <a:latin typeface="Arial"/>
                <a:cs typeface="Arial"/>
              </a:rPr>
              <a:t>on</a:t>
            </a:r>
            <a:r>
              <a:rPr sz="200" b="1">
                <a:latin typeface="Arial"/>
                <a:cs typeface="Arial"/>
              </a:rPr>
              <a:t>s             </a:t>
            </a:r>
            <a:r>
              <a:rPr sz="200" b="1" spc="-10">
                <a:latin typeface="Arial"/>
                <a:cs typeface="Arial"/>
              </a:rPr>
              <a:t>ca</a:t>
            </a:r>
            <a:r>
              <a:rPr sz="200" b="1" spc="-5">
                <a:latin typeface="Arial"/>
                <a:cs typeface="Arial"/>
              </a:rPr>
              <a:t>p</a:t>
            </a:r>
            <a:r>
              <a:rPr sz="200" b="1" spc="-10">
                <a:latin typeface="Arial"/>
                <a:cs typeface="Arial"/>
              </a:rPr>
              <a:t>a</a:t>
            </a:r>
            <a:r>
              <a:rPr sz="200" b="1" spc="-5">
                <a:latin typeface="Arial"/>
                <a:cs typeface="Arial"/>
              </a:rPr>
              <a:t>b</a:t>
            </a:r>
            <a:r>
              <a:rPr sz="200" b="1">
                <a:latin typeface="Arial"/>
                <a:cs typeface="Arial"/>
              </a:rPr>
              <a:t>ility              </a:t>
            </a:r>
            <a:r>
              <a:rPr sz="200" b="1" spc="25">
                <a:latin typeface="Arial"/>
                <a:cs typeface="Arial"/>
              </a:rPr>
              <a:t> </a:t>
            </a:r>
            <a:r>
              <a:rPr sz="200" b="1" spc="-5">
                <a:latin typeface="Arial"/>
                <a:cs typeface="Arial"/>
              </a:rPr>
              <a:t>R</a:t>
            </a:r>
            <a:r>
              <a:rPr sz="200" b="1" spc="-10">
                <a:latin typeface="Arial"/>
                <a:cs typeface="Arial"/>
              </a:rPr>
              <a:t>e</a:t>
            </a:r>
            <a:r>
              <a:rPr sz="200" b="1" spc="-5">
                <a:latin typeface="Arial"/>
                <a:cs typeface="Arial"/>
              </a:rPr>
              <a:t>qu</a:t>
            </a:r>
            <a:r>
              <a:rPr sz="200" b="1" spc="-10">
                <a:latin typeface="Arial"/>
                <a:cs typeface="Arial"/>
              </a:rPr>
              <a:t>es</a:t>
            </a:r>
            <a:r>
              <a:rPr sz="200" b="1">
                <a:latin typeface="Arial"/>
                <a:cs typeface="Arial"/>
              </a:rPr>
              <a:t>t	</a:t>
            </a:r>
            <a:r>
              <a:rPr sz="200" b="1" spc="-5">
                <a:latin typeface="Arial"/>
                <a:cs typeface="Arial"/>
              </a:rPr>
              <a:t>R</a:t>
            </a:r>
            <a:r>
              <a:rPr sz="200" b="1" spc="-10">
                <a:latin typeface="Arial"/>
                <a:cs typeface="Arial"/>
              </a:rPr>
              <a:t>es</a:t>
            </a:r>
            <a:r>
              <a:rPr sz="200" b="1" spc="-5">
                <a:latin typeface="Arial"/>
                <a:cs typeface="Arial"/>
              </a:rPr>
              <a:t>pon</a:t>
            </a:r>
            <a:r>
              <a:rPr sz="200" b="1" spc="-10">
                <a:latin typeface="Arial"/>
                <a:cs typeface="Arial"/>
              </a:rPr>
              <a:t>s</a:t>
            </a:r>
            <a:r>
              <a:rPr sz="200" b="1">
                <a:latin typeface="Arial"/>
                <a:cs typeface="Arial"/>
              </a:rPr>
              <a:t>e</a:t>
            </a:r>
            <a:endParaRPr sz="200">
              <a:latin typeface="Arial"/>
              <a:cs typeface="Arial"/>
            </a:endParaRPr>
          </a:p>
        </p:txBody>
      </p:sp>
      <p:sp>
        <p:nvSpPr>
          <p:cNvPr id="146" name="object 146"/>
          <p:cNvSpPr txBox="1"/>
          <p:nvPr/>
        </p:nvSpPr>
        <p:spPr>
          <a:xfrm>
            <a:off x="3130804" y="4466590"/>
            <a:ext cx="10604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25400">
              <a:lnSpc>
                <a:spcPct val="100000"/>
              </a:lnSpc>
            </a:pPr>
            <a:r>
              <a:rPr sz="100" b="1" spc="-35">
                <a:latin typeface="Arial"/>
                <a:cs typeface="Arial"/>
              </a:rPr>
              <a:t>QQQuuuaaallliiitttyyy</a:t>
            </a:r>
            <a:endParaRPr sz="100">
              <a:latin typeface="Arial"/>
              <a:cs typeface="Arial"/>
            </a:endParaRPr>
          </a:p>
        </p:txBody>
      </p:sp>
      <p:sp>
        <p:nvSpPr>
          <p:cNvPr id="147" name="object 147"/>
          <p:cNvSpPr txBox="1"/>
          <p:nvPr/>
        </p:nvSpPr>
        <p:spPr>
          <a:xfrm>
            <a:off x="3131057" y="4506214"/>
            <a:ext cx="11493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25400">
              <a:lnSpc>
                <a:spcPct val="100000"/>
              </a:lnSpc>
            </a:pPr>
            <a:r>
              <a:rPr sz="100" b="1" spc="-35">
                <a:latin typeface="Arial"/>
                <a:cs typeface="Arial"/>
              </a:rPr>
              <a:t>ttteeesssttt</a:t>
            </a:r>
            <a:r>
              <a:rPr sz="100" b="1" spc="15">
                <a:latin typeface="Arial"/>
                <a:cs typeface="Arial"/>
              </a:rPr>
              <a:t> </a:t>
            </a:r>
            <a:r>
              <a:rPr sz="100" b="1" spc="-40">
                <a:latin typeface="Arial"/>
                <a:cs typeface="Arial"/>
              </a:rPr>
              <a:t>dddaaatttaaa</a:t>
            </a:r>
            <a:endParaRPr sz="100">
              <a:latin typeface="Arial"/>
              <a:cs typeface="Arial"/>
            </a:endParaRPr>
          </a:p>
        </p:txBody>
      </p:sp>
      <p:sp>
        <p:nvSpPr>
          <p:cNvPr id="148" name="object 148"/>
          <p:cNvSpPr txBox="1"/>
          <p:nvPr/>
        </p:nvSpPr>
        <p:spPr>
          <a:xfrm>
            <a:off x="3136010" y="4546219"/>
            <a:ext cx="11874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25400">
              <a:lnSpc>
                <a:spcPct val="100000"/>
              </a:lnSpc>
            </a:pPr>
            <a:r>
              <a:rPr sz="100" b="1" spc="-35">
                <a:latin typeface="Arial"/>
                <a:cs typeface="Arial"/>
              </a:rPr>
              <a:t>cc</a:t>
            </a:r>
            <a:r>
              <a:rPr sz="150" b="1" spc="-52" baseline="27777">
                <a:latin typeface="Arial"/>
                <a:cs typeface="Arial"/>
              </a:rPr>
              <a:t>c</a:t>
            </a:r>
            <a:r>
              <a:rPr sz="100" b="1" spc="-35">
                <a:latin typeface="Arial"/>
                <a:cs typeface="Arial"/>
              </a:rPr>
              <a:t>oo</a:t>
            </a:r>
            <a:r>
              <a:rPr sz="150" b="1" spc="-52" baseline="27777">
                <a:latin typeface="Arial"/>
                <a:cs typeface="Arial"/>
              </a:rPr>
              <a:t>ol</a:t>
            </a:r>
            <a:r>
              <a:rPr sz="100" b="1" spc="-35">
                <a:latin typeface="Arial"/>
                <a:cs typeface="Arial"/>
              </a:rPr>
              <a:t>ll</a:t>
            </a:r>
            <a:r>
              <a:rPr sz="150" b="1" spc="-52" baseline="27777">
                <a:latin typeface="Arial"/>
                <a:cs typeface="Arial"/>
              </a:rPr>
              <a:t>l</a:t>
            </a:r>
            <a:r>
              <a:rPr sz="100" b="1" spc="-35">
                <a:latin typeface="Arial"/>
                <a:cs typeface="Arial"/>
              </a:rPr>
              <a:t>lle</a:t>
            </a:r>
            <a:r>
              <a:rPr sz="150" b="1" spc="-52" baseline="27777">
                <a:latin typeface="Arial"/>
                <a:cs typeface="Arial"/>
              </a:rPr>
              <a:t>e</a:t>
            </a:r>
            <a:r>
              <a:rPr sz="100" b="1" spc="-35">
                <a:latin typeface="Arial"/>
                <a:cs typeface="Arial"/>
              </a:rPr>
              <a:t>ec</a:t>
            </a:r>
            <a:r>
              <a:rPr sz="150" b="1" spc="-52" baseline="27777">
                <a:latin typeface="Arial"/>
                <a:cs typeface="Arial"/>
              </a:rPr>
              <a:t>c</a:t>
            </a:r>
            <a:r>
              <a:rPr sz="100" b="1" spc="-35">
                <a:latin typeface="Arial"/>
                <a:cs typeface="Arial"/>
              </a:rPr>
              <a:t>ctt</a:t>
            </a:r>
            <a:r>
              <a:rPr sz="150" b="1" spc="-52" baseline="27777">
                <a:latin typeface="Arial"/>
                <a:cs typeface="Arial"/>
              </a:rPr>
              <a:t>t</a:t>
            </a:r>
            <a:r>
              <a:rPr sz="100" b="1" spc="-35">
                <a:latin typeface="Arial"/>
                <a:cs typeface="Arial"/>
              </a:rPr>
              <a:t>ii</a:t>
            </a:r>
            <a:r>
              <a:rPr sz="150" b="1" spc="-52" baseline="27777">
                <a:latin typeface="Arial"/>
                <a:cs typeface="Arial"/>
              </a:rPr>
              <a:t>i</a:t>
            </a:r>
            <a:r>
              <a:rPr sz="100" b="1" spc="-35">
                <a:latin typeface="Arial"/>
                <a:cs typeface="Arial"/>
              </a:rPr>
              <a:t>o</a:t>
            </a:r>
            <a:r>
              <a:rPr sz="150" b="1" spc="-52" baseline="27777">
                <a:latin typeface="Arial"/>
                <a:cs typeface="Arial"/>
              </a:rPr>
              <a:t>o</a:t>
            </a:r>
            <a:r>
              <a:rPr sz="100" b="1" spc="-35">
                <a:latin typeface="Arial"/>
                <a:cs typeface="Arial"/>
              </a:rPr>
              <a:t>o</a:t>
            </a:r>
            <a:r>
              <a:rPr sz="150" b="1" spc="-52" baseline="27777">
                <a:latin typeface="Arial"/>
                <a:cs typeface="Arial"/>
              </a:rPr>
              <a:t>n</a:t>
            </a:r>
            <a:r>
              <a:rPr sz="100" b="1" spc="-35">
                <a:latin typeface="Arial"/>
                <a:cs typeface="Arial"/>
              </a:rPr>
              <a:t>nn</a:t>
            </a:r>
            <a:endParaRPr sz="100">
              <a:latin typeface="Arial"/>
              <a:cs typeface="Arial"/>
            </a:endParaRPr>
          </a:p>
        </p:txBody>
      </p:sp>
      <p:sp>
        <p:nvSpPr>
          <p:cNvPr id="149" name="object 149"/>
          <p:cNvSpPr txBox="1"/>
          <p:nvPr/>
        </p:nvSpPr>
        <p:spPr>
          <a:xfrm>
            <a:off x="2959480" y="4622419"/>
            <a:ext cx="130810" cy="787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28575">
              <a:lnSpc>
                <a:spcPct val="100000"/>
              </a:lnSpc>
            </a:pPr>
            <a:r>
              <a:rPr sz="100" b="1" spc="-40">
                <a:latin typeface="Arial"/>
                <a:cs typeface="Arial"/>
              </a:rPr>
              <a:t>QQQuuuaaallliiitttyyy</a:t>
            </a:r>
            <a:r>
              <a:rPr sz="100" b="1" spc="50">
                <a:latin typeface="Arial"/>
                <a:cs typeface="Arial"/>
              </a:rPr>
              <a:t> </a:t>
            </a:r>
            <a:r>
              <a:rPr sz="100" b="1" spc="-35">
                <a:latin typeface="Arial"/>
                <a:cs typeface="Arial"/>
              </a:rPr>
              <a:t>ttteeesssttt</a:t>
            </a:r>
            <a:endParaRPr sz="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00">
              <a:latin typeface="Arial"/>
              <a:cs typeface="Arial"/>
            </a:endParaRPr>
          </a:p>
          <a:p>
            <a:pPr marL="25400">
              <a:lnSpc>
                <a:spcPct val="100000"/>
              </a:lnSpc>
            </a:pPr>
            <a:r>
              <a:rPr sz="100" b="1" spc="-15">
                <a:latin typeface="Arial"/>
                <a:cs typeface="Arial"/>
              </a:rPr>
              <a:t>exec</a:t>
            </a:r>
            <a:r>
              <a:rPr sz="100" b="1" spc="-65">
                <a:latin typeface="Arial"/>
                <a:cs typeface="Arial"/>
              </a:rPr>
              <a:t>uu</a:t>
            </a:r>
            <a:r>
              <a:rPr sz="100" b="1" spc="-114">
                <a:latin typeface="Arial"/>
                <a:cs typeface="Arial"/>
              </a:rPr>
              <a:t>u</a:t>
            </a:r>
            <a:r>
              <a:rPr sz="100" b="1" spc="-60">
                <a:latin typeface="Arial"/>
                <a:cs typeface="Arial"/>
              </a:rPr>
              <a:t>c</a:t>
            </a:r>
            <a:r>
              <a:rPr sz="100" b="1" spc="-110">
                <a:latin typeface="Arial"/>
                <a:cs typeface="Arial"/>
              </a:rPr>
              <a:t>c</a:t>
            </a:r>
            <a:r>
              <a:rPr sz="100" b="1" spc="-60">
                <a:latin typeface="Arial"/>
                <a:cs typeface="Arial"/>
              </a:rPr>
              <a:t>e</a:t>
            </a:r>
            <a:r>
              <a:rPr sz="100" b="1" spc="-110">
                <a:latin typeface="Arial"/>
                <a:cs typeface="Arial"/>
              </a:rPr>
              <a:t>e</a:t>
            </a:r>
            <a:r>
              <a:rPr sz="100" b="1" spc="-60">
                <a:latin typeface="Arial"/>
                <a:cs typeface="Arial"/>
              </a:rPr>
              <a:t>x</a:t>
            </a:r>
            <a:r>
              <a:rPr sz="100" b="1" spc="-110">
                <a:latin typeface="Arial"/>
                <a:cs typeface="Arial"/>
              </a:rPr>
              <a:t>x</a:t>
            </a:r>
            <a:r>
              <a:rPr sz="100" b="1" spc="-60">
                <a:latin typeface="Arial"/>
                <a:cs typeface="Arial"/>
              </a:rPr>
              <a:t>e</a:t>
            </a:r>
            <a:r>
              <a:rPr sz="100" b="1" spc="-5">
                <a:latin typeface="Arial"/>
                <a:cs typeface="Arial"/>
              </a:rPr>
              <a:t>e</a:t>
            </a:r>
            <a:r>
              <a:rPr sz="100" b="1">
                <a:latin typeface="Arial"/>
                <a:cs typeface="Arial"/>
              </a:rPr>
              <a:t>       </a:t>
            </a:r>
            <a:r>
              <a:rPr sz="100" b="1" spc="-40">
                <a:latin typeface="Arial"/>
                <a:cs typeface="Arial"/>
              </a:rPr>
              <a:t>tt</a:t>
            </a:r>
            <a:r>
              <a:rPr sz="100" b="1" spc="-5">
                <a:latin typeface="Arial"/>
                <a:cs typeface="Arial"/>
              </a:rPr>
              <a:t>t</a:t>
            </a:r>
            <a:r>
              <a:rPr sz="100" b="1" spc="-10">
                <a:latin typeface="Arial"/>
                <a:cs typeface="Arial"/>
              </a:rPr>
              <a:t>i</a:t>
            </a:r>
            <a:r>
              <a:rPr sz="100" b="1" spc="-65">
                <a:latin typeface="Arial"/>
                <a:cs typeface="Arial"/>
              </a:rPr>
              <a:t>oo</a:t>
            </a:r>
            <a:r>
              <a:rPr sz="100" b="1" spc="-90">
                <a:latin typeface="Arial"/>
                <a:cs typeface="Arial"/>
              </a:rPr>
              <a:t>o</a:t>
            </a:r>
            <a:r>
              <a:rPr sz="100" b="1" spc="-35">
                <a:latin typeface="Arial"/>
                <a:cs typeface="Arial"/>
              </a:rPr>
              <a:t>i</a:t>
            </a:r>
            <a:r>
              <a:rPr sz="100" b="1" spc="-5">
                <a:latin typeface="Arial"/>
                <a:cs typeface="Arial"/>
              </a:rPr>
              <a:t>i</a:t>
            </a:r>
            <a:r>
              <a:rPr sz="100" b="1">
                <a:latin typeface="Arial"/>
                <a:cs typeface="Arial"/>
              </a:rPr>
              <a:t>  </a:t>
            </a:r>
            <a:r>
              <a:rPr sz="100" b="1" spc="-65">
                <a:latin typeface="Arial"/>
                <a:cs typeface="Arial"/>
              </a:rPr>
              <a:t>nn</a:t>
            </a:r>
            <a:r>
              <a:rPr sz="100" b="1" spc="-5">
                <a:latin typeface="Arial"/>
                <a:cs typeface="Arial"/>
              </a:rPr>
              <a:t>n</a:t>
            </a:r>
            <a:endParaRPr sz="100">
              <a:latin typeface="Arial"/>
              <a:cs typeface="Arial"/>
            </a:endParaRPr>
          </a:p>
        </p:txBody>
      </p:sp>
      <p:sp>
        <p:nvSpPr>
          <p:cNvPr id="150" name="object 150"/>
          <p:cNvSpPr txBox="1"/>
          <p:nvPr/>
        </p:nvSpPr>
        <p:spPr>
          <a:xfrm>
            <a:off x="2783077" y="4180713"/>
            <a:ext cx="5334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Quality</a:t>
            </a:r>
            <a:endParaRPr sz="100">
              <a:latin typeface="Arial"/>
              <a:cs typeface="Arial"/>
            </a:endParaRPr>
          </a:p>
        </p:txBody>
      </p:sp>
      <p:sp>
        <p:nvSpPr>
          <p:cNvPr id="151" name="object 151"/>
          <p:cNvSpPr txBox="1"/>
          <p:nvPr/>
        </p:nvSpPr>
        <p:spPr>
          <a:xfrm>
            <a:off x="2786507" y="4217289"/>
            <a:ext cx="8699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5">
                <a:latin typeface="Arial"/>
                <a:cs typeface="Arial"/>
              </a:rPr>
              <a:t>t</a:t>
            </a:r>
            <a:r>
              <a:rPr sz="100" b="1" spc="-15">
                <a:latin typeface="Arial"/>
                <a:cs typeface="Arial"/>
              </a:rPr>
              <a:t>es</a:t>
            </a:r>
            <a:r>
              <a:rPr sz="100" b="1" spc="-5">
                <a:latin typeface="Arial"/>
                <a:cs typeface="Arial"/>
              </a:rPr>
              <a:t>t</a:t>
            </a:r>
            <a:r>
              <a:rPr sz="100" b="1">
                <a:latin typeface="Arial"/>
                <a:cs typeface="Arial"/>
              </a:rPr>
              <a:t> </a:t>
            </a:r>
            <a:r>
              <a:rPr sz="100" b="1" spc="-10">
                <a:latin typeface="Arial"/>
                <a:cs typeface="Arial"/>
              </a:rPr>
              <a:t>r</a:t>
            </a:r>
            <a:r>
              <a:rPr sz="100" b="1" spc="-15">
                <a:latin typeface="Arial"/>
                <a:cs typeface="Arial"/>
              </a:rPr>
              <a:t>es</a:t>
            </a:r>
            <a:r>
              <a:rPr sz="100" b="1" spc="-5">
                <a:latin typeface="Arial"/>
                <a:cs typeface="Arial"/>
              </a:rPr>
              <a:t>ou</a:t>
            </a:r>
            <a:r>
              <a:rPr sz="100" b="1" spc="-10">
                <a:latin typeface="Arial"/>
                <a:cs typeface="Arial"/>
              </a:rPr>
              <a:t>r</a:t>
            </a:r>
            <a:r>
              <a:rPr sz="100" b="1" spc="-15">
                <a:latin typeface="Arial"/>
                <a:cs typeface="Arial"/>
              </a:rPr>
              <a:t>c</a:t>
            </a:r>
            <a:r>
              <a:rPr sz="100" b="1" spc="-5">
                <a:latin typeface="Arial"/>
                <a:cs typeface="Arial"/>
              </a:rPr>
              <a:t>e</a:t>
            </a:r>
            <a:endParaRPr sz="100">
              <a:latin typeface="Arial"/>
              <a:cs typeface="Arial"/>
            </a:endParaRPr>
          </a:p>
        </p:txBody>
      </p:sp>
      <p:sp>
        <p:nvSpPr>
          <p:cNvPr id="152" name="object 152"/>
          <p:cNvSpPr txBox="1"/>
          <p:nvPr/>
        </p:nvSpPr>
        <p:spPr>
          <a:xfrm>
            <a:off x="2780029" y="4253865"/>
            <a:ext cx="8572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management</a:t>
            </a:r>
            <a:endParaRPr sz="100">
              <a:latin typeface="Arial"/>
              <a:cs typeface="Arial"/>
            </a:endParaRPr>
          </a:p>
        </p:txBody>
      </p:sp>
      <p:sp>
        <p:nvSpPr>
          <p:cNvPr id="153" name="object 153"/>
          <p:cNvSpPr txBox="1"/>
          <p:nvPr/>
        </p:nvSpPr>
        <p:spPr>
          <a:xfrm>
            <a:off x="2962910" y="4352290"/>
            <a:ext cx="130810" cy="736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25400">
              <a:lnSpc>
                <a:spcPct val="100000"/>
              </a:lnSpc>
            </a:pPr>
            <a:r>
              <a:rPr sz="100" b="1" spc="-40">
                <a:latin typeface="Arial"/>
                <a:cs typeface="Arial"/>
              </a:rPr>
              <a:t>QQQuuuaaallliiitttyyy</a:t>
            </a:r>
            <a:r>
              <a:rPr sz="100" b="1" spc="50">
                <a:latin typeface="Arial"/>
                <a:cs typeface="Arial"/>
              </a:rPr>
              <a:t> </a:t>
            </a:r>
            <a:r>
              <a:rPr sz="100" b="1" spc="-35">
                <a:latin typeface="Arial"/>
                <a:cs typeface="Arial"/>
              </a:rPr>
              <a:t>ttteeesssttt</a:t>
            </a:r>
            <a:endParaRPr sz="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00">
              <a:latin typeface="Arial"/>
              <a:cs typeface="Arial"/>
            </a:endParaRPr>
          </a:p>
          <a:p>
            <a:pPr marL="25400">
              <a:lnSpc>
                <a:spcPct val="100000"/>
              </a:lnSpc>
            </a:pPr>
            <a:r>
              <a:rPr sz="100" b="1" spc="-40">
                <a:latin typeface="Arial"/>
                <a:cs typeface="Arial"/>
              </a:rPr>
              <a:t>dddiiissspppaaatttccchhhiiinnnggg</a:t>
            </a:r>
            <a:endParaRPr sz="100">
              <a:latin typeface="Arial"/>
              <a:cs typeface="Arial"/>
            </a:endParaRPr>
          </a:p>
        </p:txBody>
      </p:sp>
      <p:sp>
        <p:nvSpPr>
          <p:cNvPr id="154" name="object 154"/>
          <p:cNvSpPr txBox="1"/>
          <p:nvPr/>
        </p:nvSpPr>
        <p:spPr>
          <a:xfrm>
            <a:off x="3157982" y="4196588"/>
            <a:ext cx="7620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40">
                <a:latin typeface="Arial"/>
                <a:cs typeface="Arial"/>
              </a:rPr>
              <a:t>QQQuuuaaallliiitttyyy</a:t>
            </a:r>
            <a:r>
              <a:rPr sz="100" b="1" spc="80">
                <a:latin typeface="Arial"/>
                <a:cs typeface="Arial"/>
              </a:rPr>
              <a:t> </a:t>
            </a:r>
            <a:r>
              <a:rPr sz="100" b="1" spc="-35">
                <a:latin typeface="Arial"/>
                <a:cs typeface="Arial"/>
              </a:rPr>
              <a:t>ttteeesssttt</a:t>
            </a:r>
            <a:endParaRPr sz="100">
              <a:latin typeface="Arial"/>
              <a:cs typeface="Arial"/>
            </a:endParaRPr>
          </a:p>
        </p:txBody>
      </p:sp>
      <p:sp>
        <p:nvSpPr>
          <p:cNvPr id="155" name="object 155"/>
          <p:cNvSpPr txBox="1"/>
          <p:nvPr/>
        </p:nvSpPr>
        <p:spPr>
          <a:xfrm>
            <a:off x="3157982" y="4234688"/>
            <a:ext cx="58419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40">
                <a:latin typeface="Arial"/>
                <a:cs typeface="Arial"/>
              </a:rPr>
              <a:t>tttrrraaaccckkkiiinnnggg</a:t>
            </a:r>
            <a:endParaRPr sz="100">
              <a:latin typeface="Arial"/>
              <a:cs typeface="Arial"/>
            </a:endParaRPr>
          </a:p>
        </p:txBody>
      </p:sp>
      <p:sp>
        <p:nvSpPr>
          <p:cNvPr id="156" name="object 156"/>
          <p:cNvSpPr txBox="1"/>
          <p:nvPr/>
        </p:nvSpPr>
        <p:spPr>
          <a:xfrm>
            <a:off x="2961132" y="4026789"/>
            <a:ext cx="75565" cy="1181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10">
                <a:latin typeface="Arial"/>
                <a:cs typeface="Arial"/>
              </a:rPr>
              <a:t>Detailed</a:t>
            </a:r>
            <a:endParaRPr sz="100">
              <a:latin typeface="Arial"/>
              <a:cs typeface="Arial"/>
            </a:endParaRPr>
          </a:p>
          <a:p>
            <a:pPr marR="5080">
              <a:lnSpc>
                <a:spcPts val="310"/>
              </a:lnSpc>
              <a:spcBef>
                <a:spcPts val="10"/>
              </a:spcBef>
            </a:pPr>
            <a:r>
              <a:rPr sz="100" b="1" spc="-5">
                <a:latin typeface="Arial"/>
                <a:cs typeface="Arial"/>
              </a:rPr>
              <a:t>qu</a:t>
            </a:r>
            <a:r>
              <a:rPr sz="100" b="1" spc="-15">
                <a:latin typeface="Arial"/>
                <a:cs typeface="Arial"/>
              </a:rPr>
              <a:t>a</a:t>
            </a:r>
            <a:r>
              <a:rPr sz="100" b="1" spc="-10">
                <a:latin typeface="Arial"/>
                <a:cs typeface="Arial"/>
              </a:rPr>
              <a:t>li</a:t>
            </a:r>
            <a:r>
              <a:rPr sz="100" b="1" spc="-5">
                <a:latin typeface="Arial"/>
                <a:cs typeface="Arial"/>
              </a:rPr>
              <a:t>ty</a:t>
            </a:r>
            <a:r>
              <a:rPr sz="100" b="1" spc="-10">
                <a:latin typeface="Arial"/>
                <a:cs typeface="Arial"/>
              </a:rPr>
              <a:t> </a:t>
            </a:r>
            <a:r>
              <a:rPr sz="100" b="1" spc="-5">
                <a:latin typeface="Arial"/>
                <a:cs typeface="Arial"/>
              </a:rPr>
              <a:t>t</a:t>
            </a:r>
            <a:r>
              <a:rPr sz="100" b="1" spc="-15">
                <a:latin typeface="Arial"/>
                <a:cs typeface="Arial"/>
              </a:rPr>
              <a:t>es</a:t>
            </a:r>
            <a:r>
              <a:rPr sz="100" b="1" spc="-5">
                <a:latin typeface="Arial"/>
                <a:cs typeface="Arial"/>
              </a:rPr>
              <a:t>t  </a:t>
            </a:r>
            <a:r>
              <a:rPr sz="100" b="1" spc="-15">
                <a:latin typeface="Arial"/>
                <a:cs typeface="Arial"/>
              </a:rPr>
              <a:t>sc</a:t>
            </a:r>
            <a:r>
              <a:rPr sz="100" b="1" spc="-5">
                <a:latin typeface="Arial"/>
                <a:cs typeface="Arial"/>
              </a:rPr>
              <a:t>h</a:t>
            </a:r>
            <a:r>
              <a:rPr sz="100" b="1" spc="-15">
                <a:latin typeface="Arial"/>
                <a:cs typeface="Arial"/>
              </a:rPr>
              <a:t>e</a:t>
            </a:r>
            <a:r>
              <a:rPr sz="100" b="1" spc="-5">
                <a:latin typeface="Arial"/>
                <a:cs typeface="Arial"/>
              </a:rPr>
              <a:t>du</a:t>
            </a:r>
            <a:r>
              <a:rPr sz="100" b="1" spc="-10">
                <a:latin typeface="Arial"/>
                <a:cs typeface="Arial"/>
              </a:rPr>
              <a:t>li</a:t>
            </a:r>
            <a:r>
              <a:rPr sz="100" b="1" spc="-5">
                <a:latin typeface="Arial"/>
                <a:cs typeface="Arial"/>
              </a:rPr>
              <a:t>ng</a:t>
            </a:r>
            <a:endParaRPr sz="100">
              <a:latin typeface="Arial"/>
              <a:cs typeface="Arial"/>
            </a:endParaRPr>
          </a:p>
        </p:txBody>
      </p:sp>
      <p:sp>
        <p:nvSpPr>
          <p:cNvPr id="157" name="object 157"/>
          <p:cNvSpPr txBox="1"/>
          <p:nvPr/>
        </p:nvSpPr>
        <p:spPr>
          <a:xfrm>
            <a:off x="2794254" y="4468114"/>
            <a:ext cx="107314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25400">
              <a:lnSpc>
                <a:spcPct val="100000"/>
              </a:lnSpc>
            </a:pPr>
            <a:r>
              <a:rPr sz="100" b="1" spc="-35">
                <a:latin typeface="Arial"/>
                <a:cs typeface="Arial"/>
              </a:rPr>
              <a:t>QQQuuuaaalliilttityyy</a:t>
            </a:r>
            <a:endParaRPr sz="100">
              <a:latin typeface="Arial"/>
              <a:cs typeface="Arial"/>
            </a:endParaRPr>
          </a:p>
        </p:txBody>
      </p:sp>
      <p:sp>
        <p:nvSpPr>
          <p:cNvPr id="158" name="object 158"/>
          <p:cNvSpPr txBox="1"/>
          <p:nvPr/>
        </p:nvSpPr>
        <p:spPr>
          <a:xfrm>
            <a:off x="2791205" y="4506214"/>
            <a:ext cx="11874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25400">
              <a:lnSpc>
                <a:spcPct val="100000"/>
              </a:lnSpc>
            </a:pPr>
            <a:r>
              <a:rPr sz="100" b="1" spc="-35">
                <a:latin typeface="Arial"/>
                <a:cs typeface="Arial"/>
              </a:rPr>
              <a:t>dddeeefffiiinnniiitttiiiooonnn</a:t>
            </a:r>
            <a:endParaRPr sz="100">
              <a:latin typeface="Arial"/>
              <a:cs typeface="Arial"/>
            </a:endParaRPr>
          </a:p>
        </p:txBody>
      </p:sp>
      <p:sp>
        <p:nvSpPr>
          <p:cNvPr id="159" name="object 159"/>
          <p:cNvSpPr txBox="1"/>
          <p:nvPr/>
        </p:nvSpPr>
        <p:spPr>
          <a:xfrm>
            <a:off x="2789682" y="4546219"/>
            <a:ext cx="13652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25400">
              <a:lnSpc>
                <a:spcPct val="100000"/>
              </a:lnSpc>
            </a:pPr>
            <a:r>
              <a:rPr sz="100" b="1" spc="-50">
                <a:latin typeface="Arial"/>
                <a:cs typeface="Arial"/>
              </a:rPr>
              <a:t>mm</a:t>
            </a:r>
            <a:r>
              <a:rPr sz="150" b="1" spc="-75" baseline="27777">
                <a:latin typeface="Arial"/>
                <a:cs typeface="Arial"/>
              </a:rPr>
              <a:t>m</a:t>
            </a:r>
            <a:r>
              <a:rPr sz="100" b="1" spc="-50">
                <a:latin typeface="Arial"/>
                <a:cs typeface="Arial"/>
              </a:rPr>
              <a:t>aa</a:t>
            </a:r>
            <a:r>
              <a:rPr sz="150" b="1" spc="-75" baseline="27777">
                <a:latin typeface="Arial"/>
                <a:cs typeface="Arial"/>
              </a:rPr>
              <a:t>a</a:t>
            </a:r>
            <a:r>
              <a:rPr sz="100" b="1" spc="-50">
                <a:latin typeface="Arial"/>
                <a:cs typeface="Arial"/>
              </a:rPr>
              <a:t>nn</a:t>
            </a:r>
            <a:r>
              <a:rPr sz="150" b="1" spc="-75" baseline="27777">
                <a:latin typeface="Arial"/>
                <a:cs typeface="Arial"/>
              </a:rPr>
              <a:t>n</a:t>
            </a:r>
            <a:r>
              <a:rPr sz="100" b="1" spc="-50">
                <a:latin typeface="Arial"/>
                <a:cs typeface="Arial"/>
              </a:rPr>
              <a:t>aa</a:t>
            </a:r>
            <a:r>
              <a:rPr sz="150" b="1" spc="-75" baseline="27777">
                <a:latin typeface="Arial"/>
                <a:cs typeface="Arial"/>
              </a:rPr>
              <a:t>a</a:t>
            </a:r>
            <a:r>
              <a:rPr sz="100" b="1" spc="-50">
                <a:latin typeface="Arial"/>
                <a:cs typeface="Arial"/>
              </a:rPr>
              <a:t>gg</a:t>
            </a:r>
            <a:r>
              <a:rPr sz="150" b="1" spc="-75" baseline="27777">
                <a:latin typeface="Arial"/>
                <a:cs typeface="Arial"/>
              </a:rPr>
              <a:t>g</a:t>
            </a:r>
            <a:r>
              <a:rPr sz="100" b="1" spc="-50">
                <a:latin typeface="Arial"/>
                <a:cs typeface="Arial"/>
              </a:rPr>
              <a:t>ee</a:t>
            </a:r>
            <a:r>
              <a:rPr sz="150" b="1" spc="-75" baseline="27777">
                <a:latin typeface="Arial"/>
                <a:cs typeface="Arial"/>
              </a:rPr>
              <a:t>e</a:t>
            </a:r>
            <a:r>
              <a:rPr sz="100" b="1" spc="-50">
                <a:latin typeface="Arial"/>
                <a:cs typeface="Arial"/>
              </a:rPr>
              <a:t>mm</a:t>
            </a:r>
            <a:r>
              <a:rPr sz="150" b="1" spc="-75" baseline="27777">
                <a:latin typeface="Arial"/>
                <a:cs typeface="Arial"/>
              </a:rPr>
              <a:t>m</a:t>
            </a:r>
            <a:r>
              <a:rPr sz="100" b="1" spc="-50">
                <a:latin typeface="Arial"/>
                <a:cs typeface="Arial"/>
              </a:rPr>
              <a:t>ee</a:t>
            </a:r>
            <a:r>
              <a:rPr sz="150" b="1" spc="-75" baseline="27777">
                <a:latin typeface="Arial"/>
                <a:cs typeface="Arial"/>
              </a:rPr>
              <a:t>e</a:t>
            </a:r>
            <a:r>
              <a:rPr sz="100" b="1" spc="-50">
                <a:latin typeface="Arial"/>
                <a:cs typeface="Arial"/>
              </a:rPr>
              <a:t>nn</a:t>
            </a:r>
            <a:r>
              <a:rPr sz="150" b="1" spc="-75" baseline="27777">
                <a:latin typeface="Arial"/>
                <a:cs typeface="Arial"/>
              </a:rPr>
              <a:t>n</a:t>
            </a:r>
            <a:r>
              <a:rPr sz="100" b="1" spc="-50">
                <a:latin typeface="Arial"/>
                <a:cs typeface="Arial"/>
              </a:rPr>
              <a:t>tt</a:t>
            </a:r>
            <a:r>
              <a:rPr sz="150" b="1" spc="-75" baseline="27777">
                <a:latin typeface="Arial"/>
                <a:cs typeface="Arial"/>
              </a:rPr>
              <a:t>t</a:t>
            </a:r>
            <a:endParaRPr sz="150" baseline="27777">
              <a:latin typeface="Arial"/>
              <a:cs typeface="Arial"/>
            </a:endParaRPr>
          </a:p>
        </p:txBody>
      </p:sp>
      <p:sp>
        <p:nvSpPr>
          <p:cNvPr id="160" name="object 160"/>
          <p:cNvSpPr txBox="1"/>
          <p:nvPr/>
        </p:nvSpPr>
        <p:spPr>
          <a:xfrm>
            <a:off x="3321430" y="4320666"/>
            <a:ext cx="5334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30">
                <a:latin typeface="Arial"/>
                <a:cs typeface="Arial"/>
              </a:rPr>
              <a:t>QQuuaalliittyy</a:t>
            </a:r>
            <a:endParaRPr sz="100">
              <a:latin typeface="Arial"/>
              <a:cs typeface="Arial"/>
            </a:endParaRPr>
          </a:p>
        </p:txBody>
      </p:sp>
      <p:sp>
        <p:nvSpPr>
          <p:cNvPr id="161" name="object 161"/>
          <p:cNvSpPr txBox="1"/>
          <p:nvPr/>
        </p:nvSpPr>
        <p:spPr>
          <a:xfrm>
            <a:off x="3316478" y="4373117"/>
            <a:ext cx="85090" cy="736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sz="100" b="1" spc="-35">
                <a:latin typeface="Arial"/>
                <a:cs typeface="Arial"/>
              </a:rPr>
              <a:t>PPeerrffoorrmmaannccee</a:t>
            </a:r>
            <a:endParaRPr sz="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00">
              <a:latin typeface="Arial"/>
              <a:cs typeface="Arial"/>
            </a:endParaRPr>
          </a:p>
          <a:p>
            <a:pPr marL="3175">
              <a:lnSpc>
                <a:spcPct val="100000"/>
              </a:lnSpc>
            </a:pPr>
            <a:r>
              <a:rPr sz="100" b="1" spc="-15">
                <a:latin typeface="Arial"/>
                <a:cs typeface="Arial"/>
              </a:rPr>
              <a:t>a</a:t>
            </a:r>
            <a:r>
              <a:rPr sz="100" b="1" spc="-65">
                <a:latin typeface="Arial"/>
                <a:cs typeface="Arial"/>
              </a:rPr>
              <a:t>n</a:t>
            </a:r>
            <a:r>
              <a:rPr sz="100" b="1" spc="-114">
                <a:latin typeface="Arial"/>
                <a:cs typeface="Arial"/>
              </a:rPr>
              <a:t>n</a:t>
            </a:r>
            <a:r>
              <a:rPr sz="100" b="1" spc="-5">
                <a:latin typeface="Arial"/>
                <a:cs typeface="Arial"/>
              </a:rPr>
              <a:t>a</a:t>
            </a:r>
            <a:r>
              <a:rPr sz="100" b="1">
                <a:latin typeface="Arial"/>
                <a:cs typeface="Arial"/>
              </a:rPr>
              <a:t> </a:t>
            </a:r>
            <a:r>
              <a:rPr sz="100" b="1" spc="-5">
                <a:latin typeface="Arial"/>
                <a:cs typeface="Arial"/>
              </a:rPr>
              <a:t> </a:t>
            </a:r>
            <a:r>
              <a:rPr sz="100" b="1" spc="-15">
                <a:latin typeface="Arial"/>
                <a:cs typeface="Arial"/>
              </a:rPr>
              <a:t>a</a:t>
            </a:r>
            <a:r>
              <a:rPr sz="100" b="1" spc="-10">
                <a:latin typeface="Arial"/>
                <a:cs typeface="Arial"/>
              </a:rPr>
              <a:t>l</a:t>
            </a:r>
            <a:r>
              <a:rPr sz="100" b="1" spc="-25">
                <a:latin typeface="Arial"/>
                <a:cs typeface="Arial"/>
              </a:rPr>
              <a:t>y</a:t>
            </a:r>
            <a:r>
              <a:rPr sz="100" b="1" spc="-15">
                <a:latin typeface="Arial"/>
                <a:cs typeface="Arial"/>
              </a:rPr>
              <a:t>s</a:t>
            </a:r>
            <a:r>
              <a:rPr sz="100" b="1" spc="-10">
                <a:latin typeface="Arial"/>
                <a:cs typeface="Arial"/>
              </a:rPr>
              <a:t>i</a:t>
            </a:r>
            <a:r>
              <a:rPr sz="100" b="1" spc="-60">
                <a:latin typeface="Arial"/>
                <a:cs typeface="Arial"/>
              </a:rPr>
              <a:t>s</a:t>
            </a:r>
            <a:r>
              <a:rPr sz="100" b="1" spc="-85">
                <a:latin typeface="Arial"/>
                <a:cs typeface="Arial"/>
              </a:rPr>
              <a:t>s</a:t>
            </a:r>
            <a:r>
              <a:rPr sz="100" b="1" spc="-80">
                <a:latin typeface="Arial"/>
                <a:cs typeface="Arial"/>
              </a:rPr>
              <a:t>i</a:t>
            </a:r>
            <a:r>
              <a:rPr sz="100" b="1" spc="-95">
                <a:latin typeface="Arial"/>
                <a:cs typeface="Arial"/>
              </a:rPr>
              <a:t>s</a:t>
            </a:r>
            <a:r>
              <a:rPr sz="100" b="1" spc="-85">
                <a:latin typeface="Arial"/>
                <a:cs typeface="Arial"/>
              </a:rPr>
              <a:t>y</a:t>
            </a:r>
            <a:r>
              <a:rPr sz="100" b="1" spc="-80">
                <a:latin typeface="Arial"/>
                <a:cs typeface="Arial"/>
              </a:rPr>
              <a:t>l</a:t>
            </a:r>
            <a:r>
              <a:rPr sz="100" b="1" spc="-5">
                <a:latin typeface="Arial"/>
                <a:cs typeface="Arial"/>
              </a:rPr>
              <a:t>a</a:t>
            </a:r>
            <a:endParaRPr sz="100">
              <a:latin typeface="Arial"/>
              <a:cs typeface="Arial"/>
            </a:endParaRPr>
          </a:p>
        </p:txBody>
      </p:sp>
      <p:sp>
        <p:nvSpPr>
          <p:cNvPr id="162" name="object 162"/>
          <p:cNvSpPr/>
          <p:nvPr/>
        </p:nvSpPr>
        <p:spPr>
          <a:xfrm>
            <a:off x="273050" y="5084762"/>
            <a:ext cx="9632950" cy="1390650"/>
          </a:xfrm>
          <a:custGeom>
            <a:rect l="l" t="t" r="r" b="b"/>
            <a:pathLst>
              <a:path w="9632950" h="1390650">
                <a:moveTo>
                  <a:pt x="9632950" y="0"/>
                </a:moveTo>
                <a:lnTo>
                  <a:pt x="0" y="0"/>
                </a:lnTo>
                <a:lnTo>
                  <a:pt x="0" y="1390650"/>
                </a:lnTo>
                <a:lnTo>
                  <a:pt x="9632950" y="1390650"/>
                </a:lnTo>
                <a:lnTo>
                  <a:pt x="9632950" y="0"/>
                </a:lnTo>
                <a:close/>
              </a:path>
            </a:pathLst>
          </a:custGeom>
          <a:solidFill>
            <a:srgbClr val="3E6884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3" name="object 163"/>
          <p:cNvSpPr txBox="1"/>
          <p:nvPr/>
        </p:nvSpPr>
        <p:spPr>
          <a:xfrm>
            <a:off x="2540253" y="5147767"/>
            <a:ext cx="5875655" cy="79375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9400" indent="-267335">
              <a:lnSpc>
                <a:spcPct val="100000"/>
              </a:lnSpc>
              <a:spcBef>
                <a:spcPts val="675"/>
              </a:spcBef>
              <a:buClr>
                <a:srgbClr val="808080"/>
              </a:buClr>
              <a:buFont typeface="Wingdings"/>
              <a:buChar char=""/>
              <a:tabLst>
                <a:tab pos="279400"/>
                <a:tab pos="280035"/>
              </a:tabLst>
            </a:pPr>
            <a:r>
              <a:rPr sz="1200" b="1" spc="-20">
                <a:solidFill>
                  <a:srgbClr val="FFFFFF"/>
                </a:solidFill>
                <a:latin typeface="Arial"/>
                <a:cs typeface="Arial"/>
              </a:rPr>
              <a:t>SIMATIC</a:t>
            </a:r>
            <a:r>
              <a:rPr sz="1200" b="1" spc="-1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>
                <a:solidFill>
                  <a:srgbClr val="FFFFFF"/>
                </a:solidFill>
                <a:latin typeface="Arial"/>
                <a:cs typeface="Arial"/>
              </a:rPr>
              <a:t>IT</a:t>
            </a:r>
            <a:r>
              <a:rPr sz="1200" b="1" spc="-15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>
                <a:solidFill>
                  <a:srgbClr val="FFFFFF"/>
                </a:solidFill>
                <a:latin typeface="Arial"/>
                <a:cs typeface="Arial"/>
              </a:rPr>
              <a:t>MES</a:t>
            </a:r>
            <a:r>
              <a:rPr sz="1200" b="1" spc="10">
                <a:solidFill>
                  <a:srgbClr val="FFFFFF"/>
                </a:solidFill>
                <a:latin typeface="Microsoft YaHei UI"/>
                <a:cs typeface="Microsoft YaHei UI"/>
              </a:rPr>
              <a:t>平台覆盖</a:t>
            </a:r>
            <a:r>
              <a:rPr sz="1200" b="1" spc="-10">
                <a:solidFill>
                  <a:srgbClr val="FFFFFF"/>
                </a:solidFill>
                <a:latin typeface="Arial"/>
                <a:cs typeface="Arial"/>
              </a:rPr>
              <a:t>ISA-95</a:t>
            </a:r>
            <a:r>
              <a:rPr sz="1200" b="1" spc="10">
                <a:solidFill>
                  <a:srgbClr val="FFFFFF"/>
                </a:solidFill>
                <a:latin typeface="Microsoft YaHei UI"/>
                <a:cs typeface="Microsoft YaHei UI"/>
              </a:rPr>
              <a:t>所有</a:t>
            </a:r>
            <a:r>
              <a:rPr sz="1200" b="1">
                <a:solidFill>
                  <a:srgbClr val="FFFFFF"/>
                </a:solidFill>
                <a:latin typeface="Microsoft YaHei UI"/>
                <a:cs typeface="Microsoft YaHei UI"/>
              </a:rPr>
              <a:t>支柱</a:t>
            </a:r>
            <a:endParaRPr sz="1200">
              <a:latin typeface="Microsoft YaHei UI"/>
              <a:cs typeface="Microsoft YaHei UI"/>
            </a:endParaRPr>
          </a:p>
          <a:p>
            <a:pPr marL="279400" indent="-267335">
              <a:lnSpc>
                <a:spcPct val="100000"/>
              </a:lnSpc>
              <a:spcBef>
                <a:spcPts val="575"/>
              </a:spcBef>
              <a:buClr>
                <a:srgbClr val="808080"/>
              </a:buClr>
              <a:buFont typeface="Wingdings"/>
              <a:buChar char=""/>
              <a:tabLst>
                <a:tab pos="279400"/>
                <a:tab pos="280035"/>
              </a:tabLst>
            </a:pPr>
            <a:r>
              <a:rPr sz="1200" b="1" spc="-20">
                <a:solidFill>
                  <a:srgbClr val="FFFFFF"/>
                </a:solidFill>
                <a:latin typeface="Arial"/>
                <a:cs typeface="Arial"/>
              </a:rPr>
              <a:t>SIMATIC</a:t>
            </a:r>
            <a:r>
              <a:rPr sz="1200" b="1" spc="-25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>
                <a:solidFill>
                  <a:srgbClr val="FFFFFF"/>
                </a:solidFill>
                <a:latin typeface="Arial"/>
                <a:cs typeface="Arial"/>
              </a:rPr>
              <a:t>IT</a:t>
            </a:r>
            <a:r>
              <a:rPr sz="1200" b="1" spc="10">
                <a:solidFill>
                  <a:srgbClr val="FFFFFF"/>
                </a:solidFill>
                <a:latin typeface="Microsoft YaHei UI"/>
                <a:cs typeface="Microsoft YaHei UI"/>
              </a:rPr>
              <a:t>不管功能还</a:t>
            </a:r>
            <a:r>
              <a:rPr sz="1200" b="1">
                <a:solidFill>
                  <a:srgbClr val="FFFFFF"/>
                </a:solidFill>
                <a:latin typeface="Microsoft YaHei UI"/>
                <a:cs typeface="Microsoft YaHei UI"/>
              </a:rPr>
              <a:t>是架构，都支持模块化和可扩展，使得能迅速推广</a:t>
            </a:r>
            <a:endParaRPr sz="1200">
              <a:latin typeface="Microsoft YaHei UI"/>
              <a:cs typeface="Microsoft YaHei UI"/>
            </a:endParaRPr>
          </a:p>
          <a:p>
            <a:pPr marL="279400" indent="-267335">
              <a:lnSpc>
                <a:spcPct val="100000"/>
              </a:lnSpc>
              <a:spcBef>
                <a:spcPts val="575"/>
              </a:spcBef>
              <a:buClr>
                <a:srgbClr val="808080"/>
              </a:buClr>
              <a:buFont typeface="Wingdings"/>
              <a:buChar char=""/>
              <a:tabLst>
                <a:tab pos="279400"/>
                <a:tab pos="280035"/>
              </a:tabLst>
            </a:pPr>
            <a:r>
              <a:rPr sz="1200" b="1" spc="10">
                <a:solidFill>
                  <a:srgbClr val="FFFFFF"/>
                </a:solidFill>
                <a:latin typeface="Microsoft YaHei UI"/>
                <a:cs typeface="Microsoft YaHei UI"/>
              </a:rPr>
              <a:t>开放和</a:t>
            </a:r>
            <a:r>
              <a:rPr sz="1200" b="1">
                <a:solidFill>
                  <a:srgbClr val="FFFFFF"/>
                </a:solidFill>
                <a:latin typeface="Microsoft YaHei UI"/>
                <a:cs typeface="Microsoft YaHei UI"/>
              </a:rPr>
              <a:t>多元化的</a:t>
            </a:r>
            <a:r>
              <a:rPr sz="1200" b="1" spc="-20">
                <a:solidFill>
                  <a:srgbClr val="FFFFFF"/>
                </a:solidFill>
                <a:latin typeface="Arial"/>
                <a:cs typeface="Arial"/>
              </a:rPr>
              <a:t>SIMATIC</a:t>
            </a:r>
            <a:r>
              <a:rPr sz="1200" b="1" spc="-5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>
                <a:solidFill>
                  <a:srgbClr val="FFFFFF"/>
                </a:solidFill>
                <a:latin typeface="Arial"/>
                <a:cs typeface="Arial"/>
              </a:rPr>
              <a:t>IT</a:t>
            </a:r>
            <a:r>
              <a:rPr sz="1200" b="1" spc="10">
                <a:solidFill>
                  <a:srgbClr val="FFFFFF"/>
                </a:solidFill>
                <a:latin typeface="Microsoft YaHei UI"/>
                <a:cs typeface="Microsoft YaHei UI"/>
              </a:rPr>
              <a:t>平台能跨工</a:t>
            </a:r>
            <a:r>
              <a:rPr sz="1200" b="1">
                <a:solidFill>
                  <a:srgbClr val="FFFFFF"/>
                </a:solidFill>
                <a:latin typeface="Microsoft YaHei UI"/>
                <a:cs typeface="Microsoft YaHei UI"/>
              </a:rPr>
              <a:t>厂协作并能和</a:t>
            </a:r>
            <a:r>
              <a:rPr sz="1200" b="1" spc="-5">
                <a:solidFill>
                  <a:srgbClr val="FFFFFF"/>
                </a:solidFill>
                <a:latin typeface="Arial"/>
                <a:cs typeface="Arial"/>
              </a:rPr>
              <a:t>ERP</a:t>
            </a:r>
            <a:r>
              <a:rPr sz="1200" b="1" spc="-5">
                <a:solidFill>
                  <a:srgbClr val="FFFFFF"/>
                </a:solidFill>
                <a:latin typeface="Microsoft YaHei UI"/>
                <a:cs typeface="Microsoft YaHei UI"/>
              </a:rPr>
              <a:t>，</a:t>
            </a:r>
            <a:r>
              <a:rPr sz="1200" b="1" spc="-5">
                <a:solidFill>
                  <a:srgbClr val="FFFFFF"/>
                </a:solidFill>
                <a:latin typeface="Arial"/>
                <a:cs typeface="Arial"/>
              </a:rPr>
              <a:t>PLM</a:t>
            </a:r>
            <a:r>
              <a:rPr sz="1200" b="1" spc="-5">
                <a:solidFill>
                  <a:srgbClr val="FFFFFF"/>
                </a:solidFill>
                <a:latin typeface="Microsoft YaHei UI"/>
                <a:cs typeface="Microsoft YaHei UI"/>
              </a:rPr>
              <a:t>，</a:t>
            </a:r>
            <a:r>
              <a:rPr sz="1200" b="1" spc="-5">
                <a:solidFill>
                  <a:srgbClr val="FFFFFF"/>
                </a:solidFill>
                <a:latin typeface="Arial"/>
                <a:cs typeface="Arial"/>
              </a:rPr>
              <a:t>SCM</a:t>
            </a:r>
            <a:r>
              <a:rPr sz="1200" b="1">
                <a:solidFill>
                  <a:srgbClr val="FFFFFF"/>
                </a:solidFill>
                <a:latin typeface="Microsoft YaHei UI"/>
                <a:cs typeface="Microsoft YaHei UI"/>
              </a:rPr>
              <a:t>等进行集成</a:t>
            </a:r>
            <a:endParaRPr sz="1200">
              <a:latin typeface="Microsoft YaHei UI"/>
              <a:cs typeface="Microsoft YaHei UI"/>
            </a:endParaRPr>
          </a:p>
        </p:txBody>
      </p:sp>
      <p:grpSp>
        <p:nvGrpSpPr>
          <p:cNvPr id="164" name="object 164"/>
          <p:cNvGrpSpPr/>
          <p:nvPr/>
        </p:nvGrpSpPr>
        <p:grpSpPr>
          <a:xfrm>
            <a:off x="344487" y="2836011"/>
            <a:ext cx="9244330" cy="3623945"/>
            <a:chOff x="344487" y="2836011"/>
            <a:chExt cx="9244330" cy="3623945"/>
          </a:xfrm>
        </p:grpSpPr>
        <p:pic>
          <p:nvPicPr>
            <p:cNvPr id="165" name="object 165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344487" y="5124386"/>
              <a:ext cx="1944624" cy="1335151"/>
            </a:xfrm>
            <a:prstGeom prst="rect">
              <a:avLst/>
            </a:prstGeom>
          </p:spPr>
        </p:pic>
        <p:sp>
          <p:nvSpPr>
            <p:cNvPr id="166" name="object 166"/>
            <p:cNvSpPr/>
            <p:nvPr/>
          </p:nvSpPr>
          <p:spPr>
            <a:xfrm>
              <a:off x="6069965" y="2840774"/>
              <a:ext cx="3514090" cy="1129665"/>
            </a:xfrm>
            <a:custGeom>
              <a:rect l="l" t="t" r="r" b="b"/>
              <a:pathLst>
                <a:path w="3514090" h="1129664">
                  <a:moveTo>
                    <a:pt x="3513963" y="0"/>
                  </a:moveTo>
                  <a:lnTo>
                    <a:pt x="0" y="0"/>
                  </a:lnTo>
                  <a:lnTo>
                    <a:pt x="0" y="1129626"/>
                  </a:lnTo>
                  <a:lnTo>
                    <a:pt x="3513963" y="1129626"/>
                  </a:lnTo>
                  <a:lnTo>
                    <a:pt x="3513963" y="0"/>
                  </a:lnTo>
                  <a:close/>
                </a:path>
              </a:pathLst>
            </a:custGeom>
            <a:solidFill>
              <a:srgbClr val="959595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7" name="object 167"/>
            <p:cNvSpPr/>
            <p:nvPr/>
          </p:nvSpPr>
          <p:spPr>
            <a:xfrm>
              <a:off x="6069965" y="2840774"/>
              <a:ext cx="3514090" cy="1129665"/>
            </a:xfrm>
            <a:custGeom>
              <a:rect l="l" t="t" r="r" b="b"/>
              <a:pathLst>
                <a:path w="3514090" h="1129664">
                  <a:moveTo>
                    <a:pt x="0" y="1129626"/>
                  </a:moveTo>
                  <a:lnTo>
                    <a:pt x="3513963" y="1129626"/>
                  </a:lnTo>
                  <a:lnTo>
                    <a:pt x="3513963" y="0"/>
                  </a:lnTo>
                  <a:lnTo>
                    <a:pt x="0" y="0"/>
                  </a:lnTo>
                  <a:lnTo>
                    <a:pt x="0" y="1129626"/>
                  </a:lnTo>
                  <a:close/>
                </a:path>
              </a:pathLst>
            </a:custGeom>
            <a:ln w="9525">
              <a:solidFill>
                <a:srgbClr val="959595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8" name="object 168"/>
          <p:cNvSpPr txBox="1"/>
          <p:nvPr/>
        </p:nvSpPr>
        <p:spPr>
          <a:xfrm>
            <a:off x="7052309" y="3753992"/>
            <a:ext cx="15494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0">
                <a:solidFill>
                  <a:srgbClr val="1C1C1C"/>
                </a:solidFill>
                <a:latin typeface="Arial"/>
                <a:cs typeface="Arial"/>
              </a:rPr>
              <a:t>SIMATIC</a:t>
            </a:r>
            <a:r>
              <a:rPr sz="1100" b="1" spc="-25">
                <a:solidFill>
                  <a:srgbClr val="1C1C1C"/>
                </a:solidFill>
                <a:latin typeface="Arial"/>
                <a:cs typeface="Arial"/>
              </a:rPr>
              <a:t> </a:t>
            </a:r>
            <a:r>
              <a:rPr sz="1100" b="1">
                <a:solidFill>
                  <a:srgbClr val="1C1C1C"/>
                </a:solidFill>
                <a:latin typeface="Arial"/>
                <a:cs typeface="Arial"/>
              </a:rPr>
              <a:t>IT</a:t>
            </a:r>
            <a:r>
              <a:rPr sz="1100" b="1" spc="-50">
                <a:solidFill>
                  <a:srgbClr val="1C1C1C"/>
                </a:solidFill>
                <a:latin typeface="Arial"/>
                <a:cs typeface="Arial"/>
              </a:rPr>
              <a:t> </a:t>
            </a:r>
            <a:r>
              <a:rPr sz="1100" b="1" spc="5">
                <a:solidFill>
                  <a:srgbClr val="1C1C1C"/>
                </a:solidFill>
                <a:latin typeface="Arial"/>
                <a:cs typeface="Arial"/>
              </a:rPr>
              <a:t>Framework</a:t>
            </a:r>
            <a:endParaRPr sz="1100">
              <a:latin typeface="Arial"/>
              <a:cs typeface="Arial"/>
            </a:endParaRPr>
          </a:p>
        </p:txBody>
      </p:sp>
      <p:grpSp>
        <p:nvGrpSpPr>
          <p:cNvPr id="169" name="object 169"/>
          <p:cNvGrpSpPr/>
          <p:nvPr/>
        </p:nvGrpSpPr>
        <p:grpSpPr>
          <a:xfrm>
            <a:off x="5323840" y="1916899"/>
            <a:ext cx="528320" cy="791210"/>
            <a:chOff x="5323840" y="1916899"/>
            <a:chExt cx="528320" cy="791210"/>
          </a:xfrm>
        </p:grpSpPr>
        <p:sp>
          <p:nvSpPr>
            <p:cNvPr id="170" name="object 170"/>
            <p:cNvSpPr/>
            <p:nvPr/>
          </p:nvSpPr>
          <p:spPr>
            <a:xfrm>
              <a:off x="5330190" y="1923249"/>
              <a:ext cx="515620" cy="778510"/>
            </a:xfrm>
            <a:custGeom>
              <a:rect l="l" t="t" r="r" b="b"/>
              <a:pathLst>
                <a:path w="515620" h="778510">
                  <a:moveTo>
                    <a:pt x="515137" y="0"/>
                  </a:moveTo>
                  <a:lnTo>
                    <a:pt x="0" y="0"/>
                  </a:lnTo>
                  <a:lnTo>
                    <a:pt x="0" y="778421"/>
                  </a:lnTo>
                  <a:lnTo>
                    <a:pt x="515137" y="778421"/>
                  </a:lnTo>
                  <a:lnTo>
                    <a:pt x="515137" y="0"/>
                  </a:lnTo>
                  <a:close/>
                </a:path>
              </a:pathLst>
            </a:custGeom>
            <a:solidFill>
              <a:srgbClr val="939EAA">
                <a:alpha val="50979"/>
              </a:srgbClr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1" name="object 171"/>
            <p:cNvSpPr/>
            <p:nvPr/>
          </p:nvSpPr>
          <p:spPr>
            <a:xfrm>
              <a:off x="5330190" y="1923249"/>
              <a:ext cx="515620" cy="778510"/>
            </a:xfrm>
            <a:custGeom>
              <a:rect l="l" t="t" r="r" b="b"/>
              <a:pathLst>
                <a:path w="515620" h="778510">
                  <a:moveTo>
                    <a:pt x="0" y="778421"/>
                  </a:moveTo>
                  <a:lnTo>
                    <a:pt x="515137" y="778421"/>
                  </a:lnTo>
                  <a:lnTo>
                    <a:pt x="515137" y="0"/>
                  </a:lnTo>
                  <a:lnTo>
                    <a:pt x="0" y="0"/>
                  </a:lnTo>
                  <a:lnTo>
                    <a:pt x="0" y="778421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72" name="object 172"/>
          <p:cNvSpPr txBox="1"/>
          <p:nvPr/>
        </p:nvSpPr>
        <p:spPr>
          <a:xfrm>
            <a:off x="5379256" y="1950014"/>
            <a:ext cx="427355" cy="751840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765" algn="ctr">
              <a:lnSpc>
                <a:spcPct val="100000"/>
              </a:lnSpc>
            </a:pPr>
            <a:r>
              <a:rPr sz="1000" b="1">
                <a:latin typeface="Arial"/>
                <a:cs typeface="Arial"/>
              </a:rPr>
              <a:t>Le</a:t>
            </a:r>
            <a:r>
              <a:rPr sz="1000" b="1" spc="5">
                <a:latin typeface="Arial"/>
                <a:cs typeface="Arial"/>
              </a:rPr>
              <a:t>v</a:t>
            </a:r>
            <a:r>
              <a:rPr sz="1000" b="1">
                <a:latin typeface="Arial"/>
                <a:cs typeface="Arial"/>
              </a:rPr>
              <a:t>el</a:t>
            </a:r>
            <a:r>
              <a:rPr sz="1000" b="1" spc="-45">
                <a:latin typeface="Arial"/>
                <a:cs typeface="Arial"/>
              </a:rPr>
              <a:t> </a:t>
            </a:r>
            <a:r>
              <a:rPr sz="1000" b="1">
                <a:latin typeface="Arial"/>
                <a:cs typeface="Arial"/>
              </a:rPr>
              <a:t>4</a:t>
            </a:r>
            <a:endParaRPr sz="1000">
              <a:latin typeface="Arial"/>
              <a:cs typeface="Arial"/>
            </a:endParaRPr>
          </a:p>
          <a:p>
            <a:pPr marL="12700" marR="5080" algn="ctr">
              <a:lnSpc>
                <a:spcPct val="100000"/>
              </a:lnSpc>
              <a:spcBef>
                <a:spcPts val="370"/>
              </a:spcBef>
            </a:pPr>
            <a:r>
              <a:rPr sz="700">
                <a:latin typeface="Microsoft Sans Serif"/>
                <a:cs typeface="Microsoft Sans Serif"/>
              </a:rPr>
              <a:t>B</a:t>
            </a:r>
            <a:r>
              <a:rPr sz="700" spc="-5">
                <a:latin typeface="Microsoft Sans Serif"/>
                <a:cs typeface="Microsoft Sans Serif"/>
              </a:rPr>
              <a:t>u</a:t>
            </a:r>
            <a:r>
              <a:rPr sz="700">
                <a:latin typeface="Microsoft Sans Serif"/>
                <a:cs typeface="Microsoft Sans Serif"/>
              </a:rPr>
              <a:t>sin</a:t>
            </a:r>
            <a:r>
              <a:rPr sz="700" spc="-5">
                <a:latin typeface="Microsoft Sans Serif"/>
                <a:cs typeface="Microsoft Sans Serif"/>
              </a:rPr>
              <a:t>e</a:t>
            </a:r>
            <a:r>
              <a:rPr sz="700">
                <a:latin typeface="Microsoft Sans Serif"/>
                <a:cs typeface="Microsoft Sans Serif"/>
              </a:rPr>
              <a:t>ss</a:t>
            </a:r>
            <a:r>
              <a:rPr sz="700" spc="5">
                <a:latin typeface="Microsoft Sans Serif"/>
                <a:cs typeface="Microsoft Sans Serif"/>
              </a:rPr>
              <a:t> </a:t>
            </a:r>
            <a:r>
              <a:rPr sz="700">
                <a:latin typeface="Microsoft Sans Serif"/>
                <a:cs typeface="Microsoft Sans Serif"/>
              </a:rPr>
              <a:t>Pla</a:t>
            </a:r>
            <a:r>
              <a:rPr sz="700" spc="-5">
                <a:latin typeface="Microsoft Sans Serif"/>
                <a:cs typeface="Microsoft Sans Serif"/>
              </a:rPr>
              <a:t>nn</a:t>
            </a:r>
            <a:r>
              <a:rPr sz="700">
                <a:latin typeface="Microsoft Sans Serif"/>
                <a:cs typeface="Microsoft Sans Serif"/>
              </a:rPr>
              <a:t>ing  </a:t>
            </a:r>
            <a:r>
              <a:rPr sz="700" spc="-5">
                <a:latin typeface="Microsoft Sans Serif"/>
                <a:cs typeface="Microsoft Sans Serif"/>
              </a:rPr>
              <a:t>&amp;</a:t>
            </a:r>
            <a:r>
              <a:rPr sz="700" spc="-15">
                <a:latin typeface="Microsoft Sans Serif"/>
                <a:cs typeface="Microsoft Sans Serif"/>
              </a:rPr>
              <a:t> </a:t>
            </a:r>
            <a:r>
              <a:rPr sz="700" spc="-5">
                <a:latin typeface="Microsoft Sans Serif"/>
                <a:cs typeface="Microsoft Sans Serif"/>
              </a:rPr>
              <a:t>Logistics</a:t>
            </a:r>
            <a:endParaRPr sz="700">
              <a:latin typeface="Microsoft Sans Serif"/>
              <a:cs typeface="Microsoft Sans Serif"/>
            </a:endParaRPr>
          </a:p>
        </p:txBody>
      </p:sp>
      <p:grpSp>
        <p:nvGrpSpPr>
          <p:cNvPr id="173" name="object 173"/>
          <p:cNvGrpSpPr/>
          <p:nvPr/>
        </p:nvGrpSpPr>
        <p:grpSpPr>
          <a:xfrm>
            <a:off x="5322189" y="2835186"/>
            <a:ext cx="529590" cy="1139825"/>
            <a:chOff x="5322189" y="2835186"/>
            <a:chExt cx="529590" cy="1139825"/>
          </a:xfrm>
        </p:grpSpPr>
        <p:sp>
          <p:nvSpPr>
            <p:cNvPr id="174" name="object 174"/>
            <p:cNvSpPr/>
            <p:nvPr/>
          </p:nvSpPr>
          <p:spPr>
            <a:xfrm>
              <a:off x="5328539" y="2841536"/>
              <a:ext cx="516890" cy="1127125"/>
            </a:xfrm>
            <a:custGeom>
              <a:rect l="l" t="t" r="r" b="b"/>
              <a:pathLst>
                <a:path w="516889" h="1127125">
                  <a:moveTo>
                    <a:pt x="516864" y="0"/>
                  </a:moveTo>
                  <a:lnTo>
                    <a:pt x="0" y="0"/>
                  </a:lnTo>
                  <a:lnTo>
                    <a:pt x="0" y="1126578"/>
                  </a:lnTo>
                  <a:lnTo>
                    <a:pt x="516864" y="1126578"/>
                  </a:lnTo>
                  <a:lnTo>
                    <a:pt x="516864" y="0"/>
                  </a:lnTo>
                  <a:close/>
                </a:path>
              </a:pathLst>
            </a:custGeom>
            <a:solidFill>
              <a:srgbClr val="939EAA">
                <a:alpha val="50979"/>
              </a:srgbClr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5" name="object 175"/>
            <p:cNvSpPr/>
            <p:nvPr/>
          </p:nvSpPr>
          <p:spPr>
            <a:xfrm>
              <a:off x="5328539" y="2841536"/>
              <a:ext cx="516890" cy="1127125"/>
            </a:xfrm>
            <a:custGeom>
              <a:rect l="l" t="t" r="r" b="b"/>
              <a:pathLst>
                <a:path w="516889" h="1127125">
                  <a:moveTo>
                    <a:pt x="0" y="1126578"/>
                  </a:moveTo>
                  <a:lnTo>
                    <a:pt x="516864" y="1126578"/>
                  </a:lnTo>
                  <a:lnTo>
                    <a:pt x="516864" y="0"/>
                  </a:lnTo>
                  <a:lnTo>
                    <a:pt x="0" y="0"/>
                  </a:lnTo>
                  <a:lnTo>
                    <a:pt x="0" y="1126578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76" name="object 176"/>
          <p:cNvSpPr txBox="1"/>
          <p:nvPr/>
        </p:nvSpPr>
        <p:spPr>
          <a:xfrm>
            <a:off x="5431707" y="3178270"/>
            <a:ext cx="319405" cy="452755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6995" marR="5080" indent="-74930">
              <a:lnSpc>
                <a:spcPct val="100000"/>
              </a:lnSpc>
            </a:pPr>
            <a:r>
              <a:rPr sz="1000" b="1" spc="5">
                <a:latin typeface="Arial"/>
                <a:cs typeface="Arial"/>
              </a:rPr>
              <a:t>L</a:t>
            </a:r>
            <a:r>
              <a:rPr sz="1000" b="1">
                <a:latin typeface="Arial"/>
                <a:cs typeface="Arial"/>
              </a:rPr>
              <a:t>e</a:t>
            </a:r>
            <a:r>
              <a:rPr sz="1000" b="1" spc="10">
                <a:latin typeface="Arial"/>
                <a:cs typeface="Arial"/>
              </a:rPr>
              <a:t>v</a:t>
            </a:r>
            <a:r>
              <a:rPr sz="1000" b="1">
                <a:latin typeface="Arial"/>
                <a:cs typeface="Arial"/>
              </a:rPr>
              <a:t>el</a:t>
            </a:r>
            <a:r>
              <a:rPr sz="1000" b="1" spc="-35">
                <a:latin typeface="Arial"/>
                <a:cs typeface="Arial"/>
              </a:rPr>
              <a:t> </a:t>
            </a:r>
            <a:r>
              <a:rPr sz="1000" b="1">
                <a:latin typeface="Arial"/>
                <a:cs typeface="Arial"/>
              </a:rPr>
              <a:t>3  MES</a:t>
            </a:r>
            <a:endParaRPr sz="1000">
              <a:latin typeface="Arial"/>
              <a:cs typeface="Arial"/>
            </a:endParaRPr>
          </a:p>
        </p:txBody>
      </p:sp>
      <p:grpSp>
        <p:nvGrpSpPr>
          <p:cNvPr id="177" name="object 177"/>
          <p:cNvGrpSpPr/>
          <p:nvPr/>
        </p:nvGrpSpPr>
        <p:grpSpPr>
          <a:xfrm>
            <a:off x="5321300" y="4105478"/>
            <a:ext cx="521334" cy="838835"/>
            <a:chOff x="5321300" y="4105478"/>
            <a:chExt cx="521334" cy="838835"/>
          </a:xfrm>
        </p:grpSpPr>
        <p:sp>
          <p:nvSpPr>
            <p:cNvPr id="178" name="object 178"/>
            <p:cNvSpPr/>
            <p:nvPr/>
          </p:nvSpPr>
          <p:spPr>
            <a:xfrm>
              <a:off x="5327650" y="4111828"/>
              <a:ext cx="508634" cy="826135"/>
            </a:xfrm>
            <a:custGeom>
              <a:rect l="l" t="t" r="r" b="b"/>
              <a:pathLst>
                <a:path w="508634" h="826135">
                  <a:moveTo>
                    <a:pt x="508190" y="0"/>
                  </a:moveTo>
                  <a:lnTo>
                    <a:pt x="0" y="0"/>
                  </a:lnTo>
                  <a:lnTo>
                    <a:pt x="0" y="825550"/>
                  </a:lnTo>
                  <a:lnTo>
                    <a:pt x="508190" y="825550"/>
                  </a:lnTo>
                  <a:lnTo>
                    <a:pt x="508190" y="0"/>
                  </a:lnTo>
                  <a:close/>
                </a:path>
              </a:pathLst>
            </a:custGeom>
            <a:solidFill>
              <a:srgbClr val="939EAA">
                <a:alpha val="50979"/>
              </a:srgbClr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9" name="object 179"/>
            <p:cNvSpPr/>
            <p:nvPr/>
          </p:nvSpPr>
          <p:spPr>
            <a:xfrm>
              <a:off x="5327650" y="4111828"/>
              <a:ext cx="508634" cy="826135"/>
            </a:xfrm>
            <a:custGeom>
              <a:rect l="l" t="t" r="r" b="b"/>
              <a:pathLst>
                <a:path w="508634" h="826135">
                  <a:moveTo>
                    <a:pt x="0" y="825550"/>
                  </a:moveTo>
                  <a:lnTo>
                    <a:pt x="508190" y="825550"/>
                  </a:lnTo>
                  <a:lnTo>
                    <a:pt x="508190" y="0"/>
                  </a:lnTo>
                  <a:lnTo>
                    <a:pt x="0" y="0"/>
                  </a:lnTo>
                  <a:lnTo>
                    <a:pt x="0" y="82555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80" name="object 180"/>
          <p:cNvSpPr txBox="1"/>
          <p:nvPr/>
        </p:nvSpPr>
        <p:spPr>
          <a:xfrm>
            <a:off x="5411260" y="4195128"/>
            <a:ext cx="350520" cy="661035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sz="1000" b="1">
                <a:latin typeface="Arial"/>
                <a:cs typeface="Arial"/>
              </a:rPr>
              <a:t>Le</a:t>
            </a:r>
            <a:r>
              <a:rPr sz="1000" b="1" spc="5">
                <a:latin typeface="Arial"/>
                <a:cs typeface="Arial"/>
              </a:rPr>
              <a:t>v</a:t>
            </a:r>
            <a:r>
              <a:rPr sz="1000" b="1">
                <a:latin typeface="Arial"/>
                <a:cs typeface="Arial"/>
              </a:rPr>
              <a:t>el</a:t>
            </a:r>
            <a:r>
              <a:rPr sz="1000" b="1" spc="-45">
                <a:latin typeface="Arial"/>
                <a:cs typeface="Arial"/>
              </a:rPr>
              <a:t> </a:t>
            </a:r>
            <a:r>
              <a:rPr sz="1000" b="1">
                <a:latin typeface="Arial"/>
                <a:cs typeface="Arial"/>
              </a:rPr>
              <a:t>0,</a:t>
            </a:r>
            <a:r>
              <a:rPr sz="1000" b="1" spc="-5">
                <a:latin typeface="Arial"/>
                <a:cs typeface="Arial"/>
              </a:rPr>
              <a:t>1</a:t>
            </a:r>
            <a:r>
              <a:rPr sz="1000" b="1">
                <a:latin typeface="Arial"/>
                <a:cs typeface="Arial"/>
              </a:rPr>
              <a:t>,2</a:t>
            </a:r>
            <a:endParaRPr sz="10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365"/>
              </a:spcBef>
            </a:pPr>
            <a:r>
              <a:rPr sz="900" spc="-5">
                <a:latin typeface="Microsoft Sans Serif"/>
                <a:cs typeface="Microsoft Sans Serif"/>
              </a:rPr>
              <a:t>Control</a:t>
            </a:r>
            <a:endParaRPr sz="900">
              <a:latin typeface="Microsoft Sans Serif"/>
              <a:cs typeface="Microsoft Sans Serif"/>
            </a:endParaRPr>
          </a:p>
        </p:txBody>
      </p:sp>
      <p:grpSp>
        <p:nvGrpSpPr>
          <p:cNvPr id="181" name="object 181"/>
          <p:cNvGrpSpPr/>
          <p:nvPr/>
        </p:nvGrpSpPr>
        <p:grpSpPr>
          <a:xfrm>
            <a:off x="8784907" y="4526699"/>
            <a:ext cx="807720" cy="421640"/>
            <a:chOff x="8784907" y="4526699"/>
            <a:chExt cx="807720" cy="421640"/>
          </a:xfrm>
        </p:grpSpPr>
        <p:sp>
          <p:nvSpPr>
            <p:cNvPr id="182" name="object 182"/>
            <p:cNvSpPr/>
            <p:nvPr/>
          </p:nvSpPr>
          <p:spPr>
            <a:xfrm>
              <a:off x="8789669" y="4531461"/>
              <a:ext cx="798195" cy="412115"/>
            </a:xfrm>
            <a:custGeom>
              <a:rect l="l" t="t" r="r" b="b"/>
              <a:pathLst>
                <a:path w="798195" h="412114">
                  <a:moveTo>
                    <a:pt x="797852" y="0"/>
                  </a:moveTo>
                  <a:lnTo>
                    <a:pt x="0" y="0"/>
                  </a:lnTo>
                  <a:lnTo>
                    <a:pt x="0" y="412013"/>
                  </a:lnTo>
                  <a:lnTo>
                    <a:pt x="797852" y="412013"/>
                  </a:lnTo>
                  <a:lnTo>
                    <a:pt x="797852" y="0"/>
                  </a:lnTo>
                  <a:close/>
                </a:path>
              </a:pathLst>
            </a:custGeom>
            <a:solidFill>
              <a:srgbClr val="808080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3" name="object 183"/>
            <p:cNvSpPr/>
            <p:nvPr/>
          </p:nvSpPr>
          <p:spPr>
            <a:xfrm>
              <a:off x="8789669" y="4531461"/>
              <a:ext cx="798195" cy="412115"/>
            </a:xfrm>
            <a:custGeom>
              <a:rect l="l" t="t" r="r" b="b"/>
              <a:pathLst>
                <a:path w="798195" h="412114">
                  <a:moveTo>
                    <a:pt x="0" y="412013"/>
                  </a:moveTo>
                  <a:lnTo>
                    <a:pt x="797852" y="412013"/>
                  </a:lnTo>
                  <a:lnTo>
                    <a:pt x="797852" y="0"/>
                  </a:lnTo>
                  <a:lnTo>
                    <a:pt x="0" y="0"/>
                  </a:lnTo>
                  <a:lnTo>
                    <a:pt x="0" y="412013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4" name="object 184"/>
            <p:cNvSpPr/>
            <p:nvPr/>
          </p:nvSpPr>
          <p:spPr>
            <a:xfrm>
              <a:off x="8895460" y="4743958"/>
              <a:ext cx="582930" cy="167640"/>
            </a:xfrm>
            <a:custGeom>
              <a:rect l="l" t="t" r="r" b="b"/>
              <a:pathLst>
                <a:path w="582929" h="167639">
                  <a:moveTo>
                    <a:pt x="0" y="0"/>
                  </a:moveTo>
                  <a:lnTo>
                    <a:pt x="0" y="143637"/>
                  </a:lnTo>
                  <a:lnTo>
                    <a:pt x="10406" y="150001"/>
                  </a:lnTo>
                  <a:lnTo>
                    <a:pt x="85328" y="160591"/>
                  </a:lnTo>
                  <a:lnTo>
                    <a:pt x="144290" y="164352"/>
                  </a:lnTo>
                  <a:lnTo>
                    <a:pt x="213886" y="166779"/>
                  </a:lnTo>
                  <a:lnTo>
                    <a:pt x="291338" y="167640"/>
                  </a:lnTo>
                  <a:lnTo>
                    <a:pt x="368799" y="166779"/>
                  </a:lnTo>
                  <a:lnTo>
                    <a:pt x="438418" y="164352"/>
                  </a:lnTo>
                  <a:lnTo>
                    <a:pt x="497411" y="160591"/>
                  </a:lnTo>
                  <a:lnTo>
                    <a:pt x="542995" y="155730"/>
                  </a:lnTo>
                  <a:lnTo>
                    <a:pt x="582803" y="143637"/>
                  </a:lnTo>
                  <a:lnTo>
                    <a:pt x="582803" y="23876"/>
                  </a:lnTo>
                  <a:lnTo>
                    <a:pt x="291338" y="23876"/>
                  </a:lnTo>
                  <a:lnTo>
                    <a:pt x="213886" y="23024"/>
                  </a:lnTo>
                  <a:lnTo>
                    <a:pt x="144290" y="20621"/>
                  </a:lnTo>
                  <a:lnTo>
                    <a:pt x="85328" y="16891"/>
                  </a:lnTo>
                  <a:lnTo>
                    <a:pt x="39774" y="12060"/>
                  </a:lnTo>
                  <a:lnTo>
                    <a:pt x="10406" y="6354"/>
                  </a:lnTo>
                  <a:lnTo>
                    <a:pt x="0" y="0"/>
                  </a:lnTo>
                  <a:close/>
                </a:path>
                <a:path w="582929" h="167639">
                  <a:moveTo>
                    <a:pt x="582803" y="0"/>
                  </a:moveTo>
                  <a:lnTo>
                    <a:pt x="542939" y="12060"/>
                  </a:lnTo>
                  <a:lnTo>
                    <a:pt x="497363" y="16891"/>
                  </a:lnTo>
                  <a:lnTo>
                    <a:pt x="438389" y="20621"/>
                  </a:lnTo>
                  <a:lnTo>
                    <a:pt x="368790" y="23024"/>
                  </a:lnTo>
                  <a:lnTo>
                    <a:pt x="291338" y="23876"/>
                  </a:lnTo>
                  <a:lnTo>
                    <a:pt x="582803" y="23876"/>
                  </a:lnTo>
                  <a:lnTo>
                    <a:pt x="582803" y="0"/>
                  </a:lnTo>
                  <a:close/>
                </a:path>
              </a:pathLst>
            </a:custGeom>
            <a:solidFill>
              <a:srgbClr val="333333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5" name="object 185"/>
            <p:cNvSpPr/>
            <p:nvPr/>
          </p:nvSpPr>
          <p:spPr>
            <a:xfrm>
              <a:off x="8895460" y="4719955"/>
              <a:ext cx="582930" cy="48260"/>
            </a:xfrm>
            <a:custGeom>
              <a:rect l="l" t="t" r="r" b="b"/>
              <a:pathLst>
                <a:path w="582929" h="48260">
                  <a:moveTo>
                    <a:pt x="291338" y="0"/>
                  </a:moveTo>
                  <a:lnTo>
                    <a:pt x="213886" y="860"/>
                  </a:lnTo>
                  <a:lnTo>
                    <a:pt x="144290" y="3287"/>
                  </a:lnTo>
                  <a:lnTo>
                    <a:pt x="85328" y="7048"/>
                  </a:lnTo>
                  <a:lnTo>
                    <a:pt x="39774" y="11909"/>
                  </a:lnTo>
                  <a:lnTo>
                    <a:pt x="0" y="24003"/>
                  </a:lnTo>
                  <a:lnTo>
                    <a:pt x="10406" y="30357"/>
                  </a:lnTo>
                  <a:lnTo>
                    <a:pt x="85328" y="40894"/>
                  </a:lnTo>
                  <a:lnTo>
                    <a:pt x="144290" y="44624"/>
                  </a:lnTo>
                  <a:lnTo>
                    <a:pt x="213886" y="47027"/>
                  </a:lnTo>
                  <a:lnTo>
                    <a:pt x="291338" y="47879"/>
                  </a:lnTo>
                  <a:lnTo>
                    <a:pt x="368799" y="47027"/>
                  </a:lnTo>
                  <a:lnTo>
                    <a:pt x="438418" y="44624"/>
                  </a:lnTo>
                  <a:lnTo>
                    <a:pt x="497411" y="40894"/>
                  </a:lnTo>
                  <a:lnTo>
                    <a:pt x="542995" y="36063"/>
                  </a:lnTo>
                  <a:lnTo>
                    <a:pt x="582803" y="24003"/>
                  </a:lnTo>
                  <a:lnTo>
                    <a:pt x="572387" y="17638"/>
                  </a:lnTo>
                  <a:lnTo>
                    <a:pt x="542995" y="11909"/>
                  </a:lnTo>
                  <a:lnTo>
                    <a:pt x="497411" y="7048"/>
                  </a:lnTo>
                  <a:lnTo>
                    <a:pt x="438418" y="3287"/>
                  </a:lnTo>
                  <a:lnTo>
                    <a:pt x="368799" y="860"/>
                  </a:lnTo>
                  <a:lnTo>
                    <a:pt x="291338" y="0"/>
                  </a:lnTo>
                  <a:close/>
                </a:path>
              </a:pathLst>
            </a:custGeom>
            <a:solidFill>
              <a:srgbClr val="858585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6" name="object 186"/>
            <p:cNvSpPr/>
            <p:nvPr/>
          </p:nvSpPr>
          <p:spPr>
            <a:xfrm>
              <a:off x="8895460" y="4719955"/>
              <a:ext cx="582930" cy="191770"/>
            </a:xfrm>
            <a:custGeom>
              <a:rect l="l" t="t" r="r" b="b"/>
              <a:pathLst>
                <a:path w="582929" h="191770">
                  <a:moveTo>
                    <a:pt x="582803" y="24003"/>
                  </a:moveTo>
                  <a:lnTo>
                    <a:pt x="542995" y="36063"/>
                  </a:lnTo>
                  <a:lnTo>
                    <a:pt x="497411" y="40894"/>
                  </a:lnTo>
                  <a:lnTo>
                    <a:pt x="438418" y="44624"/>
                  </a:lnTo>
                  <a:lnTo>
                    <a:pt x="368799" y="47027"/>
                  </a:lnTo>
                  <a:lnTo>
                    <a:pt x="291338" y="47879"/>
                  </a:lnTo>
                  <a:lnTo>
                    <a:pt x="213886" y="47027"/>
                  </a:lnTo>
                  <a:lnTo>
                    <a:pt x="144290" y="44624"/>
                  </a:lnTo>
                  <a:lnTo>
                    <a:pt x="85328" y="40894"/>
                  </a:lnTo>
                  <a:lnTo>
                    <a:pt x="39774" y="36063"/>
                  </a:lnTo>
                  <a:lnTo>
                    <a:pt x="0" y="24003"/>
                  </a:lnTo>
                  <a:lnTo>
                    <a:pt x="10406" y="17638"/>
                  </a:lnTo>
                  <a:lnTo>
                    <a:pt x="39774" y="11909"/>
                  </a:lnTo>
                  <a:lnTo>
                    <a:pt x="85328" y="7048"/>
                  </a:lnTo>
                  <a:lnTo>
                    <a:pt x="144290" y="3287"/>
                  </a:lnTo>
                  <a:lnTo>
                    <a:pt x="213886" y="860"/>
                  </a:lnTo>
                  <a:lnTo>
                    <a:pt x="291338" y="0"/>
                  </a:lnTo>
                  <a:lnTo>
                    <a:pt x="368799" y="860"/>
                  </a:lnTo>
                  <a:lnTo>
                    <a:pt x="438418" y="3287"/>
                  </a:lnTo>
                  <a:lnTo>
                    <a:pt x="497411" y="7048"/>
                  </a:lnTo>
                  <a:lnTo>
                    <a:pt x="542995" y="11909"/>
                  </a:lnTo>
                  <a:lnTo>
                    <a:pt x="582803" y="24003"/>
                  </a:lnTo>
                  <a:lnTo>
                    <a:pt x="582803" y="167640"/>
                  </a:lnTo>
                  <a:lnTo>
                    <a:pt x="572387" y="174004"/>
                  </a:lnTo>
                  <a:lnTo>
                    <a:pt x="542995" y="179733"/>
                  </a:lnTo>
                  <a:lnTo>
                    <a:pt x="497411" y="184594"/>
                  </a:lnTo>
                  <a:lnTo>
                    <a:pt x="438418" y="188355"/>
                  </a:lnTo>
                  <a:lnTo>
                    <a:pt x="368799" y="190782"/>
                  </a:lnTo>
                  <a:lnTo>
                    <a:pt x="291338" y="191643"/>
                  </a:lnTo>
                  <a:lnTo>
                    <a:pt x="213886" y="190782"/>
                  </a:lnTo>
                  <a:lnTo>
                    <a:pt x="144290" y="188355"/>
                  </a:lnTo>
                  <a:lnTo>
                    <a:pt x="85328" y="184594"/>
                  </a:lnTo>
                  <a:lnTo>
                    <a:pt x="39774" y="179733"/>
                  </a:lnTo>
                  <a:lnTo>
                    <a:pt x="0" y="167640"/>
                  </a:lnTo>
                  <a:lnTo>
                    <a:pt x="0" y="24003"/>
                  </a:lnTo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87" name="object 187"/>
          <p:cNvSpPr txBox="1"/>
          <p:nvPr/>
        </p:nvSpPr>
        <p:spPr>
          <a:xfrm>
            <a:off x="8789669" y="4531461"/>
            <a:ext cx="798195" cy="412115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985" algn="ctr">
              <a:lnSpc>
                <a:spcPct val="100000"/>
              </a:lnSpc>
              <a:spcBef>
                <a:spcPts val="345"/>
              </a:spcBef>
            </a:pPr>
            <a:r>
              <a:rPr sz="800" b="1" spc="-5">
                <a:solidFill>
                  <a:srgbClr val="D0D2DA"/>
                </a:solidFill>
                <a:latin typeface="Arial"/>
                <a:cs typeface="Arial"/>
              </a:rPr>
              <a:t>Third</a:t>
            </a:r>
            <a:r>
              <a:rPr sz="800" b="1" spc="-45">
                <a:solidFill>
                  <a:srgbClr val="D0D2DA"/>
                </a:solidFill>
                <a:latin typeface="Arial"/>
                <a:cs typeface="Arial"/>
              </a:rPr>
              <a:t> </a:t>
            </a:r>
            <a:r>
              <a:rPr sz="800" b="1" spc="-5">
                <a:solidFill>
                  <a:srgbClr val="D0D2DA"/>
                </a:solidFill>
                <a:latin typeface="Arial"/>
                <a:cs typeface="Arial"/>
              </a:rPr>
              <a:t>party</a:t>
            </a:r>
            <a:endParaRPr sz="8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600"/>
              </a:spcBef>
            </a:pPr>
            <a:r>
              <a:rPr sz="700" b="1" spc="-5">
                <a:solidFill>
                  <a:srgbClr val="D0D2DA"/>
                </a:solidFill>
                <a:latin typeface="Arial"/>
                <a:cs typeface="Arial"/>
              </a:rPr>
              <a:t>DB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188" name="object 188"/>
          <p:cNvGrpSpPr/>
          <p:nvPr/>
        </p:nvGrpSpPr>
        <p:grpSpPr>
          <a:xfrm>
            <a:off x="6341046" y="2272728"/>
            <a:ext cx="1413510" cy="551815"/>
            <a:chOff x="6341046" y="2272728"/>
            <a:chExt cx="1413510" cy="551815"/>
          </a:xfrm>
        </p:grpSpPr>
        <p:sp>
          <p:nvSpPr>
            <p:cNvPr id="189" name="object 189"/>
            <p:cNvSpPr/>
            <p:nvPr/>
          </p:nvSpPr>
          <p:spPr>
            <a:xfrm>
              <a:off x="6345809" y="2285873"/>
              <a:ext cx="172085" cy="534035"/>
            </a:xfrm>
            <a:custGeom>
              <a:rect l="l" t="t" r="r" b="b"/>
              <a:pathLst>
                <a:path w="172084" h="534035">
                  <a:moveTo>
                    <a:pt x="85851" y="0"/>
                  </a:moveTo>
                  <a:lnTo>
                    <a:pt x="0" y="121792"/>
                  </a:lnTo>
                  <a:lnTo>
                    <a:pt x="42925" y="121792"/>
                  </a:lnTo>
                  <a:lnTo>
                    <a:pt x="42925" y="411861"/>
                  </a:lnTo>
                  <a:lnTo>
                    <a:pt x="0" y="411861"/>
                  </a:lnTo>
                  <a:lnTo>
                    <a:pt x="85851" y="533653"/>
                  </a:lnTo>
                  <a:lnTo>
                    <a:pt x="171704" y="411861"/>
                  </a:lnTo>
                  <a:lnTo>
                    <a:pt x="128777" y="411861"/>
                  </a:lnTo>
                  <a:lnTo>
                    <a:pt x="128777" y="121792"/>
                  </a:lnTo>
                  <a:lnTo>
                    <a:pt x="171704" y="121792"/>
                  </a:lnTo>
                  <a:lnTo>
                    <a:pt x="85851" y="0"/>
                  </a:lnTo>
                  <a:close/>
                </a:path>
              </a:pathLst>
            </a:custGeom>
            <a:solidFill>
              <a:srgbClr val="003399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0" name="object 190"/>
            <p:cNvSpPr/>
            <p:nvPr/>
          </p:nvSpPr>
          <p:spPr>
            <a:xfrm>
              <a:off x="6345809" y="2285873"/>
              <a:ext cx="172085" cy="534035"/>
            </a:xfrm>
            <a:custGeom>
              <a:rect l="l" t="t" r="r" b="b"/>
              <a:pathLst>
                <a:path w="172084" h="534035">
                  <a:moveTo>
                    <a:pt x="85851" y="0"/>
                  </a:moveTo>
                  <a:lnTo>
                    <a:pt x="171704" y="121792"/>
                  </a:lnTo>
                  <a:lnTo>
                    <a:pt x="128777" y="121792"/>
                  </a:lnTo>
                  <a:lnTo>
                    <a:pt x="128777" y="411861"/>
                  </a:lnTo>
                  <a:lnTo>
                    <a:pt x="171704" y="411861"/>
                  </a:lnTo>
                  <a:lnTo>
                    <a:pt x="85851" y="533653"/>
                  </a:lnTo>
                  <a:lnTo>
                    <a:pt x="0" y="411861"/>
                  </a:lnTo>
                  <a:lnTo>
                    <a:pt x="42925" y="411861"/>
                  </a:lnTo>
                  <a:lnTo>
                    <a:pt x="42925" y="121792"/>
                  </a:lnTo>
                  <a:lnTo>
                    <a:pt x="0" y="121792"/>
                  </a:lnTo>
                  <a:lnTo>
                    <a:pt x="85851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1" name="object 191"/>
            <p:cNvSpPr/>
            <p:nvPr/>
          </p:nvSpPr>
          <p:spPr>
            <a:xfrm>
              <a:off x="7581519" y="2277491"/>
              <a:ext cx="168275" cy="532130"/>
            </a:xfrm>
            <a:custGeom>
              <a:rect l="l" t="t" r="r" b="b"/>
              <a:pathLst>
                <a:path w="168275" h="532130">
                  <a:moveTo>
                    <a:pt x="84200" y="0"/>
                  </a:moveTo>
                  <a:lnTo>
                    <a:pt x="0" y="121412"/>
                  </a:lnTo>
                  <a:lnTo>
                    <a:pt x="42163" y="121412"/>
                  </a:lnTo>
                  <a:lnTo>
                    <a:pt x="42163" y="410718"/>
                  </a:lnTo>
                  <a:lnTo>
                    <a:pt x="0" y="410718"/>
                  </a:lnTo>
                  <a:lnTo>
                    <a:pt x="84200" y="532130"/>
                  </a:lnTo>
                  <a:lnTo>
                    <a:pt x="168275" y="410718"/>
                  </a:lnTo>
                  <a:lnTo>
                    <a:pt x="126237" y="410718"/>
                  </a:lnTo>
                  <a:lnTo>
                    <a:pt x="126237" y="121412"/>
                  </a:lnTo>
                  <a:lnTo>
                    <a:pt x="168275" y="121412"/>
                  </a:lnTo>
                  <a:lnTo>
                    <a:pt x="84200" y="0"/>
                  </a:lnTo>
                  <a:close/>
                </a:path>
              </a:pathLst>
            </a:custGeom>
            <a:solidFill>
              <a:srgbClr val="003399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2" name="object 192"/>
            <p:cNvSpPr/>
            <p:nvPr/>
          </p:nvSpPr>
          <p:spPr>
            <a:xfrm>
              <a:off x="7581519" y="2277491"/>
              <a:ext cx="168275" cy="532130"/>
            </a:xfrm>
            <a:custGeom>
              <a:rect l="l" t="t" r="r" b="b"/>
              <a:pathLst>
                <a:path w="168275" h="532130">
                  <a:moveTo>
                    <a:pt x="84200" y="0"/>
                  </a:moveTo>
                  <a:lnTo>
                    <a:pt x="168275" y="121412"/>
                  </a:lnTo>
                  <a:lnTo>
                    <a:pt x="126237" y="121412"/>
                  </a:lnTo>
                  <a:lnTo>
                    <a:pt x="126237" y="410718"/>
                  </a:lnTo>
                  <a:lnTo>
                    <a:pt x="168275" y="410718"/>
                  </a:lnTo>
                  <a:lnTo>
                    <a:pt x="84200" y="532130"/>
                  </a:lnTo>
                  <a:lnTo>
                    <a:pt x="0" y="410718"/>
                  </a:lnTo>
                  <a:lnTo>
                    <a:pt x="42163" y="410718"/>
                  </a:lnTo>
                  <a:lnTo>
                    <a:pt x="42163" y="121412"/>
                  </a:lnTo>
                  <a:lnTo>
                    <a:pt x="0" y="121412"/>
                  </a:lnTo>
                  <a:lnTo>
                    <a:pt x="8420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93" name="object 193"/>
          <p:cNvSpPr txBox="1"/>
          <p:nvPr/>
        </p:nvSpPr>
        <p:spPr>
          <a:xfrm>
            <a:off x="6886956" y="1924050"/>
            <a:ext cx="1512570" cy="318135"/>
          </a:xfrm>
          <a:prstGeom prst="rect">
            <a:avLst/>
          </a:prstGeom>
          <a:solidFill>
            <a:srgbClr val="C0C0C0"/>
          </a:solidFill>
          <a:ln w="12700">
            <a:solidFill>
              <a:srgbClr val="808080"/>
            </a:solidFill>
          </a:ln>
        </p:spPr>
        <p:txBody>
          <a:bodyPr vert="horz" wrap="square" lIns="0" tIns="876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23545">
              <a:lnSpc>
                <a:spcPct val="100000"/>
              </a:lnSpc>
              <a:spcBef>
                <a:spcPts val="690"/>
              </a:spcBef>
            </a:pPr>
            <a:r>
              <a:rPr sz="900" b="1">
                <a:solidFill>
                  <a:srgbClr val="3366AA"/>
                </a:solidFill>
                <a:latin typeface="Arial"/>
                <a:cs typeface="Arial"/>
              </a:rPr>
              <a:t>ERP</a:t>
            </a:r>
            <a:r>
              <a:rPr sz="900" b="1" spc="-55">
                <a:solidFill>
                  <a:srgbClr val="3366AA"/>
                </a:solidFill>
                <a:latin typeface="Arial"/>
                <a:cs typeface="Arial"/>
              </a:rPr>
              <a:t> </a:t>
            </a:r>
            <a:r>
              <a:rPr sz="900" b="1" spc="-10">
                <a:solidFill>
                  <a:srgbClr val="3366AA"/>
                </a:solidFill>
                <a:latin typeface="Arial"/>
                <a:cs typeface="Arial"/>
              </a:rPr>
              <a:t>System</a:t>
            </a:r>
            <a:endParaRPr sz="900">
              <a:latin typeface="Arial"/>
              <a:cs typeface="Arial"/>
            </a:endParaRPr>
          </a:p>
        </p:txBody>
      </p:sp>
      <p:grpSp>
        <p:nvGrpSpPr>
          <p:cNvPr id="194" name="object 194"/>
          <p:cNvGrpSpPr/>
          <p:nvPr/>
        </p:nvGrpSpPr>
        <p:grpSpPr>
          <a:xfrm>
            <a:off x="8915844" y="2272728"/>
            <a:ext cx="179705" cy="540385"/>
            <a:chOff x="8915844" y="2272728"/>
            <a:chExt cx="179705" cy="540385"/>
          </a:xfrm>
        </p:grpSpPr>
        <p:sp>
          <p:nvSpPr>
            <p:cNvPr id="195" name="object 195"/>
            <p:cNvSpPr/>
            <p:nvPr/>
          </p:nvSpPr>
          <p:spPr>
            <a:xfrm>
              <a:off x="8920606" y="2277491"/>
              <a:ext cx="170180" cy="530860"/>
            </a:xfrm>
            <a:custGeom>
              <a:rect l="l" t="t" r="r" b="b"/>
              <a:pathLst>
                <a:path w="170179" h="530860">
                  <a:moveTo>
                    <a:pt x="84963" y="0"/>
                  </a:moveTo>
                  <a:lnTo>
                    <a:pt x="0" y="121158"/>
                  </a:lnTo>
                  <a:lnTo>
                    <a:pt x="42418" y="121158"/>
                  </a:lnTo>
                  <a:lnTo>
                    <a:pt x="42418" y="409575"/>
                  </a:lnTo>
                  <a:lnTo>
                    <a:pt x="0" y="409575"/>
                  </a:lnTo>
                  <a:lnTo>
                    <a:pt x="84963" y="530606"/>
                  </a:lnTo>
                  <a:lnTo>
                    <a:pt x="169925" y="409575"/>
                  </a:lnTo>
                  <a:lnTo>
                    <a:pt x="127508" y="409575"/>
                  </a:lnTo>
                  <a:lnTo>
                    <a:pt x="127508" y="121158"/>
                  </a:lnTo>
                  <a:lnTo>
                    <a:pt x="169925" y="121158"/>
                  </a:lnTo>
                  <a:lnTo>
                    <a:pt x="84963" y="0"/>
                  </a:lnTo>
                  <a:close/>
                </a:path>
              </a:pathLst>
            </a:custGeom>
            <a:solidFill>
              <a:srgbClr val="003399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6" name="object 196"/>
            <p:cNvSpPr/>
            <p:nvPr/>
          </p:nvSpPr>
          <p:spPr>
            <a:xfrm>
              <a:off x="8920606" y="2277491"/>
              <a:ext cx="170180" cy="530860"/>
            </a:xfrm>
            <a:custGeom>
              <a:rect l="l" t="t" r="r" b="b"/>
              <a:pathLst>
                <a:path w="170179" h="530860">
                  <a:moveTo>
                    <a:pt x="84963" y="0"/>
                  </a:moveTo>
                  <a:lnTo>
                    <a:pt x="169925" y="121158"/>
                  </a:lnTo>
                  <a:lnTo>
                    <a:pt x="127508" y="121158"/>
                  </a:lnTo>
                  <a:lnTo>
                    <a:pt x="127508" y="409575"/>
                  </a:lnTo>
                  <a:lnTo>
                    <a:pt x="169925" y="409575"/>
                  </a:lnTo>
                  <a:lnTo>
                    <a:pt x="84963" y="530606"/>
                  </a:lnTo>
                  <a:lnTo>
                    <a:pt x="0" y="409575"/>
                  </a:lnTo>
                  <a:lnTo>
                    <a:pt x="42418" y="409575"/>
                  </a:lnTo>
                  <a:lnTo>
                    <a:pt x="42418" y="121158"/>
                  </a:lnTo>
                  <a:lnTo>
                    <a:pt x="0" y="121158"/>
                  </a:lnTo>
                  <a:lnTo>
                    <a:pt x="84963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97" name="object 197"/>
          <p:cNvSpPr txBox="1"/>
          <p:nvPr/>
        </p:nvSpPr>
        <p:spPr>
          <a:xfrm>
            <a:off x="6056121" y="2462301"/>
            <a:ext cx="3522979" cy="167640"/>
          </a:xfrm>
          <a:prstGeom prst="rect">
            <a:avLst/>
          </a:prstGeom>
          <a:solidFill>
            <a:srgbClr val="B1B1B1"/>
          </a:solidFill>
          <a:ln w="12700">
            <a:solidFill>
              <a:srgbClr val="808080"/>
            </a:solidFill>
          </a:ln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5945">
              <a:lnSpc>
                <a:spcPts val="1290"/>
              </a:lnSpc>
            </a:pPr>
            <a:r>
              <a:rPr sz="1100" b="1">
                <a:solidFill>
                  <a:srgbClr val="3366AA"/>
                </a:solidFill>
                <a:latin typeface="Arial"/>
                <a:cs typeface="Arial"/>
              </a:rPr>
              <a:t>Business</a:t>
            </a:r>
            <a:r>
              <a:rPr sz="1100" b="1" spc="-40">
                <a:solidFill>
                  <a:srgbClr val="3366AA"/>
                </a:solidFill>
                <a:latin typeface="Arial"/>
                <a:cs typeface="Arial"/>
              </a:rPr>
              <a:t> </a:t>
            </a:r>
            <a:r>
              <a:rPr sz="1100" b="1">
                <a:solidFill>
                  <a:srgbClr val="3366AA"/>
                </a:solidFill>
                <a:latin typeface="Arial"/>
                <a:cs typeface="Arial"/>
              </a:rPr>
              <a:t>Data</a:t>
            </a:r>
            <a:r>
              <a:rPr sz="1100" b="1" spc="-20">
                <a:solidFill>
                  <a:srgbClr val="3366AA"/>
                </a:solidFill>
                <a:latin typeface="Arial"/>
                <a:cs typeface="Arial"/>
              </a:rPr>
              <a:t> </a:t>
            </a:r>
            <a:r>
              <a:rPr sz="1100" b="1">
                <a:solidFill>
                  <a:srgbClr val="3366AA"/>
                </a:solidFill>
                <a:latin typeface="Arial"/>
                <a:cs typeface="Arial"/>
              </a:rPr>
              <a:t>Integration</a:t>
            </a:r>
            <a:r>
              <a:rPr sz="1100" b="1" spc="-50">
                <a:solidFill>
                  <a:srgbClr val="3366AA"/>
                </a:solidFill>
                <a:latin typeface="Arial"/>
                <a:cs typeface="Arial"/>
              </a:rPr>
              <a:t> </a:t>
            </a:r>
            <a:r>
              <a:rPr sz="1100" b="1">
                <a:solidFill>
                  <a:srgbClr val="3366AA"/>
                </a:solidFill>
                <a:latin typeface="Arial"/>
                <a:cs typeface="Arial"/>
              </a:rPr>
              <a:t>–</a:t>
            </a:r>
            <a:r>
              <a:rPr sz="1100" b="1" spc="-25">
                <a:solidFill>
                  <a:srgbClr val="3366AA"/>
                </a:solidFill>
                <a:latin typeface="Arial"/>
                <a:cs typeface="Arial"/>
              </a:rPr>
              <a:t> </a:t>
            </a:r>
            <a:r>
              <a:rPr sz="1100" b="1">
                <a:solidFill>
                  <a:srgbClr val="3366AA"/>
                </a:solidFill>
                <a:latin typeface="Arial"/>
                <a:cs typeface="Arial"/>
              </a:rPr>
              <a:t>B2MML</a:t>
            </a:r>
            <a:endParaRPr sz="1100">
              <a:latin typeface="Arial"/>
              <a:cs typeface="Arial"/>
            </a:endParaRPr>
          </a:p>
        </p:txBody>
      </p:sp>
      <p:sp>
        <p:nvSpPr>
          <p:cNvPr id="198" name="object 198"/>
          <p:cNvSpPr txBox="1"/>
          <p:nvPr/>
        </p:nvSpPr>
        <p:spPr>
          <a:xfrm>
            <a:off x="8451342" y="1925573"/>
            <a:ext cx="1132840" cy="318135"/>
          </a:xfrm>
          <a:prstGeom prst="rect">
            <a:avLst/>
          </a:prstGeom>
          <a:solidFill>
            <a:srgbClr val="C0C0C0"/>
          </a:solidFill>
          <a:ln w="12700">
            <a:solidFill>
              <a:srgbClr val="808080"/>
            </a:solidFill>
          </a:ln>
        </p:spPr>
        <p:txBody>
          <a:bodyPr vert="horz" wrap="square" lIns="0" tIns="876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9870">
              <a:lnSpc>
                <a:spcPct val="100000"/>
              </a:lnSpc>
              <a:spcBef>
                <a:spcPts val="690"/>
              </a:spcBef>
            </a:pPr>
            <a:r>
              <a:rPr sz="900" b="1">
                <a:solidFill>
                  <a:srgbClr val="3366AA"/>
                </a:solidFill>
                <a:latin typeface="Arial"/>
                <a:cs typeface="Arial"/>
              </a:rPr>
              <a:t>PLM</a:t>
            </a:r>
            <a:r>
              <a:rPr sz="900" b="1" spc="-60">
                <a:solidFill>
                  <a:srgbClr val="3366AA"/>
                </a:solidFill>
                <a:latin typeface="Arial"/>
                <a:cs typeface="Arial"/>
              </a:rPr>
              <a:t> </a:t>
            </a:r>
            <a:r>
              <a:rPr sz="900" b="1" spc="-10">
                <a:solidFill>
                  <a:srgbClr val="3366AA"/>
                </a:solidFill>
                <a:latin typeface="Arial"/>
                <a:cs typeface="Arial"/>
              </a:rPr>
              <a:t>System</a:t>
            </a:r>
            <a:endParaRPr sz="900">
              <a:latin typeface="Arial"/>
              <a:cs typeface="Arial"/>
            </a:endParaRPr>
          </a:p>
        </p:txBody>
      </p:sp>
      <p:sp>
        <p:nvSpPr>
          <p:cNvPr id="199" name="object 199"/>
          <p:cNvSpPr txBox="1"/>
          <p:nvPr/>
        </p:nvSpPr>
        <p:spPr>
          <a:xfrm>
            <a:off x="6042278" y="1924050"/>
            <a:ext cx="784225" cy="318135"/>
          </a:xfrm>
          <a:prstGeom prst="rect">
            <a:avLst/>
          </a:prstGeom>
          <a:solidFill>
            <a:srgbClr val="C0C0C0"/>
          </a:solidFill>
          <a:ln w="12700">
            <a:solidFill>
              <a:srgbClr val="808080"/>
            </a:solidFill>
          </a:ln>
        </p:spPr>
        <p:txBody>
          <a:bodyPr vert="horz" wrap="square" lIns="0" tIns="876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690"/>
              </a:spcBef>
            </a:pPr>
            <a:r>
              <a:rPr sz="900" b="1" spc="-5">
                <a:solidFill>
                  <a:srgbClr val="3366AA"/>
                </a:solidFill>
                <a:latin typeface="Arial"/>
                <a:cs typeface="Arial"/>
              </a:rPr>
              <a:t>SCM</a:t>
            </a:r>
            <a:endParaRPr sz="900">
              <a:latin typeface="Arial"/>
              <a:cs typeface="Arial"/>
            </a:endParaRPr>
          </a:p>
        </p:txBody>
      </p:sp>
      <p:grpSp>
        <p:nvGrpSpPr>
          <p:cNvPr id="200" name="object 200"/>
          <p:cNvGrpSpPr/>
          <p:nvPr/>
        </p:nvGrpSpPr>
        <p:grpSpPr>
          <a:xfrm>
            <a:off x="6426009" y="3973258"/>
            <a:ext cx="2824480" cy="552450"/>
            <a:chOff x="6426009" y="3973258"/>
            <a:chExt cx="2824480" cy="552450"/>
          </a:xfrm>
        </p:grpSpPr>
        <p:sp>
          <p:nvSpPr>
            <p:cNvPr id="201" name="object 201"/>
            <p:cNvSpPr/>
            <p:nvPr/>
          </p:nvSpPr>
          <p:spPr>
            <a:xfrm>
              <a:off x="6430771" y="3978021"/>
              <a:ext cx="172085" cy="534035"/>
            </a:xfrm>
            <a:custGeom>
              <a:rect l="l" t="t" r="r" b="b"/>
              <a:pathLst>
                <a:path w="172084" h="534035">
                  <a:moveTo>
                    <a:pt x="85851" y="0"/>
                  </a:moveTo>
                  <a:lnTo>
                    <a:pt x="0" y="121792"/>
                  </a:lnTo>
                  <a:lnTo>
                    <a:pt x="42925" y="121792"/>
                  </a:lnTo>
                  <a:lnTo>
                    <a:pt x="42925" y="411860"/>
                  </a:lnTo>
                  <a:lnTo>
                    <a:pt x="0" y="411860"/>
                  </a:lnTo>
                  <a:lnTo>
                    <a:pt x="85851" y="533653"/>
                  </a:lnTo>
                  <a:lnTo>
                    <a:pt x="171703" y="411860"/>
                  </a:lnTo>
                  <a:lnTo>
                    <a:pt x="128777" y="411860"/>
                  </a:lnTo>
                  <a:lnTo>
                    <a:pt x="128777" y="121792"/>
                  </a:lnTo>
                  <a:lnTo>
                    <a:pt x="171703" y="121792"/>
                  </a:lnTo>
                  <a:lnTo>
                    <a:pt x="85851" y="0"/>
                  </a:lnTo>
                  <a:close/>
                </a:path>
              </a:pathLst>
            </a:custGeom>
            <a:solidFill>
              <a:srgbClr val="003399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2" name="object 202"/>
            <p:cNvSpPr/>
            <p:nvPr/>
          </p:nvSpPr>
          <p:spPr>
            <a:xfrm>
              <a:off x="6430771" y="3978021"/>
              <a:ext cx="172085" cy="534035"/>
            </a:xfrm>
            <a:custGeom>
              <a:rect l="l" t="t" r="r" b="b"/>
              <a:pathLst>
                <a:path w="172084" h="534035">
                  <a:moveTo>
                    <a:pt x="85851" y="0"/>
                  </a:moveTo>
                  <a:lnTo>
                    <a:pt x="171703" y="121792"/>
                  </a:lnTo>
                  <a:lnTo>
                    <a:pt x="128777" y="121792"/>
                  </a:lnTo>
                  <a:lnTo>
                    <a:pt x="128777" y="411860"/>
                  </a:lnTo>
                  <a:lnTo>
                    <a:pt x="171703" y="411860"/>
                  </a:lnTo>
                  <a:lnTo>
                    <a:pt x="85851" y="533653"/>
                  </a:lnTo>
                  <a:lnTo>
                    <a:pt x="0" y="411860"/>
                  </a:lnTo>
                  <a:lnTo>
                    <a:pt x="42925" y="411860"/>
                  </a:lnTo>
                  <a:lnTo>
                    <a:pt x="42925" y="121792"/>
                  </a:lnTo>
                  <a:lnTo>
                    <a:pt x="0" y="121792"/>
                  </a:lnTo>
                  <a:lnTo>
                    <a:pt x="85851" y="0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3" name="object 203"/>
            <p:cNvSpPr/>
            <p:nvPr/>
          </p:nvSpPr>
          <p:spPr>
            <a:xfrm>
              <a:off x="7344790" y="3981069"/>
              <a:ext cx="172085" cy="534035"/>
            </a:xfrm>
            <a:custGeom>
              <a:rect l="l" t="t" r="r" b="b"/>
              <a:pathLst>
                <a:path w="172084" h="534035">
                  <a:moveTo>
                    <a:pt x="85851" y="0"/>
                  </a:moveTo>
                  <a:lnTo>
                    <a:pt x="0" y="121792"/>
                  </a:lnTo>
                  <a:lnTo>
                    <a:pt x="42925" y="121792"/>
                  </a:lnTo>
                  <a:lnTo>
                    <a:pt x="42925" y="411860"/>
                  </a:lnTo>
                  <a:lnTo>
                    <a:pt x="0" y="411860"/>
                  </a:lnTo>
                  <a:lnTo>
                    <a:pt x="85851" y="533653"/>
                  </a:lnTo>
                  <a:lnTo>
                    <a:pt x="171703" y="411860"/>
                  </a:lnTo>
                  <a:lnTo>
                    <a:pt x="128777" y="411860"/>
                  </a:lnTo>
                  <a:lnTo>
                    <a:pt x="128777" y="121792"/>
                  </a:lnTo>
                  <a:lnTo>
                    <a:pt x="171703" y="121792"/>
                  </a:lnTo>
                  <a:lnTo>
                    <a:pt x="85851" y="0"/>
                  </a:lnTo>
                  <a:close/>
                </a:path>
              </a:pathLst>
            </a:custGeom>
            <a:solidFill>
              <a:srgbClr val="003399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4" name="object 204"/>
            <p:cNvSpPr/>
            <p:nvPr/>
          </p:nvSpPr>
          <p:spPr>
            <a:xfrm>
              <a:off x="7344790" y="3981069"/>
              <a:ext cx="172085" cy="534035"/>
            </a:xfrm>
            <a:custGeom>
              <a:rect l="l" t="t" r="r" b="b"/>
              <a:pathLst>
                <a:path w="172084" h="534035">
                  <a:moveTo>
                    <a:pt x="85851" y="0"/>
                  </a:moveTo>
                  <a:lnTo>
                    <a:pt x="171703" y="121792"/>
                  </a:lnTo>
                  <a:lnTo>
                    <a:pt x="128777" y="121792"/>
                  </a:lnTo>
                  <a:lnTo>
                    <a:pt x="128777" y="411860"/>
                  </a:lnTo>
                  <a:lnTo>
                    <a:pt x="171703" y="411860"/>
                  </a:lnTo>
                  <a:lnTo>
                    <a:pt x="85851" y="533653"/>
                  </a:lnTo>
                  <a:lnTo>
                    <a:pt x="0" y="411860"/>
                  </a:lnTo>
                  <a:lnTo>
                    <a:pt x="42925" y="411860"/>
                  </a:lnTo>
                  <a:lnTo>
                    <a:pt x="42925" y="121792"/>
                  </a:lnTo>
                  <a:lnTo>
                    <a:pt x="0" y="121792"/>
                  </a:lnTo>
                  <a:lnTo>
                    <a:pt x="85851" y="0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5" name="object 205"/>
            <p:cNvSpPr/>
            <p:nvPr/>
          </p:nvSpPr>
          <p:spPr>
            <a:xfrm>
              <a:off x="9074022" y="3981069"/>
              <a:ext cx="172085" cy="530860"/>
            </a:xfrm>
            <a:custGeom>
              <a:rect l="l" t="t" r="r" b="b"/>
              <a:pathLst>
                <a:path w="172084" h="530860">
                  <a:moveTo>
                    <a:pt x="85851" y="0"/>
                  </a:moveTo>
                  <a:lnTo>
                    <a:pt x="0" y="121030"/>
                  </a:lnTo>
                  <a:lnTo>
                    <a:pt x="42925" y="121030"/>
                  </a:lnTo>
                  <a:lnTo>
                    <a:pt x="42925" y="409574"/>
                  </a:lnTo>
                  <a:lnTo>
                    <a:pt x="0" y="409574"/>
                  </a:lnTo>
                  <a:lnTo>
                    <a:pt x="85851" y="530605"/>
                  </a:lnTo>
                  <a:lnTo>
                    <a:pt x="171703" y="409574"/>
                  </a:lnTo>
                  <a:lnTo>
                    <a:pt x="128777" y="409574"/>
                  </a:lnTo>
                  <a:lnTo>
                    <a:pt x="128777" y="121030"/>
                  </a:lnTo>
                  <a:lnTo>
                    <a:pt x="171703" y="121030"/>
                  </a:lnTo>
                  <a:lnTo>
                    <a:pt x="85851" y="0"/>
                  </a:lnTo>
                  <a:close/>
                </a:path>
              </a:pathLst>
            </a:custGeom>
            <a:solidFill>
              <a:srgbClr val="003399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6" name="object 206"/>
            <p:cNvSpPr/>
            <p:nvPr/>
          </p:nvSpPr>
          <p:spPr>
            <a:xfrm>
              <a:off x="9074022" y="3981069"/>
              <a:ext cx="172085" cy="530860"/>
            </a:xfrm>
            <a:custGeom>
              <a:rect l="l" t="t" r="r" b="b"/>
              <a:pathLst>
                <a:path w="172084" h="530860">
                  <a:moveTo>
                    <a:pt x="85851" y="0"/>
                  </a:moveTo>
                  <a:lnTo>
                    <a:pt x="171703" y="121030"/>
                  </a:lnTo>
                  <a:lnTo>
                    <a:pt x="128777" y="121030"/>
                  </a:lnTo>
                  <a:lnTo>
                    <a:pt x="128777" y="409574"/>
                  </a:lnTo>
                  <a:lnTo>
                    <a:pt x="171703" y="409574"/>
                  </a:lnTo>
                  <a:lnTo>
                    <a:pt x="85851" y="530605"/>
                  </a:lnTo>
                  <a:lnTo>
                    <a:pt x="0" y="409574"/>
                  </a:lnTo>
                  <a:lnTo>
                    <a:pt x="42925" y="409574"/>
                  </a:lnTo>
                  <a:lnTo>
                    <a:pt x="42925" y="121030"/>
                  </a:lnTo>
                  <a:lnTo>
                    <a:pt x="0" y="121030"/>
                  </a:lnTo>
                  <a:lnTo>
                    <a:pt x="85851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7" name="object 207"/>
            <p:cNvSpPr/>
            <p:nvPr/>
          </p:nvSpPr>
          <p:spPr>
            <a:xfrm>
              <a:off x="8218931" y="3988689"/>
              <a:ext cx="170180" cy="532130"/>
            </a:xfrm>
            <a:custGeom>
              <a:rect l="l" t="t" r="r" b="b"/>
              <a:pathLst>
                <a:path w="170179" h="532129">
                  <a:moveTo>
                    <a:pt x="85090" y="0"/>
                  </a:moveTo>
                  <a:lnTo>
                    <a:pt x="0" y="121412"/>
                  </a:lnTo>
                  <a:lnTo>
                    <a:pt x="42545" y="121412"/>
                  </a:lnTo>
                  <a:lnTo>
                    <a:pt x="42545" y="410718"/>
                  </a:lnTo>
                  <a:lnTo>
                    <a:pt x="0" y="410718"/>
                  </a:lnTo>
                  <a:lnTo>
                    <a:pt x="85090" y="532130"/>
                  </a:lnTo>
                  <a:lnTo>
                    <a:pt x="170052" y="410718"/>
                  </a:lnTo>
                  <a:lnTo>
                    <a:pt x="127508" y="410718"/>
                  </a:lnTo>
                  <a:lnTo>
                    <a:pt x="127508" y="121412"/>
                  </a:lnTo>
                  <a:lnTo>
                    <a:pt x="170052" y="121412"/>
                  </a:lnTo>
                  <a:lnTo>
                    <a:pt x="85090" y="0"/>
                  </a:lnTo>
                  <a:close/>
                </a:path>
              </a:pathLst>
            </a:custGeom>
            <a:solidFill>
              <a:srgbClr val="003399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8" name="object 208"/>
            <p:cNvSpPr/>
            <p:nvPr/>
          </p:nvSpPr>
          <p:spPr>
            <a:xfrm>
              <a:off x="8218931" y="3988689"/>
              <a:ext cx="170180" cy="532130"/>
            </a:xfrm>
            <a:custGeom>
              <a:rect l="l" t="t" r="r" b="b"/>
              <a:pathLst>
                <a:path w="170179" h="532129">
                  <a:moveTo>
                    <a:pt x="85090" y="0"/>
                  </a:moveTo>
                  <a:lnTo>
                    <a:pt x="170052" y="121412"/>
                  </a:lnTo>
                  <a:lnTo>
                    <a:pt x="127508" y="121412"/>
                  </a:lnTo>
                  <a:lnTo>
                    <a:pt x="127508" y="410718"/>
                  </a:lnTo>
                  <a:lnTo>
                    <a:pt x="170052" y="410718"/>
                  </a:lnTo>
                  <a:lnTo>
                    <a:pt x="85090" y="532130"/>
                  </a:lnTo>
                  <a:lnTo>
                    <a:pt x="0" y="410718"/>
                  </a:lnTo>
                  <a:lnTo>
                    <a:pt x="42545" y="410718"/>
                  </a:lnTo>
                  <a:lnTo>
                    <a:pt x="42545" y="121412"/>
                  </a:lnTo>
                  <a:lnTo>
                    <a:pt x="0" y="121412"/>
                  </a:lnTo>
                  <a:lnTo>
                    <a:pt x="8509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9" name="object 209"/>
          <p:cNvSpPr txBox="1"/>
          <p:nvPr/>
        </p:nvSpPr>
        <p:spPr>
          <a:xfrm>
            <a:off x="6092571" y="4127017"/>
            <a:ext cx="3507104" cy="172085"/>
          </a:xfrm>
          <a:prstGeom prst="rect">
            <a:avLst/>
          </a:prstGeom>
          <a:solidFill>
            <a:srgbClr val="B1B1B1"/>
          </a:solidFill>
          <a:ln w="12700">
            <a:solidFill>
              <a:srgbClr val="808080"/>
            </a:solidFill>
          </a:ln>
        </p:spPr>
        <p:txBody>
          <a:bodyPr vert="horz" wrap="square" lIns="0" tIns="698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66420">
              <a:lnSpc>
                <a:spcPct val="100000"/>
              </a:lnSpc>
              <a:spcBef>
                <a:spcPts val="55"/>
              </a:spcBef>
            </a:pPr>
            <a:r>
              <a:rPr sz="1000" b="1" spc="-5">
                <a:solidFill>
                  <a:srgbClr val="1C1C1C"/>
                </a:solidFill>
                <a:latin typeface="Arial"/>
                <a:cs typeface="Arial"/>
              </a:rPr>
              <a:t>Process</a:t>
            </a:r>
            <a:r>
              <a:rPr sz="1000" b="1" spc="-30">
                <a:solidFill>
                  <a:srgbClr val="1C1C1C"/>
                </a:solidFill>
                <a:latin typeface="Arial"/>
                <a:cs typeface="Arial"/>
              </a:rPr>
              <a:t> </a:t>
            </a:r>
            <a:r>
              <a:rPr sz="1000" b="1" spc="-5">
                <a:solidFill>
                  <a:srgbClr val="1C1C1C"/>
                </a:solidFill>
                <a:latin typeface="Arial"/>
                <a:cs typeface="Arial"/>
              </a:rPr>
              <a:t>Data</a:t>
            </a:r>
            <a:r>
              <a:rPr sz="1000" b="1" spc="-10">
                <a:solidFill>
                  <a:srgbClr val="1C1C1C"/>
                </a:solidFill>
                <a:latin typeface="Arial"/>
                <a:cs typeface="Arial"/>
              </a:rPr>
              <a:t> </a:t>
            </a:r>
            <a:r>
              <a:rPr sz="1000" b="1" spc="-5">
                <a:solidFill>
                  <a:srgbClr val="1C1C1C"/>
                </a:solidFill>
                <a:latin typeface="Arial"/>
                <a:cs typeface="Arial"/>
              </a:rPr>
              <a:t>Integration</a:t>
            </a:r>
            <a:r>
              <a:rPr sz="1000" b="1" spc="5">
                <a:solidFill>
                  <a:srgbClr val="1C1C1C"/>
                </a:solidFill>
                <a:latin typeface="Arial"/>
                <a:cs typeface="Arial"/>
              </a:rPr>
              <a:t> </a:t>
            </a:r>
            <a:r>
              <a:rPr sz="1000" b="1" spc="-5">
                <a:solidFill>
                  <a:srgbClr val="1C1C1C"/>
                </a:solidFill>
                <a:latin typeface="Arial"/>
                <a:cs typeface="Arial"/>
              </a:rPr>
              <a:t>–</a:t>
            </a:r>
            <a:r>
              <a:rPr sz="1000" b="1" spc="-10">
                <a:solidFill>
                  <a:srgbClr val="1C1C1C"/>
                </a:solidFill>
                <a:latin typeface="Arial"/>
                <a:cs typeface="Arial"/>
              </a:rPr>
              <a:t> </a:t>
            </a:r>
            <a:r>
              <a:rPr sz="1000" b="1" spc="-5">
                <a:solidFill>
                  <a:srgbClr val="1C1C1C"/>
                </a:solidFill>
                <a:latin typeface="Arial"/>
                <a:cs typeface="Arial"/>
              </a:rPr>
              <a:t>OPC</a:t>
            </a:r>
            <a:r>
              <a:rPr sz="1000" b="1" spc="-15">
                <a:solidFill>
                  <a:srgbClr val="1C1C1C"/>
                </a:solidFill>
                <a:latin typeface="Arial"/>
                <a:cs typeface="Arial"/>
              </a:rPr>
              <a:t> </a:t>
            </a:r>
            <a:r>
              <a:rPr sz="1000" b="1" spc="-5">
                <a:solidFill>
                  <a:srgbClr val="1C1C1C"/>
                </a:solidFill>
                <a:latin typeface="Arial"/>
                <a:cs typeface="Arial"/>
              </a:rPr>
              <a:t>–</a:t>
            </a:r>
            <a:r>
              <a:rPr sz="1000" b="1" spc="-10">
                <a:solidFill>
                  <a:srgbClr val="1C1C1C"/>
                </a:solidFill>
                <a:latin typeface="Arial"/>
                <a:cs typeface="Arial"/>
              </a:rPr>
              <a:t> </a:t>
            </a:r>
            <a:r>
              <a:rPr sz="1000" b="1" spc="-5">
                <a:solidFill>
                  <a:srgbClr val="1C1C1C"/>
                </a:solidFill>
                <a:latin typeface="Arial"/>
                <a:cs typeface="Arial"/>
              </a:rPr>
              <a:t>RFID</a:t>
            </a:r>
            <a:endParaRPr sz="1000">
              <a:latin typeface="Arial"/>
              <a:cs typeface="Arial"/>
            </a:endParaRPr>
          </a:p>
        </p:txBody>
      </p:sp>
      <p:grpSp>
        <p:nvGrpSpPr>
          <p:cNvPr id="210" name="object 210"/>
          <p:cNvGrpSpPr/>
          <p:nvPr/>
        </p:nvGrpSpPr>
        <p:grpSpPr>
          <a:xfrm>
            <a:off x="6089459" y="4522127"/>
            <a:ext cx="843915" cy="423545"/>
            <a:chOff x="6089459" y="4522127"/>
            <a:chExt cx="843915" cy="423545"/>
          </a:xfrm>
        </p:grpSpPr>
        <p:sp>
          <p:nvSpPr>
            <p:cNvPr id="211" name="object 211"/>
            <p:cNvSpPr/>
            <p:nvPr/>
          </p:nvSpPr>
          <p:spPr>
            <a:xfrm>
              <a:off x="6094221" y="4526889"/>
              <a:ext cx="834390" cy="414020"/>
            </a:xfrm>
            <a:custGeom>
              <a:rect l="l" t="t" r="r" b="b"/>
              <a:pathLst>
                <a:path w="834390" h="414020">
                  <a:moveTo>
                    <a:pt x="834275" y="0"/>
                  </a:moveTo>
                  <a:lnTo>
                    <a:pt x="0" y="0"/>
                  </a:lnTo>
                  <a:lnTo>
                    <a:pt x="0" y="413537"/>
                  </a:lnTo>
                  <a:lnTo>
                    <a:pt x="834275" y="413537"/>
                  </a:lnTo>
                  <a:lnTo>
                    <a:pt x="834275" y="0"/>
                  </a:lnTo>
                  <a:close/>
                </a:path>
              </a:pathLst>
            </a:custGeom>
            <a:solidFill>
              <a:srgbClr val="808080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2" name="object 212"/>
            <p:cNvSpPr/>
            <p:nvPr/>
          </p:nvSpPr>
          <p:spPr>
            <a:xfrm>
              <a:off x="6094221" y="4526889"/>
              <a:ext cx="834390" cy="414020"/>
            </a:xfrm>
            <a:custGeom>
              <a:rect l="l" t="t" r="r" b="b"/>
              <a:pathLst>
                <a:path w="834390" h="414020">
                  <a:moveTo>
                    <a:pt x="0" y="413537"/>
                  </a:moveTo>
                  <a:lnTo>
                    <a:pt x="834275" y="413537"/>
                  </a:lnTo>
                  <a:lnTo>
                    <a:pt x="834275" y="0"/>
                  </a:lnTo>
                  <a:lnTo>
                    <a:pt x="0" y="0"/>
                  </a:lnTo>
                  <a:lnTo>
                    <a:pt x="0" y="41353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3" name="object 213"/>
          <p:cNvSpPr txBox="1"/>
          <p:nvPr/>
        </p:nvSpPr>
        <p:spPr>
          <a:xfrm>
            <a:off x="6094221" y="4526889"/>
            <a:ext cx="834390" cy="414020"/>
          </a:xfrm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0"/>
              </a:spcBef>
            </a:pPr>
            <a:endParaRPr sz="650">
              <a:latin typeface="Times New Roman"/>
              <a:cs typeface="Times New Roman"/>
            </a:endParaRPr>
          </a:p>
          <a:p>
            <a:pPr marL="200025" marR="189865" indent="63500">
              <a:lnSpc>
                <a:spcPct val="100000"/>
              </a:lnSpc>
            </a:pPr>
            <a:r>
              <a:rPr sz="700" b="1" spc="-10">
                <a:solidFill>
                  <a:srgbClr val="D0D2DA"/>
                </a:solidFill>
                <a:latin typeface="Arial"/>
                <a:cs typeface="Arial"/>
              </a:rPr>
              <a:t>BATCH </a:t>
            </a:r>
            <a:r>
              <a:rPr sz="700" b="1" spc="-5">
                <a:solidFill>
                  <a:srgbClr val="D0D2DA"/>
                </a:solidFill>
                <a:latin typeface="Arial"/>
                <a:cs typeface="Arial"/>
              </a:rPr>
              <a:t> CON</a:t>
            </a:r>
            <a:r>
              <a:rPr sz="700" b="1" spc="-10">
                <a:solidFill>
                  <a:srgbClr val="D0D2DA"/>
                </a:solidFill>
                <a:latin typeface="Arial"/>
                <a:cs typeface="Arial"/>
              </a:rPr>
              <a:t>T</a:t>
            </a:r>
            <a:r>
              <a:rPr sz="700" b="1" spc="-5">
                <a:solidFill>
                  <a:srgbClr val="D0D2DA"/>
                </a:solidFill>
                <a:latin typeface="Arial"/>
                <a:cs typeface="Arial"/>
              </a:rPr>
              <a:t>ROL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214" name="object 214"/>
          <p:cNvGrpSpPr/>
          <p:nvPr/>
        </p:nvGrpSpPr>
        <p:grpSpPr>
          <a:xfrm>
            <a:off x="6987984" y="4522127"/>
            <a:ext cx="847725" cy="423545"/>
            <a:chOff x="6987984" y="4522127"/>
            <a:chExt cx="847725" cy="423545"/>
          </a:xfrm>
        </p:grpSpPr>
        <p:sp>
          <p:nvSpPr>
            <p:cNvPr id="215" name="object 215"/>
            <p:cNvSpPr/>
            <p:nvPr/>
          </p:nvSpPr>
          <p:spPr>
            <a:xfrm>
              <a:off x="6992746" y="4526889"/>
              <a:ext cx="838200" cy="414020"/>
            </a:xfrm>
            <a:custGeom>
              <a:rect l="l" t="t" r="r" b="b"/>
              <a:pathLst>
                <a:path w="838200" h="414020">
                  <a:moveTo>
                    <a:pt x="837742" y="0"/>
                  </a:moveTo>
                  <a:lnTo>
                    <a:pt x="0" y="0"/>
                  </a:lnTo>
                  <a:lnTo>
                    <a:pt x="0" y="413537"/>
                  </a:lnTo>
                  <a:lnTo>
                    <a:pt x="837742" y="413537"/>
                  </a:lnTo>
                  <a:lnTo>
                    <a:pt x="837742" y="0"/>
                  </a:lnTo>
                  <a:close/>
                </a:path>
              </a:pathLst>
            </a:custGeom>
            <a:solidFill>
              <a:srgbClr val="808080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6" name="object 216"/>
            <p:cNvSpPr/>
            <p:nvPr/>
          </p:nvSpPr>
          <p:spPr>
            <a:xfrm>
              <a:off x="6992746" y="4526889"/>
              <a:ext cx="838200" cy="414020"/>
            </a:xfrm>
            <a:custGeom>
              <a:rect l="l" t="t" r="r" b="b"/>
              <a:pathLst>
                <a:path w="838200" h="414020">
                  <a:moveTo>
                    <a:pt x="0" y="413537"/>
                  </a:moveTo>
                  <a:lnTo>
                    <a:pt x="837742" y="413537"/>
                  </a:lnTo>
                  <a:lnTo>
                    <a:pt x="837742" y="0"/>
                  </a:lnTo>
                  <a:lnTo>
                    <a:pt x="0" y="0"/>
                  </a:lnTo>
                  <a:lnTo>
                    <a:pt x="0" y="41353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7" name="object 217"/>
          <p:cNvSpPr txBox="1"/>
          <p:nvPr/>
        </p:nvSpPr>
        <p:spPr>
          <a:xfrm>
            <a:off x="6992746" y="4526889"/>
            <a:ext cx="838200" cy="414020"/>
          </a:xfrm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0"/>
              </a:spcBef>
            </a:pPr>
            <a:endParaRPr sz="650">
              <a:latin typeface="Times New Roman"/>
              <a:cs typeface="Times New Roman"/>
            </a:endParaRPr>
          </a:p>
          <a:p>
            <a:pPr marL="201295" marR="113664" indent="-79375">
              <a:lnSpc>
                <a:spcPct val="100000"/>
              </a:lnSpc>
            </a:pPr>
            <a:r>
              <a:rPr sz="700" b="1" spc="-5">
                <a:solidFill>
                  <a:srgbClr val="D0D2DA"/>
                </a:solidFill>
                <a:latin typeface="Arial"/>
                <a:cs typeface="Arial"/>
              </a:rPr>
              <a:t>CON</a:t>
            </a:r>
            <a:r>
              <a:rPr sz="700" b="1" spc="-10">
                <a:solidFill>
                  <a:srgbClr val="D0D2DA"/>
                </a:solidFill>
                <a:latin typeface="Arial"/>
                <a:cs typeface="Arial"/>
              </a:rPr>
              <a:t>T</a:t>
            </a:r>
            <a:r>
              <a:rPr sz="700" b="1" spc="-5">
                <a:solidFill>
                  <a:srgbClr val="D0D2DA"/>
                </a:solidFill>
                <a:latin typeface="Arial"/>
                <a:cs typeface="Arial"/>
              </a:rPr>
              <a:t>INUOUS  CONTROL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218" name="object 218"/>
          <p:cNvGrpSpPr/>
          <p:nvPr/>
        </p:nvGrpSpPr>
        <p:grpSpPr>
          <a:xfrm>
            <a:off x="7893367" y="4522127"/>
            <a:ext cx="843915" cy="423545"/>
            <a:chOff x="7893367" y="4522127"/>
            <a:chExt cx="843915" cy="423545"/>
          </a:xfrm>
        </p:grpSpPr>
        <p:sp>
          <p:nvSpPr>
            <p:cNvPr id="219" name="object 219"/>
            <p:cNvSpPr/>
            <p:nvPr/>
          </p:nvSpPr>
          <p:spPr>
            <a:xfrm>
              <a:off x="7898130" y="4526889"/>
              <a:ext cx="834390" cy="414020"/>
            </a:xfrm>
            <a:custGeom>
              <a:rect l="l" t="t" r="r" b="b"/>
              <a:pathLst>
                <a:path w="834390" h="414020">
                  <a:moveTo>
                    <a:pt x="834275" y="0"/>
                  </a:moveTo>
                  <a:lnTo>
                    <a:pt x="0" y="0"/>
                  </a:lnTo>
                  <a:lnTo>
                    <a:pt x="0" y="413537"/>
                  </a:lnTo>
                  <a:lnTo>
                    <a:pt x="834275" y="413537"/>
                  </a:lnTo>
                  <a:lnTo>
                    <a:pt x="834275" y="0"/>
                  </a:lnTo>
                  <a:close/>
                </a:path>
              </a:pathLst>
            </a:custGeom>
            <a:solidFill>
              <a:srgbClr val="808080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0" name="object 220"/>
            <p:cNvSpPr/>
            <p:nvPr/>
          </p:nvSpPr>
          <p:spPr>
            <a:xfrm>
              <a:off x="7898130" y="4526889"/>
              <a:ext cx="834390" cy="414020"/>
            </a:xfrm>
            <a:custGeom>
              <a:rect l="l" t="t" r="r" b="b"/>
              <a:pathLst>
                <a:path w="834390" h="414020">
                  <a:moveTo>
                    <a:pt x="0" y="413537"/>
                  </a:moveTo>
                  <a:lnTo>
                    <a:pt x="834275" y="413537"/>
                  </a:lnTo>
                  <a:lnTo>
                    <a:pt x="834275" y="0"/>
                  </a:lnTo>
                  <a:lnTo>
                    <a:pt x="0" y="0"/>
                  </a:lnTo>
                  <a:lnTo>
                    <a:pt x="0" y="41353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21" name="object 221"/>
          <p:cNvSpPr txBox="1"/>
          <p:nvPr/>
        </p:nvSpPr>
        <p:spPr>
          <a:xfrm>
            <a:off x="7898130" y="4526889"/>
            <a:ext cx="834390" cy="414020"/>
          </a:xfrm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0"/>
              </a:spcBef>
            </a:pPr>
            <a:endParaRPr sz="650">
              <a:latin typeface="Times New Roman"/>
              <a:cs typeface="Times New Roman"/>
            </a:endParaRPr>
          </a:p>
          <a:p>
            <a:pPr marL="200025" marR="184785" indent="-6350">
              <a:lnSpc>
                <a:spcPct val="100000"/>
              </a:lnSpc>
            </a:pPr>
            <a:r>
              <a:rPr sz="700" b="1" spc="-5">
                <a:solidFill>
                  <a:srgbClr val="D0D2DA"/>
                </a:solidFill>
                <a:latin typeface="Arial"/>
                <a:cs typeface="Arial"/>
              </a:rPr>
              <a:t>DISCRE</a:t>
            </a:r>
            <a:r>
              <a:rPr sz="700" b="1" spc="-15">
                <a:solidFill>
                  <a:srgbClr val="D0D2DA"/>
                </a:solidFill>
                <a:latin typeface="Arial"/>
                <a:cs typeface="Arial"/>
              </a:rPr>
              <a:t>T</a:t>
            </a:r>
            <a:r>
              <a:rPr sz="700" b="1" spc="-5">
                <a:solidFill>
                  <a:srgbClr val="D0D2DA"/>
                </a:solidFill>
                <a:latin typeface="Arial"/>
                <a:cs typeface="Arial"/>
              </a:rPr>
              <a:t>E  CON</a:t>
            </a:r>
            <a:r>
              <a:rPr sz="700" b="1" spc="-10">
                <a:solidFill>
                  <a:srgbClr val="D0D2DA"/>
                </a:solidFill>
                <a:latin typeface="Arial"/>
                <a:cs typeface="Arial"/>
              </a:rPr>
              <a:t>T</a:t>
            </a:r>
            <a:r>
              <a:rPr sz="700" b="1" spc="-5">
                <a:solidFill>
                  <a:srgbClr val="D0D2DA"/>
                </a:solidFill>
                <a:latin typeface="Arial"/>
                <a:cs typeface="Arial"/>
              </a:rPr>
              <a:t>ROL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222" name="object 222"/>
          <p:cNvGrpSpPr/>
          <p:nvPr/>
        </p:nvGrpSpPr>
        <p:grpSpPr>
          <a:xfrm>
            <a:off x="6896036" y="3304857"/>
            <a:ext cx="2469515" cy="328295"/>
            <a:chOff x="6896036" y="3304857"/>
            <a:chExt cx="2469515" cy="328295"/>
          </a:xfrm>
        </p:grpSpPr>
        <p:sp>
          <p:nvSpPr>
            <p:cNvPr id="223" name="object 223"/>
            <p:cNvSpPr/>
            <p:nvPr/>
          </p:nvSpPr>
          <p:spPr>
            <a:xfrm>
              <a:off x="6900798" y="3334935"/>
              <a:ext cx="195580" cy="120014"/>
            </a:xfrm>
            <a:custGeom>
              <a:rect l="l" t="t" r="r" b="b"/>
              <a:pathLst>
                <a:path w="195579" h="120013">
                  <a:moveTo>
                    <a:pt x="195325" y="0"/>
                  </a:moveTo>
                  <a:lnTo>
                    <a:pt x="0" y="0"/>
                  </a:lnTo>
                  <a:lnTo>
                    <a:pt x="0" y="119972"/>
                  </a:lnTo>
                  <a:lnTo>
                    <a:pt x="195325" y="119972"/>
                  </a:lnTo>
                  <a:lnTo>
                    <a:pt x="195325" y="0"/>
                  </a:lnTo>
                  <a:close/>
                </a:path>
              </a:pathLst>
            </a:custGeom>
            <a:solidFill>
              <a:srgbClr val="99CCFF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4" name="object 224"/>
            <p:cNvSpPr/>
            <p:nvPr/>
          </p:nvSpPr>
          <p:spPr>
            <a:xfrm>
              <a:off x="6900798" y="3334935"/>
              <a:ext cx="195580" cy="120014"/>
            </a:xfrm>
            <a:custGeom>
              <a:rect l="l" t="t" r="r" b="b"/>
              <a:pathLst>
                <a:path w="195579" h="120013">
                  <a:moveTo>
                    <a:pt x="0" y="119972"/>
                  </a:moveTo>
                  <a:lnTo>
                    <a:pt x="195325" y="119972"/>
                  </a:lnTo>
                  <a:lnTo>
                    <a:pt x="195325" y="0"/>
                  </a:lnTo>
                  <a:lnTo>
                    <a:pt x="0" y="0"/>
                  </a:lnTo>
                  <a:lnTo>
                    <a:pt x="0" y="11997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5" name="object 225"/>
            <p:cNvSpPr/>
            <p:nvPr/>
          </p:nvSpPr>
          <p:spPr>
            <a:xfrm>
              <a:off x="7242555" y="3334935"/>
              <a:ext cx="197485" cy="120014"/>
            </a:xfrm>
            <a:custGeom>
              <a:rect l="l" t="t" r="r" b="b"/>
              <a:pathLst>
                <a:path w="197484" h="120013">
                  <a:moveTo>
                    <a:pt x="196900" y="0"/>
                  </a:moveTo>
                  <a:lnTo>
                    <a:pt x="0" y="0"/>
                  </a:lnTo>
                  <a:lnTo>
                    <a:pt x="0" y="119972"/>
                  </a:lnTo>
                  <a:lnTo>
                    <a:pt x="196900" y="119972"/>
                  </a:lnTo>
                  <a:lnTo>
                    <a:pt x="196900" y="0"/>
                  </a:lnTo>
                  <a:close/>
                </a:path>
              </a:pathLst>
            </a:custGeom>
            <a:solidFill>
              <a:srgbClr val="99CCFF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6" name="object 226"/>
            <p:cNvSpPr/>
            <p:nvPr/>
          </p:nvSpPr>
          <p:spPr>
            <a:xfrm>
              <a:off x="7242555" y="3334935"/>
              <a:ext cx="197485" cy="120014"/>
            </a:xfrm>
            <a:custGeom>
              <a:rect l="l" t="t" r="r" b="b"/>
              <a:pathLst>
                <a:path w="197484" h="120013">
                  <a:moveTo>
                    <a:pt x="0" y="119972"/>
                  </a:moveTo>
                  <a:lnTo>
                    <a:pt x="196900" y="119972"/>
                  </a:lnTo>
                  <a:lnTo>
                    <a:pt x="196900" y="0"/>
                  </a:lnTo>
                  <a:lnTo>
                    <a:pt x="0" y="0"/>
                  </a:lnTo>
                  <a:lnTo>
                    <a:pt x="0" y="11997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7" name="object 227"/>
            <p:cNvSpPr/>
            <p:nvPr/>
          </p:nvSpPr>
          <p:spPr>
            <a:xfrm>
              <a:off x="7559166" y="3509139"/>
              <a:ext cx="195580" cy="119380"/>
            </a:xfrm>
            <a:custGeom>
              <a:rect l="l" t="t" r="r" b="b"/>
              <a:pathLst>
                <a:path w="195579" h="119379">
                  <a:moveTo>
                    <a:pt x="195325" y="0"/>
                  </a:moveTo>
                  <a:lnTo>
                    <a:pt x="0" y="0"/>
                  </a:lnTo>
                  <a:lnTo>
                    <a:pt x="0" y="119250"/>
                  </a:lnTo>
                  <a:lnTo>
                    <a:pt x="195325" y="119250"/>
                  </a:lnTo>
                  <a:lnTo>
                    <a:pt x="195325" y="0"/>
                  </a:lnTo>
                  <a:close/>
                </a:path>
              </a:pathLst>
            </a:custGeom>
            <a:solidFill>
              <a:srgbClr val="99CCFF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8" name="object 228"/>
            <p:cNvSpPr/>
            <p:nvPr/>
          </p:nvSpPr>
          <p:spPr>
            <a:xfrm>
              <a:off x="7559166" y="3509139"/>
              <a:ext cx="195580" cy="119380"/>
            </a:xfrm>
            <a:custGeom>
              <a:rect l="l" t="t" r="r" b="b"/>
              <a:pathLst>
                <a:path w="195579" h="119379">
                  <a:moveTo>
                    <a:pt x="0" y="119250"/>
                  </a:moveTo>
                  <a:lnTo>
                    <a:pt x="195325" y="119250"/>
                  </a:lnTo>
                  <a:lnTo>
                    <a:pt x="195325" y="0"/>
                  </a:lnTo>
                  <a:lnTo>
                    <a:pt x="0" y="0"/>
                  </a:lnTo>
                  <a:lnTo>
                    <a:pt x="0" y="11925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9" name="object 229"/>
            <p:cNvSpPr/>
            <p:nvPr/>
          </p:nvSpPr>
          <p:spPr>
            <a:xfrm>
              <a:off x="7869554" y="3509139"/>
              <a:ext cx="197485" cy="119380"/>
            </a:xfrm>
            <a:custGeom>
              <a:rect l="l" t="t" r="r" b="b"/>
              <a:pathLst>
                <a:path w="197484" h="119379">
                  <a:moveTo>
                    <a:pt x="196900" y="0"/>
                  </a:moveTo>
                  <a:lnTo>
                    <a:pt x="0" y="0"/>
                  </a:lnTo>
                  <a:lnTo>
                    <a:pt x="0" y="119250"/>
                  </a:lnTo>
                  <a:lnTo>
                    <a:pt x="196900" y="119250"/>
                  </a:lnTo>
                  <a:lnTo>
                    <a:pt x="196900" y="0"/>
                  </a:lnTo>
                  <a:close/>
                </a:path>
              </a:pathLst>
            </a:custGeom>
            <a:solidFill>
              <a:srgbClr val="99CCFF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0" name="object 230"/>
            <p:cNvSpPr/>
            <p:nvPr/>
          </p:nvSpPr>
          <p:spPr>
            <a:xfrm>
              <a:off x="7869554" y="3509139"/>
              <a:ext cx="197485" cy="119380"/>
            </a:xfrm>
            <a:custGeom>
              <a:rect l="l" t="t" r="r" b="b"/>
              <a:pathLst>
                <a:path w="197484" h="119379">
                  <a:moveTo>
                    <a:pt x="0" y="119250"/>
                  </a:moveTo>
                  <a:lnTo>
                    <a:pt x="196900" y="119250"/>
                  </a:lnTo>
                  <a:lnTo>
                    <a:pt x="196900" y="0"/>
                  </a:lnTo>
                  <a:lnTo>
                    <a:pt x="0" y="0"/>
                  </a:lnTo>
                  <a:lnTo>
                    <a:pt x="0" y="119250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1" name="object 231"/>
            <p:cNvSpPr/>
            <p:nvPr/>
          </p:nvSpPr>
          <p:spPr>
            <a:xfrm>
              <a:off x="8164067" y="3334935"/>
              <a:ext cx="195580" cy="120014"/>
            </a:xfrm>
            <a:custGeom>
              <a:rect l="l" t="t" r="r" b="b"/>
              <a:pathLst>
                <a:path w="195579" h="120013">
                  <a:moveTo>
                    <a:pt x="195325" y="0"/>
                  </a:moveTo>
                  <a:lnTo>
                    <a:pt x="0" y="0"/>
                  </a:lnTo>
                  <a:lnTo>
                    <a:pt x="0" y="119972"/>
                  </a:lnTo>
                  <a:lnTo>
                    <a:pt x="195325" y="119972"/>
                  </a:lnTo>
                  <a:lnTo>
                    <a:pt x="195325" y="0"/>
                  </a:lnTo>
                  <a:close/>
                </a:path>
              </a:pathLst>
            </a:custGeom>
            <a:solidFill>
              <a:srgbClr val="D0D2DA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2" name="object 232"/>
            <p:cNvSpPr/>
            <p:nvPr/>
          </p:nvSpPr>
          <p:spPr>
            <a:xfrm>
              <a:off x="8164067" y="3334935"/>
              <a:ext cx="195580" cy="120014"/>
            </a:xfrm>
            <a:custGeom>
              <a:rect l="l" t="t" r="r" b="b"/>
              <a:pathLst>
                <a:path w="195579" h="120013">
                  <a:moveTo>
                    <a:pt x="0" y="119972"/>
                  </a:moveTo>
                  <a:lnTo>
                    <a:pt x="195325" y="119972"/>
                  </a:lnTo>
                  <a:lnTo>
                    <a:pt x="195325" y="0"/>
                  </a:lnTo>
                  <a:lnTo>
                    <a:pt x="0" y="0"/>
                  </a:lnTo>
                  <a:lnTo>
                    <a:pt x="0" y="11997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3" name="object 233"/>
            <p:cNvSpPr/>
            <p:nvPr/>
          </p:nvSpPr>
          <p:spPr>
            <a:xfrm>
              <a:off x="8173592" y="3509139"/>
              <a:ext cx="195580" cy="119380"/>
            </a:xfrm>
            <a:custGeom>
              <a:rect l="l" t="t" r="r" b="b"/>
              <a:pathLst>
                <a:path w="195579" h="119379">
                  <a:moveTo>
                    <a:pt x="195325" y="0"/>
                  </a:moveTo>
                  <a:lnTo>
                    <a:pt x="0" y="0"/>
                  </a:lnTo>
                  <a:lnTo>
                    <a:pt x="0" y="119250"/>
                  </a:lnTo>
                  <a:lnTo>
                    <a:pt x="195325" y="119250"/>
                  </a:lnTo>
                  <a:lnTo>
                    <a:pt x="195325" y="0"/>
                  </a:lnTo>
                  <a:close/>
                </a:path>
              </a:pathLst>
            </a:custGeom>
            <a:solidFill>
              <a:srgbClr val="99CCFF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4" name="object 234"/>
            <p:cNvSpPr/>
            <p:nvPr/>
          </p:nvSpPr>
          <p:spPr>
            <a:xfrm>
              <a:off x="8173592" y="3509139"/>
              <a:ext cx="195580" cy="119380"/>
            </a:xfrm>
            <a:custGeom>
              <a:rect l="l" t="t" r="r" b="b"/>
              <a:pathLst>
                <a:path w="195579" h="119379">
                  <a:moveTo>
                    <a:pt x="0" y="119250"/>
                  </a:moveTo>
                  <a:lnTo>
                    <a:pt x="195325" y="119250"/>
                  </a:lnTo>
                  <a:lnTo>
                    <a:pt x="195325" y="0"/>
                  </a:lnTo>
                  <a:lnTo>
                    <a:pt x="0" y="0"/>
                  </a:lnTo>
                  <a:lnTo>
                    <a:pt x="0" y="11925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5" name="object 235"/>
            <p:cNvSpPr/>
            <p:nvPr/>
          </p:nvSpPr>
          <p:spPr>
            <a:xfrm>
              <a:off x="8532622" y="3334935"/>
              <a:ext cx="195580" cy="120014"/>
            </a:xfrm>
            <a:custGeom>
              <a:rect l="l" t="t" r="r" b="b"/>
              <a:pathLst>
                <a:path w="195579" h="120013">
                  <a:moveTo>
                    <a:pt x="195325" y="0"/>
                  </a:moveTo>
                  <a:lnTo>
                    <a:pt x="0" y="0"/>
                  </a:lnTo>
                  <a:lnTo>
                    <a:pt x="0" y="119972"/>
                  </a:lnTo>
                  <a:lnTo>
                    <a:pt x="195325" y="119972"/>
                  </a:lnTo>
                  <a:lnTo>
                    <a:pt x="195325" y="0"/>
                  </a:lnTo>
                  <a:close/>
                </a:path>
              </a:pathLst>
            </a:custGeom>
            <a:solidFill>
              <a:srgbClr val="99CCFF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6" name="object 236"/>
            <p:cNvSpPr/>
            <p:nvPr/>
          </p:nvSpPr>
          <p:spPr>
            <a:xfrm>
              <a:off x="8532622" y="3334935"/>
              <a:ext cx="195580" cy="120014"/>
            </a:xfrm>
            <a:custGeom>
              <a:rect l="l" t="t" r="r" b="b"/>
              <a:pathLst>
                <a:path w="195579" h="120013">
                  <a:moveTo>
                    <a:pt x="0" y="119972"/>
                  </a:moveTo>
                  <a:lnTo>
                    <a:pt x="195325" y="119972"/>
                  </a:lnTo>
                  <a:lnTo>
                    <a:pt x="195325" y="0"/>
                  </a:lnTo>
                  <a:lnTo>
                    <a:pt x="0" y="0"/>
                  </a:lnTo>
                  <a:lnTo>
                    <a:pt x="0" y="11997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7" name="object 237"/>
            <p:cNvSpPr/>
            <p:nvPr/>
          </p:nvSpPr>
          <p:spPr>
            <a:xfrm>
              <a:off x="7096124" y="3394964"/>
              <a:ext cx="1726564" cy="174625"/>
            </a:xfrm>
            <a:custGeom>
              <a:rect l="l" t="t" r="r" b="b"/>
              <a:pathLst>
                <a:path w="1726564" h="174625">
                  <a:moveTo>
                    <a:pt x="0" y="0"/>
                  </a:moveTo>
                  <a:lnTo>
                    <a:pt x="146430" y="0"/>
                  </a:lnTo>
                </a:path>
                <a:path w="1726564" h="174625">
                  <a:moveTo>
                    <a:pt x="658368" y="174116"/>
                  </a:moveTo>
                  <a:lnTo>
                    <a:pt x="773429" y="174116"/>
                  </a:lnTo>
                </a:path>
                <a:path w="1726564" h="174625">
                  <a:moveTo>
                    <a:pt x="970279" y="174116"/>
                  </a:moveTo>
                  <a:lnTo>
                    <a:pt x="1077468" y="174116"/>
                  </a:lnTo>
                </a:path>
                <a:path w="1726564" h="174625">
                  <a:moveTo>
                    <a:pt x="964056" y="0"/>
                  </a:moveTo>
                  <a:lnTo>
                    <a:pt x="1067943" y="0"/>
                  </a:lnTo>
                </a:path>
                <a:path w="1726564" h="174625">
                  <a:moveTo>
                    <a:pt x="1263269" y="0"/>
                  </a:moveTo>
                  <a:lnTo>
                    <a:pt x="1436497" y="0"/>
                  </a:lnTo>
                </a:path>
                <a:path w="1726564" h="174625">
                  <a:moveTo>
                    <a:pt x="1631823" y="0"/>
                  </a:moveTo>
                  <a:lnTo>
                    <a:pt x="1726438" y="0"/>
                  </a:lnTo>
                </a:path>
                <a:path w="1726564" h="174625">
                  <a:moveTo>
                    <a:pt x="340232" y="635"/>
                  </a:moveTo>
                  <a:lnTo>
                    <a:pt x="494538" y="635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8" name="object 238"/>
            <p:cNvSpPr/>
            <p:nvPr/>
          </p:nvSpPr>
          <p:spPr>
            <a:xfrm>
              <a:off x="7798625" y="3394202"/>
              <a:ext cx="66675" cy="0"/>
            </a:xfrm>
            <a:custGeom>
              <a:rect l="l" t="t" r="r" b="b"/>
              <a:pathLst>
                <a:path w="66675">
                  <a:moveTo>
                    <a:pt x="0" y="0"/>
                  </a:moveTo>
                  <a:lnTo>
                    <a:pt x="66230" y="0"/>
                  </a:lnTo>
                </a:path>
              </a:pathLst>
            </a:custGeom>
            <a:ln w="12319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9" name="object 239"/>
            <p:cNvSpPr/>
            <p:nvPr/>
          </p:nvSpPr>
          <p:spPr>
            <a:xfrm flipH="1">
              <a:off x="7661655" y="3446272"/>
              <a:ext cx="0" cy="62230"/>
            </a:xfrm>
            <a:custGeom>
              <a:rect l="l" t="t" r="r" b="b"/>
              <a:pathLst>
                <a:path h="62229">
                  <a:moveTo>
                    <a:pt x="0" y="62102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0" name="object 240"/>
            <p:cNvSpPr/>
            <p:nvPr/>
          </p:nvSpPr>
          <p:spPr>
            <a:xfrm>
              <a:off x="7587106" y="3309620"/>
              <a:ext cx="180975" cy="174625"/>
            </a:xfrm>
            <a:custGeom>
              <a:rect l="l" t="t" r="r" b="b"/>
              <a:pathLst>
                <a:path w="180975" h="174625">
                  <a:moveTo>
                    <a:pt x="127126" y="0"/>
                  </a:moveTo>
                  <a:lnTo>
                    <a:pt x="0" y="115315"/>
                  </a:lnTo>
                  <a:lnTo>
                    <a:pt x="53340" y="174243"/>
                  </a:lnTo>
                  <a:lnTo>
                    <a:pt x="180594" y="58927"/>
                  </a:lnTo>
                  <a:lnTo>
                    <a:pt x="127126" y="0"/>
                  </a:lnTo>
                  <a:close/>
                </a:path>
              </a:pathLst>
            </a:custGeom>
            <a:solidFill>
              <a:srgbClr val="3366FF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1" name="object 241"/>
            <p:cNvSpPr/>
            <p:nvPr/>
          </p:nvSpPr>
          <p:spPr>
            <a:xfrm>
              <a:off x="7587106" y="3309620"/>
              <a:ext cx="180975" cy="174625"/>
            </a:xfrm>
            <a:custGeom>
              <a:rect l="l" t="t" r="r" b="b"/>
              <a:pathLst>
                <a:path w="180975" h="174625">
                  <a:moveTo>
                    <a:pt x="127126" y="0"/>
                  </a:moveTo>
                  <a:lnTo>
                    <a:pt x="180594" y="58927"/>
                  </a:lnTo>
                  <a:lnTo>
                    <a:pt x="53340" y="174243"/>
                  </a:lnTo>
                  <a:lnTo>
                    <a:pt x="0" y="115315"/>
                  </a:lnTo>
                  <a:lnTo>
                    <a:pt x="127126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2" name="object 242"/>
            <p:cNvSpPr/>
            <p:nvPr/>
          </p:nvSpPr>
          <p:spPr>
            <a:xfrm>
              <a:off x="8367267" y="3393440"/>
              <a:ext cx="165735" cy="175260"/>
            </a:xfrm>
            <a:custGeom>
              <a:rect l="l" t="t" r="r" b="b"/>
              <a:pathLst>
                <a:path w="165734" h="175260">
                  <a:moveTo>
                    <a:pt x="0" y="174879"/>
                  </a:moveTo>
                  <a:lnTo>
                    <a:pt x="77215" y="174879"/>
                  </a:lnTo>
                </a:path>
                <a:path w="165734" h="175260">
                  <a:moveTo>
                    <a:pt x="74040" y="169925"/>
                  </a:moveTo>
                  <a:lnTo>
                    <a:pt x="74040" y="1524"/>
                  </a:lnTo>
                </a:path>
                <a:path w="165734" h="175260">
                  <a:moveTo>
                    <a:pt x="72516" y="0"/>
                  </a:moveTo>
                  <a:lnTo>
                    <a:pt x="165353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3" name="object 243"/>
            <p:cNvSpPr/>
            <p:nvPr/>
          </p:nvSpPr>
          <p:spPr>
            <a:xfrm>
              <a:off x="7864855" y="3334935"/>
              <a:ext cx="195580" cy="120014"/>
            </a:xfrm>
            <a:custGeom>
              <a:rect l="l" t="t" r="r" b="b"/>
              <a:pathLst>
                <a:path w="195579" h="120013">
                  <a:moveTo>
                    <a:pt x="195325" y="0"/>
                  </a:moveTo>
                  <a:lnTo>
                    <a:pt x="0" y="0"/>
                  </a:lnTo>
                  <a:lnTo>
                    <a:pt x="0" y="119972"/>
                  </a:lnTo>
                  <a:lnTo>
                    <a:pt x="195325" y="119972"/>
                  </a:lnTo>
                  <a:lnTo>
                    <a:pt x="195325" y="0"/>
                  </a:lnTo>
                  <a:close/>
                </a:path>
              </a:pathLst>
            </a:custGeom>
            <a:solidFill>
              <a:srgbClr val="D0D2DA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4" name="object 244"/>
            <p:cNvSpPr/>
            <p:nvPr/>
          </p:nvSpPr>
          <p:spPr>
            <a:xfrm>
              <a:off x="7864855" y="3334935"/>
              <a:ext cx="195580" cy="120014"/>
            </a:xfrm>
            <a:custGeom>
              <a:rect l="l" t="t" r="r" b="b"/>
              <a:pathLst>
                <a:path w="195579" h="120013">
                  <a:moveTo>
                    <a:pt x="0" y="119972"/>
                  </a:moveTo>
                  <a:lnTo>
                    <a:pt x="195325" y="119972"/>
                  </a:lnTo>
                  <a:lnTo>
                    <a:pt x="195325" y="0"/>
                  </a:lnTo>
                  <a:lnTo>
                    <a:pt x="0" y="0"/>
                  </a:lnTo>
                  <a:lnTo>
                    <a:pt x="0" y="11997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5" name="object 245"/>
            <p:cNvSpPr/>
            <p:nvPr/>
          </p:nvSpPr>
          <p:spPr>
            <a:xfrm>
              <a:off x="6943343" y="3353054"/>
              <a:ext cx="96520" cy="83820"/>
            </a:xfrm>
            <a:custGeom>
              <a:rect l="l" t="t" r="r" b="b"/>
              <a:pathLst>
                <a:path w="96520" h="83820">
                  <a:moveTo>
                    <a:pt x="37719" y="0"/>
                  </a:moveTo>
                  <a:lnTo>
                    <a:pt x="0" y="15112"/>
                  </a:lnTo>
                  <a:lnTo>
                    <a:pt x="33781" y="32512"/>
                  </a:lnTo>
                  <a:lnTo>
                    <a:pt x="22351" y="37592"/>
                  </a:lnTo>
                  <a:lnTo>
                    <a:pt x="54355" y="54229"/>
                  </a:lnTo>
                  <a:lnTo>
                    <a:pt x="44576" y="57785"/>
                  </a:lnTo>
                  <a:lnTo>
                    <a:pt x="96011" y="83820"/>
                  </a:lnTo>
                  <a:lnTo>
                    <a:pt x="65658" y="49911"/>
                  </a:lnTo>
                  <a:lnTo>
                    <a:pt x="73786" y="46609"/>
                  </a:lnTo>
                  <a:lnTo>
                    <a:pt x="49149" y="26288"/>
                  </a:lnTo>
                  <a:lnTo>
                    <a:pt x="57150" y="23495"/>
                  </a:lnTo>
                  <a:lnTo>
                    <a:pt x="3771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6" name="object 246"/>
            <p:cNvSpPr/>
            <p:nvPr/>
          </p:nvSpPr>
          <p:spPr>
            <a:xfrm>
              <a:off x="6943343" y="3353054"/>
              <a:ext cx="96520" cy="83820"/>
            </a:xfrm>
            <a:custGeom>
              <a:rect l="l" t="t" r="r" b="b"/>
              <a:pathLst>
                <a:path w="96520" h="83820">
                  <a:moveTo>
                    <a:pt x="37719" y="0"/>
                  </a:moveTo>
                  <a:lnTo>
                    <a:pt x="57150" y="23495"/>
                  </a:lnTo>
                  <a:lnTo>
                    <a:pt x="49149" y="26288"/>
                  </a:lnTo>
                  <a:lnTo>
                    <a:pt x="73786" y="46609"/>
                  </a:lnTo>
                  <a:lnTo>
                    <a:pt x="65658" y="49911"/>
                  </a:lnTo>
                  <a:lnTo>
                    <a:pt x="96011" y="83820"/>
                  </a:lnTo>
                  <a:lnTo>
                    <a:pt x="44576" y="57785"/>
                  </a:lnTo>
                  <a:lnTo>
                    <a:pt x="54355" y="54229"/>
                  </a:lnTo>
                  <a:lnTo>
                    <a:pt x="22351" y="37592"/>
                  </a:lnTo>
                  <a:lnTo>
                    <a:pt x="33781" y="32512"/>
                  </a:lnTo>
                  <a:lnTo>
                    <a:pt x="0" y="15112"/>
                  </a:lnTo>
                  <a:lnTo>
                    <a:pt x="37719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7" name="object 247"/>
            <p:cNvSpPr/>
            <p:nvPr/>
          </p:nvSpPr>
          <p:spPr>
            <a:xfrm>
              <a:off x="8822563" y="3334935"/>
              <a:ext cx="195580" cy="120014"/>
            </a:xfrm>
            <a:custGeom>
              <a:rect l="l" t="t" r="r" b="b"/>
              <a:pathLst>
                <a:path w="195579" h="120013">
                  <a:moveTo>
                    <a:pt x="195325" y="0"/>
                  </a:moveTo>
                  <a:lnTo>
                    <a:pt x="0" y="0"/>
                  </a:lnTo>
                  <a:lnTo>
                    <a:pt x="0" y="119972"/>
                  </a:lnTo>
                  <a:lnTo>
                    <a:pt x="195325" y="119972"/>
                  </a:lnTo>
                  <a:lnTo>
                    <a:pt x="195325" y="0"/>
                  </a:lnTo>
                  <a:close/>
                </a:path>
              </a:pathLst>
            </a:custGeom>
            <a:solidFill>
              <a:srgbClr val="99CCFF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8" name="object 248"/>
            <p:cNvSpPr/>
            <p:nvPr/>
          </p:nvSpPr>
          <p:spPr>
            <a:xfrm>
              <a:off x="8822563" y="3334935"/>
              <a:ext cx="195580" cy="120014"/>
            </a:xfrm>
            <a:custGeom>
              <a:rect l="l" t="t" r="r" b="b"/>
              <a:pathLst>
                <a:path w="195579" h="120013">
                  <a:moveTo>
                    <a:pt x="0" y="119972"/>
                  </a:moveTo>
                  <a:lnTo>
                    <a:pt x="195325" y="119972"/>
                  </a:lnTo>
                  <a:lnTo>
                    <a:pt x="195325" y="0"/>
                  </a:lnTo>
                  <a:lnTo>
                    <a:pt x="0" y="0"/>
                  </a:lnTo>
                  <a:lnTo>
                    <a:pt x="0" y="11997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9" name="object 249"/>
            <p:cNvSpPr/>
            <p:nvPr/>
          </p:nvSpPr>
          <p:spPr>
            <a:xfrm>
              <a:off x="9164319" y="3334946"/>
              <a:ext cx="196215" cy="120650"/>
            </a:xfrm>
            <a:custGeom>
              <a:rect l="l" t="t" r="r" b="b"/>
              <a:pathLst>
                <a:path w="196215" h="120650">
                  <a:moveTo>
                    <a:pt x="195986" y="0"/>
                  </a:moveTo>
                  <a:lnTo>
                    <a:pt x="0" y="0"/>
                  </a:lnTo>
                  <a:lnTo>
                    <a:pt x="0" y="120215"/>
                  </a:lnTo>
                  <a:lnTo>
                    <a:pt x="195986" y="120215"/>
                  </a:lnTo>
                  <a:lnTo>
                    <a:pt x="195986" y="0"/>
                  </a:lnTo>
                  <a:close/>
                </a:path>
              </a:pathLst>
            </a:custGeom>
            <a:solidFill>
              <a:srgbClr val="99CCFF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0" name="object 250"/>
            <p:cNvSpPr/>
            <p:nvPr/>
          </p:nvSpPr>
          <p:spPr>
            <a:xfrm>
              <a:off x="9164319" y="3334946"/>
              <a:ext cx="196215" cy="120650"/>
            </a:xfrm>
            <a:custGeom>
              <a:rect l="l" t="t" r="r" b="b"/>
              <a:pathLst>
                <a:path w="196215" h="120650">
                  <a:moveTo>
                    <a:pt x="0" y="120215"/>
                  </a:moveTo>
                  <a:lnTo>
                    <a:pt x="195986" y="120215"/>
                  </a:lnTo>
                  <a:lnTo>
                    <a:pt x="195986" y="0"/>
                  </a:lnTo>
                  <a:lnTo>
                    <a:pt x="0" y="0"/>
                  </a:lnTo>
                  <a:lnTo>
                    <a:pt x="0" y="120215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1" name="object 251"/>
            <p:cNvSpPr/>
            <p:nvPr/>
          </p:nvSpPr>
          <p:spPr>
            <a:xfrm>
              <a:off x="9017888" y="3395726"/>
              <a:ext cx="146685" cy="0"/>
            </a:xfrm>
            <a:custGeom>
              <a:rect l="l" t="t" r="r" b="b"/>
              <a:pathLst>
                <a:path w="146684">
                  <a:moveTo>
                    <a:pt x="0" y="0"/>
                  </a:moveTo>
                  <a:lnTo>
                    <a:pt x="146430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52" name="object 252"/>
          <p:cNvSpPr txBox="1"/>
          <p:nvPr/>
        </p:nvSpPr>
        <p:spPr>
          <a:xfrm>
            <a:off x="6749922" y="3085655"/>
            <a:ext cx="2839720" cy="184150"/>
          </a:xfrm>
          <a:prstGeom prst="rect">
            <a:avLst/>
          </a:prstGeom>
          <a:solidFill>
            <a:srgbClr val="C0C0C0"/>
          </a:solidFill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0720">
              <a:lnSpc>
                <a:spcPct val="100000"/>
              </a:lnSpc>
              <a:spcBef>
                <a:spcPts val="100"/>
              </a:spcBef>
            </a:pPr>
            <a:r>
              <a:rPr sz="1000" b="1" spc="-5">
                <a:solidFill>
                  <a:srgbClr val="1C1C1C"/>
                </a:solidFill>
                <a:latin typeface="Arial"/>
                <a:cs typeface="Arial"/>
              </a:rPr>
              <a:t>SIMATIC</a:t>
            </a:r>
            <a:r>
              <a:rPr sz="1000" b="1" spc="-15">
                <a:solidFill>
                  <a:srgbClr val="1C1C1C"/>
                </a:solidFill>
                <a:latin typeface="Arial"/>
                <a:cs typeface="Arial"/>
              </a:rPr>
              <a:t> </a:t>
            </a:r>
            <a:r>
              <a:rPr sz="1000" b="1" spc="-5">
                <a:solidFill>
                  <a:srgbClr val="1C1C1C"/>
                </a:solidFill>
                <a:latin typeface="Arial"/>
                <a:cs typeface="Arial"/>
              </a:rPr>
              <a:t>IT</a:t>
            </a:r>
            <a:r>
              <a:rPr sz="1000" b="1" spc="-35">
                <a:solidFill>
                  <a:srgbClr val="1C1C1C"/>
                </a:solidFill>
                <a:latin typeface="Arial"/>
                <a:cs typeface="Arial"/>
              </a:rPr>
              <a:t> </a:t>
            </a:r>
            <a:r>
              <a:rPr sz="1000" b="1" spc="-5">
                <a:solidFill>
                  <a:srgbClr val="1C1C1C"/>
                </a:solidFill>
                <a:latin typeface="Arial"/>
                <a:cs typeface="Arial"/>
              </a:rPr>
              <a:t>Components</a:t>
            </a:r>
            <a:endParaRPr sz="1000">
              <a:latin typeface="Arial"/>
              <a:cs typeface="Arial"/>
            </a:endParaRPr>
          </a:p>
        </p:txBody>
      </p:sp>
      <p:sp>
        <p:nvSpPr>
          <p:cNvPr id="253" name="object 253"/>
          <p:cNvSpPr txBox="1"/>
          <p:nvPr/>
        </p:nvSpPr>
        <p:spPr>
          <a:xfrm>
            <a:off x="6749922" y="2877273"/>
            <a:ext cx="2839720" cy="208915"/>
          </a:xfrm>
          <a:prstGeom prst="rect">
            <a:avLst/>
          </a:prstGeom>
          <a:solidFill>
            <a:srgbClr val="3366AA">
              <a:alpha val="67057"/>
            </a:srgbClr>
          </a:solidFill>
        </p:spPr>
        <p:txBody>
          <a:bodyPr vert="horz" wrap="square" lIns="0" tIns="177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2130">
              <a:lnSpc>
                <a:spcPct val="100000"/>
              </a:lnSpc>
              <a:spcBef>
                <a:spcPts val="140"/>
              </a:spcBef>
            </a:pPr>
            <a:r>
              <a:rPr sz="1000" b="1" spc="-5">
                <a:solidFill>
                  <a:srgbClr val="D0D2DA"/>
                </a:solidFill>
                <a:latin typeface="Arial"/>
                <a:cs typeface="Arial"/>
              </a:rPr>
              <a:t>SIMATIC IT</a:t>
            </a:r>
            <a:r>
              <a:rPr sz="1000" b="1" spc="-25">
                <a:solidFill>
                  <a:srgbClr val="D0D2DA"/>
                </a:solidFill>
                <a:latin typeface="Arial"/>
                <a:cs typeface="Arial"/>
              </a:rPr>
              <a:t> </a:t>
            </a:r>
            <a:r>
              <a:rPr sz="1000" b="1" spc="-5">
                <a:solidFill>
                  <a:srgbClr val="D0D2DA"/>
                </a:solidFill>
                <a:latin typeface="Arial"/>
                <a:cs typeface="Arial"/>
              </a:rPr>
              <a:t>Industry</a:t>
            </a:r>
            <a:r>
              <a:rPr sz="1000" b="1">
                <a:solidFill>
                  <a:srgbClr val="D0D2DA"/>
                </a:solidFill>
                <a:latin typeface="Arial"/>
                <a:cs typeface="Arial"/>
              </a:rPr>
              <a:t> </a:t>
            </a:r>
            <a:r>
              <a:rPr sz="1000" b="1" spc="-5">
                <a:solidFill>
                  <a:srgbClr val="D0D2DA"/>
                </a:solidFill>
                <a:latin typeface="Arial"/>
                <a:cs typeface="Arial"/>
              </a:rPr>
              <a:t>Libraries</a:t>
            </a:r>
            <a:endParaRPr sz="1000">
              <a:latin typeface="Arial"/>
              <a:cs typeface="Arial"/>
            </a:endParaRPr>
          </a:p>
        </p:txBody>
      </p:sp>
      <p:sp>
        <p:nvSpPr>
          <p:cNvPr id="254" name="object 254"/>
          <p:cNvSpPr/>
          <p:nvPr/>
        </p:nvSpPr>
        <p:spPr>
          <a:xfrm>
            <a:off x="6102985" y="2878810"/>
            <a:ext cx="610870" cy="1050925"/>
          </a:xfrm>
          <a:custGeom>
            <a:rect l="l" t="t" r="r" b="b"/>
            <a:pathLst>
              <a:path w="610870" h="1050925">
                <a:moveTo>
                  <a:pt x="175183" y="0"/>
                </a:moveTo>
                <a:lnTo>
                  <a:pt x="0" y="0"/>
                </a:lnTo>
                <a:lnTo>
                  <a:pt x="0" y="1050569"/>
                </a:lnTo>
                <a:lnTo>
                  <a:pt x="175183" y="1050569"/>
                </a:lnTo>
                <a:lnTo>
                  <a:pt x="175183" y="0"/>
                </a:lnTo>
                <a:close/>
              </a:path>
              <a:path w="610870" h="1050925">
                <a:moveTo>
                  <a:pt x="390271" y="0"/>
                </a:moveTo>
                <a:lnTo>
                  <a:pt x="213360" y="0"/>
                </a:lnTo>
                <a:lnTo>
                  <a:pt x="213360" y="1050569"/>
                </a:lnTo>
                <a:lnTo>
                  <a:pt x="390271" y="1050569"/>
                </a:lnTo>
                <a:lnTo>
                  <a:pt x="390271" y="0"/>
                </a:lnTo>
                <a:close/>
              </a:path>
              <a:path w="610870" h="1050925">
                <a:moveTo>
                  <a:pt x="610489" y="0"/>
                </a:moveTo>
                <a:lnTo>
                  <a:pt x="433578" y="0"/>
                </a:lnTo>
                <a:lnTo>
                  <a:pt x="433578" y="1050569"/>
                </a:lnTo>
                <a:lnTo>
                  <a:pt x="610489" y="1050569"/>
                </a:lnTo>
                <a:lnTo>
                  <a:pt x="610489" y="0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5" name="object 255"/>
          <p:cNvSpPr txBox="1"/>
          <p:nvPr/>
        </p:nvSpPr>
        <p:spPr>
          <a:xfrm>
            <a:off x="6118257" y="2957303"/>
            <a:ext cx="588010" cy="895350"/>
          </a:xfrm>
          <a:prstGeom prst="rect">
            <a:avLst/>
          </a:prstGeom>
        </p:spPr>
        <p:txBody>
          <a:bodyPr vert="vert270" wrap="square" lIns="0" tIns="190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5"/>
              </a:spcBef>
            </a:pPr>
            <a:r>
              <a:rPr sz="900" b="1">
                <a:solidFill>
                  <a:srgbClr val="292929"/>
                </a:solidFill>
                <a:latin typeface="Arial"/>
                <a:cs typeface="Arial"/>
              </a:rPr>
              <a:t>Report</a:t>
            </a:r>
            <a:r>
              <a:rPr sz="900" b="1" spc="-25">
                <a:solidFill>
                  <a:srgbClr val="292929"/>
                </a:solidFill>
                <a:latin typeface="Arial"/>
                <a:cs typeface="Arial"/>
              </a:rPr>
              <a:t> </a:t>
            </a:r>
            <a:r>
              <a:rPr sz="900" b="1" spc="5">
                <a:solidFill>
                  <a:srgbClr val="292929"/>
                </a:solidFill>
                <a:latin typeface="Arial"/>
                <a:cs typeface="Arial"/>
              </a:rPr>
              <a:t>M</a:t>
            </a:r>
            <a:r>
              <a:rPr sz="900" b="1">
                <a:solidFill>
                  <a:srgbClr val="292929"/>
                </a:solidFill>
                <a:latin typeface="Arial"/>
                <a:cs typeface="Arial"/>
              </a:rPr>
              <a:t>anager</a:t>
            </a:r>
            <a:endParaRPr sz="900">
              <a:latin typeface="Arial"/>
              <a:cs typeface="Arial"/>
            </a:endParaRPr>
          </a:p>
          <a:p>
            <a:pPr marL="193675" marR="184150" algn="ctr">
              <a:lnSpc>
                <a:spcPts val="1739"/>
              </a:lnSpc>
              <a:spcBef>
                <a:spcPts val="50"/>
              </a:spcBef>
            </a:pPr>
            <a:r>
              <a:rPr sz="900" b="1">
                <a:solidFill>
                  <a:srgbClr val="292929"/>
                </a:solidFill>
                <a:latin typeface="Arial"/>
                <a:cs typeface="Arial"/>
              </a:rPr>
              <a:t>Interspec  </a:t>
            </a:r>
            <a:r>
              <a:rPr sz="900" b="1" spc="-5">
                <a:solidFill>
                  <a:srgbClr val="292929"/>
                </a:solidFill>
                <a:latin typeface="Arial"/>
                <a:cs typeface="Arial"/>
              </a:rPr>
              <a:t>Unilab</a:t>
            </a:r>
            <a:endParaRPr sz="900">
              <a:latin typeface="Arial"/>
              <a:cs typeface="Arial"/>
            </a:endParaRPr>
          </a:p>
        </p:txBody>
      </p:sp>
      <p:grpSp>
        <p:nvGrpSpPr>
          <p:cNvPr id="256" name="object 256"/>
          <p:cNvGrpSpPr/>
          <p:nvPr/>
        </p:nvGrpSpPr>
        <p:grpSpPr>
          <a:xfrm>
            <a:off x="2398776" y="1882139"/>
            <a:ext cx="1074420" cy="3093720"/>
            <a:chOff x="2398776" y="1882139"/>
            <a:chExt cx="1074420" cy="3093720"/>
          </a:xfrm>
        </p:grpSpPr>
        <p:pic>
          <p:nvPicPr>
            <p:cNvPr id="257" name="object 257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2398776" y="1882139"/>
              <a:ext cx="1048512" cy="3067812"/>
            </a:xfrm>
            <a:prstGeom prst="rect">
              <a:avLst/>
            </a:prstGeom>
          </p:spPr>
        </p:pic>
        <p:pic>
          <p:nvPicPr>
            <p:cNvPr id="258" name="object 258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2424684" y="1908047"/>
              <a:ext cx="1048512" cy="3067812"/>
            </a:xfrm>
            <a:prstGeom prst="rect">
              <a:avLst/>
            </a:prstGeom>
          </p:spPr>
        </p:pic>
        <p:sp>
          <p:nvSpPr>
            <p:cNvPr id="259" name="object 259"/>
            <p:cNvSpPr/>
            <p:nvPr/>
          </p:nvSpPr>
          <p:spPr>
            <a:xfrm>
              <a:off x="2432050" y="1916175"/>
              <a:ext cx="1008380" cy="3025775"/>
            </a:xfrm>
            <a:custGeom>
              <a:rect l="l" t="t" r="r" b="b"/>
              <a:pathLst>
                <a:path w="1008378" h="3025775">
                  <a:moveTo>
                    <a:pt x="0" y="80772"/>
                  </a:moveTo>
                  <a:lnTo>
                    <a:pt x="6353" y="49291"/>
                  </a:lnTo>
                  <a:lnTo>
                    <a:pt x="23685" y="23622"/>
                  </a:lnTo>
                  <a:lnTo>
                    <a:pt x="49399" y="6334"/>
                  </a:lnTo>
                  <a:lnTo>
                    <a:pt x="80899" y="0"/>
                  </a:lnTo>
                  <a:lnTo>
                    <a:pt x="927226" y="0"/>
                  </a:lnTo>
                  <a:lnTo>
                    <a:pt x="958726" y="6334"/>
                  </a:lnTo>
                  <a:lnTo>
                    <a:pt x="984440" y="23622"/>
                  </a:lnTo>
                  <a:lnTo>
                    <a:pt x="1001772" y="49291"/>
                  </a:lnTo>
                  <a:lnTo>
                    <a:pt x="1008126" y="80772"/>
                  </a:lnTo>
                  <a:lnTo>
                    <a:pt x="1008126" y="2944876"/>
                  </a:lnTo>
                  <a:lnTo>
                    <a:pt x="1001772" y="2976356"/>
                  </a:lnTo>
                  <a:lnTo>
                    <a:pt x="984440" y="3002026"/>
                  </a:lnTo>
                  <a:lnTo>
                    <a:pt x="958726" y="3019313"/>
                  </a:lnTo>
                  <a:lnTo>
                    <a:pt x="927226" y="3025648"/>
                  </a:lnTo>
                  <a:lnTo>
                    <a:pt x="80899" y="3025648"/>
                  </a:lnTo>
                  <a:lnTo>
                    <a:pt x="49399" y="3019313"/>
                  </a:lnTo>
                  <a:lnTo>
                    <a:pt x="23685" y="3002026"/>
                  </a:lnTo>
                  <a:lnTo>
                    <a:pt x="6353" y="2976356"/>
                  </a:lnTo>
                  <a:lnTo>
                    <a:pt x="0" y="2944876"/>
                  </a:lnTo>
                  <a:lnTo>
                    <a:pt x="0" y="80772"/>
                  </a:lnTo>
                  <a:close/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27108" y="0"/>
            <a:ext cx="9779000" cy="6858000"/>
            <a:chOff x="127108" y="0"/>
            <a:chExt cx="9779000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254495" y="1815083"/>
              <a:ext cx="1362455" cy="8763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261100" y="1801876"/>
              <a:ext cx="1349375" cy="86360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173480" y="2741676"/>
              <a:ext cx="8004048" cy="3214116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174750" y="2722626"/>
              <a:ext cx="8001000" cy="3211830"/>
            </a:xfrm>
            <a:custGeom>
              <a:rect l="l" t="t" r="r" b="b"/>
              <a:pathLst>
                <a:path w="8001000" h="3211829">
                  <a:moveTo>
                    <a:pt x="8001000" y="0"/>
                  </a:moveTo>
                  <a:lnTo>
                    <a:pt x="0" y="0"/>
                  </a:lnTo>
                  <a:lnTo>
                    <a:pt x="0" y="3211449"/>
                  </a:lnTo>
                  <a:lnTo>
                    <a:pt x="8001000" y="3211449"/>
                  </a:lnTo>
                  <a:lnTo>
                    <a:pt x="8001000" y="0"/>
                  </a:lnTo>
                  <a:close/>
                </a:path>
              </a:pathLst>
            </a:custGeom>
            <a:solidFill>
              <a:srgbClr val="4F6882">
                <a:alpha val="65097"/>
              </a:srgbClr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610867" y="3131820"/>
              <a:ext cx="6330696" cy="200710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622425" y="3122676"/>
              <a:ext cx="6308725" cy="1985899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1622425" y="3122676"/>
              <a:ext cx="6308725" cy="1986280"/>
            </a:xfrm>
            <a:custGeom>
              <a:rect l="l" t="t" r="r" b="b"/>
              <a:pathLst>
                <a:path w="6308725" h="1986279">
                  <a:moveTo>
                    <a:pt x="0" y="1985899"/>
                  </a:moveTo>
                  <a:lnTo>
                    <a:pt x="6308725" y="1985899"/>
                  </a:lnTo>
                  <a:lnTo>
                    <a:pt x="6308725" y="0"/>
                  </a:lnTo>
                  <a:lnTo>
                    <a:pt x="0" y="0"/>
                  </a:lnTo>
                  <a:lnTo>
                    <a:pt x="0" y="1985899"/>
                  </a:lnTo>
                  <a:close/>
                </a:path>
              </a:pathLst>
            </a:custGeom>
            <a:ln w="19050">
              <a:solidFill>
                <a:srgbClr val="4F6882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4637029" y="4007611"/>
            <a:ext cx="281305" cy="216535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2090"/>
              </a:lnSpc>
            </a:pPr>
            <a:r>
              <a:rPr sz="1800">
                <a:latin typeface="Microsoft Sans Serif"/>
                <a:cs typeface="Microsoft Sans Serif"/>
              </a:rPr>
              <a:t>M</a:t>
            </a:r>
            <a:endParaRPr sz="1800">
              <a:latin typeface="Microsoft Sans Serif"/>
              <a:cs typeface="Microsoft Sans Serif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1668779" y="3666744"/>
            <a:ext cx="6111240" cy="1388745"/>
            <a:chOff x="1668779" y="3666744"/>
            <a:chExt cx="6111240" cy="1388745"/>
          </a:xfrm>
        </p:grpSpPr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1668779" y="4674108"/>
              <a:ext cx="6111240" cy="381000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1674875" y="4660900"/>
              <a:ext cx="6099175" cy="368300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2555747" y="3685032"/>
              <a:ext cx="876300" cy="804671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2574035" y="3666744"/>
              <a:ext cx="873251" cy="803148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2562224" y="3671887"/>
              <a:ext cx="863600" cy="792162"/>
            </a:xfrm>
            <a:prstGeom prst="rect">
              <a:avLst/>
            </a:prstGeom>
          </p:spPr>
        </p:pic>
      </p:grpSp>
      <p:sp>
        <p:nvSpPr>
          <p:cNvPr id="17" name="object 17"/>
          <p:cNvSpPr txBox="1"/>
          <p:nvPr/>
        </p:nvSpPr>
        <p:spPr>
          <a:xfrm>
            <a:off x="1674876" y="4660900"/>
            <a:ext cx="6099175" cy="368300"/>
          </a:xfrm>
          <a:prstGeom prst="rect">
            <a:avLst/>
          </a:prstGeom>
          <a:ln w="9525">
            <a:solidFill>
              <a:srgbClr val="4F6882"/>
            </a:solidFill>
          </a:ln>
        </p:spPr>
        <p:txBody>
          <a:bodyPr vert="horz" wrap="square" lIns="0" tIns="29209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05" algn="ctr">
              <a:lnSpc>
                <a:spcPct val="100000"/>
              </a:lnSpc>
              <a:spcBef>
                <a:spcPts val="229"/>
              </a:spcBef>
            </a:pPr>
            <a:r>
              <a:rPr sz="1000" b="1" spc="-5">
                <a:latin typeface="Arial"/>
                <a:cs typeface="Arial"/>
              </a:rPr>
              <a:t>Compliance,</a:t>
            </a:r>
            <a:r>
              <a:rPr sz="1000" b="1" spc="-15">
                <a:latin typeface="Arial"/>
                <a:cs typeface="Arial"/>
              </a:rPr>
              <a:t> </a:t>
            </a:r>
            <a:r>
              <a:rPr sz="1000" b="1" spc="-5">
                <a:latin typeface="Arial"/>
                <a:cs typeface="Arial"/>
              </a:rPr>
              <a:t>Track</a:t>
            </a:r>
            <a:r>
              <a:rPr sz="1000" b="1" spc="-30">
                <a:latin typeface="Arial"/>
                <a:cs typeface="Arial"/>
              </a:rPr>
              <a:t> </a:t>
            </a:r>
            <a:r>
              <a:rPr sz="1000" b="1" spc="-5">
                <a:latin typeface="Arial"/>
                <a:cs typeface="Arial"/>
              </a:rPr>
              <a:t>and</a:t>
            </a:r>
            <a:r>
              <a:rPr sz="1000" b="1" spc="5">
                <a:latin typeface="Arial"/>
                <a:cs typeface="Arial"/>
              </a:rPr>
              <a:t> </a:t>
            </a:r>
            <a:r>
              <a:rPr sz="1000" b="1" spc="-5">
                <a:latin typeface="Arial"/>
                <a:cs typeface="Arial"/>
              </a:rPr>
              <a:t>Trace,</a:t>
            </a:r>
            <a:r>
              <a:rPr sz="1000" b="1" spc="260">
                <a:latin typeface="Arial"/>
                <a:cs typeface="Arial"/>
              </a:rPr>
              <a:t> </a:t>
            </a:r>
            <a:r>
              <a:rPr sz="1000" b="1" spc="-15">
                <a:latin typeface="Arial"/>
                <a:cs typeface="Arial"/>
              </a:rPr>
              <a:t>Audit</a:t>
            </a:r>
            <a:r>
              <a:rPr sz="1000" b="1" spc="40">
                <a:latin typeface="Arial"/>
                <a:cs typeface="Arial"/>
              </a:rPr>
              <a:t> </a:t>
            </a:r>
            <a:r>
              <a:rPr sz="1000" b="1">
                <a:latin typeface="Arial"/>
                <a:cs typeface="Arial"/>
              </a:rPr>
              <a:t>Trail</a:t>
            </a:r>
            <a:r>
              <a:rPr sz="1000" b="1" spc="260">
                <a:latin typeface="Arial"/>
                <a:cs typeface="Arial"/>
              </a:rPr>
              <a:t> </a:t>
            </a:r>
            <a:r>
              <a:rPr sz="1000" b="1" spc="-5">
                <a:latin typeface="Arial"/>
                <a:cs typeface="Arial"/>
              </a:rPr>
              <a:t>&amp;</a:t>
            </a:r>
            <a:r>
              <a:rPr sz="1000" b="1" spc="15">
                <a:latin typeface="Arial"/>
                <a:cs typeface="Arial"/>
              </a:rPr>
              <a:t> </a:t>
            </a:r>
            <a:r>
              <a:rPr sz="1000" b="1" spc="-5">
                <a:latin typeface="Arial"/>
                <a:cs typeface="Arial"/>
              </a:rPr>
              <a:t>Genealogy</a:t>
            </a:r>
            <a:endParaRPr sz="10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15"/>
              </a:spcBef>
            </a:pPr>
            <a:r>
              <a:rPr sz="1000" b="1">
                <a:latin typeface="Microsoft YaHei UI"/>
                <a:cs typeface="Microsoft YaHei UI"/>
              </a:rPr>
              <a:t>合规，追溯</a:t>
            </a:r>
            <a:r>
              <a:rPr sz="1000" b="1" spc="-5">
                <a:latin typeface="Microsoft YaHei UI"/>
                <a:cs typeface="Microsoft YaHei UI"/>
              </a:rPr>
              <a:t>及</a:t>
            </a:r>
            <a:r>
              <a:rPr sz="1000" b="1" spc="-10">
                <a:latin typeface="Microsoft YaHei UI"/>
                <a:cs typeface="Microsoft YaHei UI"/>
              </a:rPr>
              <a:t>追</a:t>
            </a:r>
            <a:r>
              <a:rPr sz="1000" b="1">
                <a:latin typeface="Microsoft YaHei UI"/>
                <a:cs typeface="Microsoft YaHei UI"/>
              </a:rPr>
              <a:t>踪</a:t>
            </a:r>
            <a:r>
              <a:rPr sz="1000" b="1" spc="-5">
                <a:latin typeface="Microsoft YaHei UI"/>
                <a:cs typeface="Microsoft YaHei UI"/>
              </a:rPr>
              <a:t>，</a:t>
            </a:r>
            <a:r>
              <a:rPr sz="1000" b="1" spc="-10">
                <a:latin typeface="Microsoft YaHei UI"/>
                <a:cs typeface="Microsoft YaHei UI"/>
              </a:rPr>
              <a:t>审</a:t>
            </a:r>
            <a:r>
              <a:rPr sz="1000" b="1">
                <a:latin typeface="Microsoft YaHei UI"/>
                <a:cs typeface="Microsoft YaHei UI"/>
              </a:rPr>
              <a:t>计</a:t>
            </a:r>
            <a:r>
              <a:rPr sz="1000" b="1" spc="-5">
                <a:latin typeface="Microsoft YaHei UI"/>
                <a:cs typeface="Microsoft YaHei UI"/>
              </a:rPr>
              <a:t>以</a:t>
            </a:r>
            <a:r>
              <a:rPr sz="1000" b="1" spc="-10">
                <a:latin typeface="Microsoft YaHei UI"/>
                <a:cs typeface="Microsoft YaHei UI"/>
              </a:rPr>
              <a:t>及</a:t>
            </a:r>
            <a:r>
              <a:rPr sz="1000" b="1">
                <a:latin typeface="Microsoft YaHei UI"/>
                <a:cs typeface="Microsoft YaHei UI"/>
              </a:rPr>
              <a:t>族</a:t>
            </a:r>
            <a:r>
              <a:rPr sz="1000" b="1" spc="-5">
                <a:latin typeface="Microsoft YaHei UI"/>
                <a:cs typeface="Microsoft YaHei UI"/>
              </a:rPr>
              <a:t>谱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23163" y="1921002"/>
            <a:ext cx="482600" cy="4375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099"/>
              </a:lnSpc>
              <a:spcBef>
                <a:spcPts val="95"/>
              </a:spcBef>
            </a:pPr>
            <a:r>
              <a:rPr sz="900">
                <a:solidFill>
                  <a:srgbClr val="4F6882"/>
                </a:solidFill>
                <a:latin typeface="SimSun"/>
                <a:cs typeface="SimSun"/>
              </a:rPr>
              <a:t>第四层 </a:t>
            </a:r>
            <a:r>
              <a:rPr sz="900" spc="5">
                <a:solidFill>
                  <a:srgbClr val="4F6882"/>
                </a:solidFill>
                <a:latin typeface="SimSun"/>
                <a:cs typeface="SimSun"/>
              </a:rPr>
              <a:t> </a:t>
            </a:r>
            <a:r>
              <a:rPr sz="900" spc="-5">
                <a:latin typeface="SimSun"/>
                <a:cs typeface="SimSun"/>
              </a:rPr>
              <a:t>企业级功 </a:t>
            </a:r>
            <a:r>
              <a:rPr sz="900">
                <a:latin typeface="SimSun"/>
                <a:cs typeface="SimSun"/>
              </a:rPr>
              <a:t>能</a:t>
            </a:r>
            <a:endParaRPr sz="900">
              <a:latin typeface="SimSun"/>
              <a:cs typeface="SimSu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23163" y="3872610"/>
            <a:ext cx="50736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solidFill>
                  <a:srgbClr val="4F6882"/>
                </a:solidFill>
                <a:latin typeface="Microsoft Sans Serif"/>
                <a:cs typeface="Microsoft Sans Serif"/>
              </a:rPr>
              <a:t>Le</a:t>
            </a:r>
            <a:r>
              <a:rPr sz="900" spc="-10">
                <a:solidFill>
                  <a:srgbClr val="4F6882"/>
                </a:solidFill>
                <a:latin typeface="Microsoft Sans Serif"/>
                <a:cs typeface="Microsoft Sans Serif"/>
              </a:rPr>
              <a:t>v</a:t>
            </a:r>
            <a:r>
              <a:rPr sz="900" spc="-5">
                <a:solidFill>
                  <a:srgbClr val="4F6882"/>
                </a:solidFill>
                <a:latin typeface="Microsoft Sans Serif"/>
                <a:cs typeface="Microsoft Sans Serif"/>
              </a:rPr>
              <a:t>e</a:t>
            </a:r>
            <a:r>
              <a:rPr sz="900" spc="-10">
                <a:solidFill>
                  <a:srgbClr val="4F6882"/>
                </a:solidFill>
                <a:latin typeface="Microsoft Sans Serif"/>
                <a:cs typeface="Microsoft Sans Serif"/>
              </a:rPr>
              <a:t>l</a:t>
            </a:r>
            <a:r>
              <a:rPr sz="900" spc="-5">
                <a:solidFill>
                  <a:srgbClr val="4F6882"/>
                </a:solidFill>
                <a:latin typeface="Microsoft Sans Serif"/>
                <a:cs typeface="Microsoft Sans Serif"/>
              </a:rPr>
              <a:t> 3</a:t>
            </a:r>
            <a:r>
              <a:rPr sz="900">
                <a:solidFill>
                  <a:srgbClr val="4F6882"/>
                </a:solidFill>
                <a:latin typeface="SimSun"/>
                <a:cs typeface="SimSun"/>
              </a:rPr>
              <a:t>第 三层</a:t>
            </a:r>
            <a:endParaRPr sz="900">
              <a:latin typeface="SimSun"/>
              <a:cs typeface="SimSun"/>
            </a:endParaRPr>
          </a:p>
          <a:p>
            <a:pPr marL="12700" marR="12065">
              <a:lnSpc>
                <a:spcPct val="100000"/>
              </a:lnSpc>
            </a:pPr>
            <a:r>
              <a:rPr sz="900">
                <a:latin typeface="SimSun"/>
                <a:cs typeface="SimSun"/>
              </a:rPr>
              <a:t>工厂</a:t>
            </a:r>
            <a:r>
              <a:rPr sz="900" spc="-20">
                <a:latin typeface="Microsoft Sans Serif"/>
                <a:cs typeface="Microsoft Sans Serif"/>
              </a:rPr>
              <a:t>M</a:t>
            </a:r>
            <a:r>
              <a:rPr sz="900">
                <a:latin typeface="Microsoft Sans Serif"/>
                <a:cs typeface="Microsoft Sans Serif"/>
              </a:rPr>
              <a:t>ES </a:t>
            </a:r>
            <a:r>
              <a:rPr sz="900">
                <a:latin typeface="SimSun"/>
                <a:cs typeface="SimSun"/>
              </a:rPr>
              <a:t>功能</a:t>
            </a:r>
            <a:endParaRPr sz="900">
              <a:latin typeface="SimSun"/>
              <a:cs typeface="SimSun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365125" y="5554662"/>
            <a:ext cx="9154160" cy="415925"/>
            <a:chOff x="365125" y="5554662"/>
            <a:chExt cx="9154160" cy="415925"/>
          </a:xfrm>
        </p:grpSpPr>
        <p:sp>
          <p:nvSpPr>
            <p:cNvPr id="21" name="object 21"/>
            <p:cNvSpPr/>
            <p:nvPr/>
          </p:nvSpPr>
          <p:spPr>
            <a:xfrm>
              <a:off x="369887" y="5934075"/>
              <a:ext cx="9144635" cy="31750"/>
            </a:xfrm>
            <a:custGeom>
              <a:rect l="l" t="t" r="r" b="b"/>
              <a:pathLst>
                <a:path w="9144635" h="31750">
                  <a:moveTo>
                    <a:pt x="9144063" y="0"/>
                  </a:moveTo>
                  <a:lnTo>
                    <a:pt x="0" y="31750"/>
                  </a:lnTo>
                </a:path>
              </a:pathLst>
            </a:custGeom>
            <a:ln w="9525">
              <a:solidFill>
                <a:srgbClr val="000000"/>
              </a:solidFill>
              <a:prstDash val="sysDashDot"/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1615439" y="5573268"/>
              <a:ext cx="7519416" cy="288035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1622425" y="5559425"/>
              <a:ext cx="7505700" cy="276225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1622425" y="5559425"/>
              <a:ext cx="7505700" cy="276225"/>
            </a:xfrm>
            <a:custGeom>
              <a:rect l="l" t="t" r="r" b="b"/>
              <a:pathLst>
                <a:path w="7505700" h="276225">
                  <a:moveTo>
                    <a:pt x="0" y="276225"/>
                  </a:moveTo>
                  <a:lnTo>
                    <a:pt x="7505700" y="276225"/>
                  </a:lnTo>
                  <a:lnTo>
                    <a:pt x="7505700" y="0"/>
                  </a:lnTo>
                  <a:lnTo>
                    <a:pt x="0" y="0"/>
                  </a:lnTo>
                  <a:lnTo>
                    <a:pt x="0" y="276225"/>
                  </a:lnTo>
                  <a:close/>
                </a:path>
              </a:pathLst>
            </a:custGeom>
            <a:ln w="9525">
              <a:solidFill>
                <a:srgbClr val="4F6882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5" name="object 25"/>
          <p:cNvSpPr txBox="1"/>
          <p:nvPr/>
        </p:nvSpPr>
        <p:spPr>
          <a:xfrm>
            <a:off x="1622425" y="5559425"/>
            <a:ext cx="7505700" cy="276225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0965" algn="ctr">
              <a:lnSpc>
                <a:spcPct val="100000"/>
              </a:lnSpc>
              <a:spcBef>
                <a:spcPts val="595"/>
              </a:spcBef>
            </a:pPr>
            <a:r>
              <a:rPr sz="1000" b="1" spc="-5">
                <a:latin typeface="Arial"/>
                <a:cs typeface="Arial"/>
              </a:rPr>
              <a:t>SIMATIC IT</a:t>
            </a:r>
            <a:r>
              <a:rPr sz="1000" b="1" spc="-20">
                <a:latin typeface="Arial"/>
                <a:cs typeface="Arial"/>
              </a:rPr>
              <a:t> </a:t>
            </a:r>
            <a:r>
              <a:rPr sz="1000" b="1" spc="-5">
                <a:latin typeface="Arial"/>
                <a:cs typeface="Arial"/>
              </a:rPr>
              <a:t>Process</a:t>
            </a:r>
            <a:r>
              <a:rPr sz="1000" b="1" spc="-15">
                <a:latin typeface="Arial"/>
                <a:cs typeface="Arial"/>
              </a:rPr>
              <a:t> </a:t>
            </a:r>
            <a:r>
              <a:rPr sz="1000" b="1" spc="-5">
                <a:latin typeface="Arial"/>
                <a:cs typeface="Arial"/>
              </a:rPr>
              <a:t>Integration</a:t>
            </a:r>
            <a:r>
              <a:rPr sz="1000" b="1" spc="5">
                <a:latin typeface="Microsoft YaHei UI"/>
                <a:cs typeface="Microsoft YaHei UI"/>
              </a:rPr>
              <a:t>流程集成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32917" y="6043066"/>
            <a:ext cx="482600" cy="4375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solidFill>
                  <a:srgbClr val="4F6882"/>
                </a:solidFill>
                <a:latin typeface="Microsoft Sans Serif"/>
                <a:cs typeface="Microsoft Sans Serif"/>
              </a:rPr>
              <a:t>1-2</a:t>
            </a:r>
            <a:r>
              <a:rPr sz="900">
                <a:solidFill>
                  <a:srgbClr val="4F6882"/>
                </a:solidFill>
                <a:latin typeface="SimSun"/>
                <a:cs typeface="SimSun"/>
              </a:rPr>
              <a:t>层</a:t>
            </a:r>
            <a:endParaRPr sz="900">
              <a:latin typeface="SimSun"/>
              <a:cs typeface="SimSun"/>
            </a:endParaRPr>
          </a:p>
          <a:p>
            <a:pPr marL="12700">
              <a:lnSpc>
                <a:spcPts val="1065"/>
              </a:lnSpc>
              <a:spcBef>
                <a:spcPts val="35"/>
              </a:spcBef>
            </a:pPr>
            <a:r>
              <a:rPr sz="900">
                <a:latin typeface="SimSun"/>
                <a:cs typeface="SimSun"/>
              </a:rPr>
              <a:t>工厂控制</a:t>
            </a:r>
            <a:endParaRPr sz="900">
              <a:latin typeface="SimSun"/>
              <a:cs typeface="SimSun"/>
            </a:endParaRPr>
          </a:p>
          <a:p>
            <a:pPr marL="12700">
              <a:lnSpc>
                <a:spcPts val="1065"/>
              </a:lnSpc>
            </a:pPr>
            <a:r>
              <a:rPr sz="900">
                <a:latin typeface="SimSun"/>
                <a:cs typeface="SimSun"/>
              </a:rPr>
              <a:t>层</a:t>
            </a:r>
            <a:endParaRPr sz="900">
              <a:latin typeface="SimSun"/>
              <a:cs typeface="SimSun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261100" y="1801876"/>
            <a:ext cx="1349375" cy="863600"/>
          </a:xfrm>
          <a:prstGeom prst="rect">
            <a:avLst/>
          </a:prstGeom>
          <a:ln w="9525">
            <a:solidFill>
              <a:srgbClr val="4F6882"/>
            </a:solidFill>
          </a:ln>
        </p:spPr>
        <p:txBody>
          <a:bodyPr vert="horz" wrap="square" lIns="0" tIns="1257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7015">
              <a:lnSpc>
                <a:spcPct val="100000"/>
              </a:lnSpc>
              <a:spcBef>
                <a:spcPts val="990"/>
              </a:spcBef>
            </a:pPr>
            <a:r>
              <a:rPr sz="1200" b="1" spc="-10">
                <a:latin typeface="Arial"/>
                <a:cs typeface="Arial"/>
              </a:rPr>
              <a:t>SIMATIC</a:t>
            </a:r>
            <a:r>
              <a:rPr sz="1200" b="1" spc="5">
                <a:latin typeface="Arial"/>
                <a:cs typeface="Arial"/>
              </a:rPr>
              <a:t> </a:t>
            </a:r>
            <a:r>
              <a:rPr sz="1200" b="1">
                <a:latin typeface="Arial"/>
                <a:cs typeface="Arial"/>
              </a:rPr>
              <a:t>IT</a:t>
            </a:r>
            <a:endParaRPr sz="1200">
              <a:latin typeface="Arial"/>
              <a:cs typeface="Arial"/>
            </a:endParaRPr>
          </a:p>
          <a:p>
            <a:pPr marL="277495">
              <a:lnSpc>
                <a:spcPct val="100000"/>
              </a:lnSpc>
            </a:pPr>
            <a:r>
              <a:rPr sz="1200" b="1" spc="-5">
                <a:latin typeface="Arial"/>
                <a:cs typeface="Arial"/>
              </a:rPr>
              <a:t>R&amp;D</a:t>
            </a:r>
            <a:r>
              <a:rPr sz="1200" b="1" spc="-45">
                <a:latin typeface="Arial"/>
                <a:cs typeface="Arial"/>
              </a:rPr>
              <a:t> </a:t>
            </a:r>
            <a:r>
              <a:rPr sz="1200" b="1">
                <a:latin typeface="Arial"/>
                <a:cs typeface="Arial"/>
              </a:rPr>
              <a:t>Suite</a:t>
            </a:r>
            <a:endParaRPr sz="1200">
              <a:latin typeface="Arial"/>
              <a:cs typeface="Arial"/>
            </a:endParaRPr>
          </a:p>
          <a:p>
            <a:pPr marL="321310">
              <a:lnSpc>
                <a:spcPct val="100000"/>
              </a:lnSpc>
              <a:spcBef>
                <a:spcPts val="10"/>
              </a:spcBef>
            </a:pPr>
            <a:r>
              <a:rPr sz="1200" b="1" spc="10">
                <a:latin typeface="Microsoft YaHei UI"/>
                <a:cs typeface="Microsoft YaHei UI"/>
              </a:rPr>
              <a:t>研发套件</a:t>
            </a:r>
            <a:endParaRPr sz="1200">
              <a:latin typeface="Microsoft YaHei UI"/>
              <a:cs typeface="Microsoft YaHei UI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1615439" y="2757551"/>
            <a:ext cx="7539355" cy="340995"/>
            <a:chOff x="1615439" y="2757551"/>
            <a:chExt cx="7539355" cy="340995"/>
          </a:xfrm>
        </p:grpSpPr>
        <p:pic>
          <p:nvPicPr>
            <p:cNvPr id="29" name="object 29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1615439" y="2775204"/>
              <a:ext cx="7539228" cy="323088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1622424" y="2762313"/>
              <a:ext cx="7526401" cy="309562"/>
            </a:xfrm>
            <a:prstGeom prst="rect">
              <a:avLst/>
            </a:prstGeom>
          </p:spPr>
        </p:pic>
        <p:sp>
          <p:nvSpPr>
            <p:cNvPr id="31" name="object 31"/>
            <p:cNvSpPr/>
            <p:nvPr/>
          </p:nvSpPr>
          <p:spPr>
            <a:xfrm>
              <a:off x="1622424" y="2762313"/>
              <a:ext cx="7526655" cy="309880"/>
            </a:xfrm>
            <a:custGeom>
              <a:rect l="l" t="t" r="r" b="b"/>
              <a:pathLst>
                <a:path w="7526655" h="309880">
                  <a:moveTo>
                    <a:pt x="0" y="309562"/>
                  </a:moveTo>
                  <a:lnTo>
                    <a:pt x="7526401" y="309562"/>
                  </a:lnTo>
                  <a:lnTo>
                    <a:pt x="7526401" y="0"/>
                  </a:lnTo>
                  <a:lnTo>
                    <a:pt x="0" y="0"/>
                  </a:lnTo>
                  <a:lnTo>
                    <a:pt x="0" y="309562"/>
                  </a:lnTo>
                  <a:close/>
                </a:path>
              </a:pathLst>
            </a:custGeom>
            <a:ln w="9525">
              <a:solidFill>
                <a:srgbClr val="4F6882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2" name="object 32"/>
          <p:cNvSpPr txBox="1"/>
          <p:nvPr/>
        </p:nvSpPr>
        <p:spPr>
          <a:xfrm>
            <a:off x="1622425" y="2813431"/>
            <a:ext cx="7553325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65935">
              <a:lnSpc>
                <a:spcPct val="100000"/>
              </a:lnSpc>
              <a:spcBef>
                <a:spcPts val="105"/>
              </a:spcBef>
            </a:pPr>
            <a:r>
              <a:rPr sz="1100" b="1" spc="-10">
                <a:latin typeface="Arial"/>
                <a:cs typeface="Arial"/>
              </a:rPr>
              <a:t>SIMATIC</a:t>
            </a:r>
            <a:r>
              <a:rPr sz="1100" b="1" spc="5">
                <a:latin typeface="Arial"/>
                <a:cs typeface="Arial"/>
              </a:rPr>
              <a:t> </a:t>
            </a:r>
            <a:r>
              <a:rPr sz="1100" b="1">
                <a:latin typeface="Arial"/>
                <a:cs typeface="Arial"/>
              </a:rPr>
              <a:t>IT</a:t>
            </a:r>
            <a:r>
              <a:rPr sz="1100" b="1" spc="-25">
                <a:latin typeface="Arial"/>
                <a:cs typeface="Arial"/>
              </a:rPr>
              <a:t> </a:t>
            </a:r>
            <a:r>
              <a:rPr sz="1100" b="1">
                <a:latin typeface="Arial"/>
                <a:cs typeface="Arial"/>
              </a:rPr>
              <a:t>Enterprise</a:t>
            </a:r>
            <a:r>
              <a:rPr sz="1100" b="1" spc="-25">
                <a:latin typeface="Arial"/>
                <a:cs typeface="Arial"/>
              </a:rPr>
              <a:t> </a:t>
            </a:r>
            <a:r>
              <a:rPr sz="1100" b="1">
                <a:latin typeface="Arial"/>
                <a:cs typeface="Arial"/>
              </a:rPr>
              <a:t>Integration</a:t>
            </a:r>
            <a:r>
              <a:rPr sz="1100" b="1" spc="-50">
                <a:latin typeface="Arial"/>
                <a:cs typeface="Arial"/>
              </a:rPr>
              <a:t> </a:t>
            </a:r>
            <a:r>
              <a:rPr sz="1100" b="1" spc="10">
                <a:latin typeface="Microsoft YaHei UI"/>
                <a:cs typeface="Microsoft YaHei UI"/>
              </a:rPr>
              <a:t>企业集成</a:t>
            </a:r>
            <a:endParaRPr sz="1100">
              <a:latin typeface="Microsoft YaHei UI"/>
              <a:cs typeface="Microsoft YaHei UI"/>
            </a:endParaRPr>
          </a:p>
        </p:txBody>
      </p:sp>
      <p:grpSp>
        <p:nvGrpSpPr>
          <p:cNvPr id="33" name="object 33"/>
          <p:cNvGrpSpPr/>
          <p:nvPr/>
        </p:nvGrpSpPr>
        <p:grpSpPr>
          <a:xfrm>
            <a:off x="3863340" y="5972555"/>
            <a:ext cx="1202690" cy="800100"/>
            <a:chOff x="3863340" y="5972555"/>
            <a:chExt cx="1202690" cy="800100"/>
          </a:xfrm>
        </p:grpSpPr>
        <p:pic>
          <p:nvPicPr>
            <p:cNvPr id="34" name="object 34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3863340" y="5972555"/>
              <a:ext cx="1202436" cy="800100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3910076" y="6000749"/>
              <a:ext cx="1108075" cy="704850"/>
            </a:xfrm>
            <a:prstGeom prst="rect">
              <a:avLst/>
            </a:prstGeom>
          </p:spPr>
        </p:pic>
      </p:grpSp>
      <p:sp>
        <p:nvSpPr>
          <p:cNvPr id="36" name="object 36"/>
          <p:cNvSpPr txBox="1"/>
          <p:nvPr/>
        </p:nvSpPr>
        <p:spPr>
          <a:xfrm>
            <a:off x="3910076" y="6000750"/>
            <a:ext cx="1108075" cy="704850"/>
          </a:xfrm>
          <a:prstGeom prst="rect">
            <a:avLst/>
          </a:prstGeom>
          <a:ln w="9525">
            <a:solidFill>
              <a:srgbClr val="909AA7"/>
            </a:solidFill>
          </a:ln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300">
              <a:latin typeface="Times New Roman"/>
              <a:cs typeface="Times New Roman"/>
            </a:endParaRPr>
          </a:p>
          <a:p>
            <a:pPr marL="111125">
              <a:lnSpc>
                <a:spcPct val="100000"/>
              </a:lnSpc>
              <a:spcBef>
                <a:spcPts val="5"/>
              </a:spcBef>
            </a:pPr>
            <a:r>
              <a:rPr sz="1000" b="1" spc="-5">
                <a:latin typeface="Arial"/>
                <a:cs typeface="Arial"/>
              </a:rPr>
              <a:t>SIMATIC</a:t>
            </a:r>
            <a:r>
              <a:rPr sz="1000" b="1" spc="-15">
                <a:latin typeface="Arial"/>
                <a:cs typeface="Arial"/>
              </a:rPr>
              <a:t> </a:t>
            </a:r>
            <a:r>
              <a:rPr sz="1000" b="1" spc="-10">
                <a:latin typeface="Arial"/>
                <a:cs typeface="Arial"/>
              </a:rPr>
              <a:t>PCS7</a:t>
            </a:r>
            <a:endParaRPr sz="1000">
              <a:latin typeface="Arial"/>
              <a:cs typeface="Arial"/>
            </a:endParaRPr>
          </a:p>
        </p:txBody>
      </p:sp>
      <p:grpSp>
        <p:nvGrpSpPr>
          <p:cNvPr id="37" name="object 37"/>
          <p:cNvGrpSpPr/>
          <p:nvPr/>
        </p:nvGrpSpPr>
        <p:grpSpPr>
          <a:xfrm>
            <a:off x="4054475" y="5972554"/>
            <a:ext cx="5141595" cy="820419"/>
            <a:chOff x="4054475" y="5972554"/>
            <a:chExt cx="5141595" cy="820419"/>
          </a:xfrm>
        </p:grpSpPr>
        <p:pic>
          <p:nvPicPr>
            <p:cNvPr id="38" name="object 38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4054475" y="6111875"/>
              <a:ext cx="779462" cy="123825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7993379" y="5972554"/>
              <a:ext cx="1202435" cy="819912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8040751" y="6000750"/>
              <a:ext cx="1108075" cy="723900"/>
            </a:xfrm>
            <a:prstGeom prst="rect">
              <a:avLst/>
            </a:prstGeom>
          </p:spPr>
        </p:pic>
      </p:grpSp>
      <p:sp>
        <p:nvSpPr>
          <p:cNvPr id="41" name="object 41"/>
          <p:cNvSpPr txBox="1"/>
          <p:nvPr/>
        </p:nvSpPr>
        <p:spPr>
          <a:xfrm>
            <a:off x="8040751" y="6000750"/>
            <a:ext cx="1108075" cy="723900"/>
          </a:xfrm>
          <a:prstGeom prst="rect">
            <a:avLst/>
          </a:prstGeom>
          <a:ln w="9525">
            <a:solidFill>
              <a:srgbClr val="909AA7"/>
            </a:solidFill>
          </a:ln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250">
              <a:latin typeface="Times New Roman"/>
              <a:cs typeface="Times New Roman"/>
            </a:endParaRPr>
          </a:p>
          <a:p>
            <a:pPr marL="360045">
              <a:lnSpc>
                <a:spcPct val="100000"/>
              </a:lnSpc>
              <a:spcBef>
                <a:spcPts val="5"/>
              </a:spcBef>
            </a:pPr>
            <a:r>
              <a:rPr sz="1000" b="1" spc="-15">
                <a:latin typeface="Arial"/>
                <a:cs typeface="Arial"/>
              </a:rPr>
              <a:t>SIPAT</a:t>
            </a:r>
            <a:endParaRPr sz="1000">
              <a:latin typeface="Arial"/>
              <a:cs typeface="Arial"/>
            </a:endParaRPr>
          </a:p>
        </p:txBody>
      </p:sp>
      <p:grpSp>
        <p:nvGrpSpPr>
          <p:cNvPr id="42" name="object 42"/>
          <p:cNvGrpSpPr/>
          <p:nvPr/>
        </p:nvGrpSpPr>
        <p:grpSpPr>
          <a:xfrm>
            <a:off x="5282184" y="6167437"/>
            <a:ext cx="3731895" cy="614680"/>
            <a:chOff x="5282184" y="6167437"/>
            <a:chExt cx="3731895" cy="614680"/>
          </a:xfrm>
        </p:grpSpPr>
        <p:pic>
          <p:nvPicPr>
            <p:cNvPr id="43" name="object 43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8237601" y="6167437"/>
              <a:ext cx="776287" cy="123825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5282184" y="6274307"/>
              <a:ext cx="1202436" cy="498348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23"/>
            <a:stretch>
              <a:fillRect/>
            </a:stretch>
          </p:blipFill>
          <p:spPr>
            <a:xfrm>
              <a:off x="5329301" y="6302375"/>
              <a:ext cx="1108075" cy="403225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24"/>
            <a:stretch>
              <a:fillRect/>
            </a:stretch>
          </p:blipFill>
          <p:spPr>
            <a:xfrm>
              <a:off x="6489192" y="6289546"/>
              <a:ext cx="1196339" cy="487680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6586728" y="6216394"/>
              <a:ext cx="1030224" cy="565404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26"/>
            <a:stretch>
              <a:fillRect/>
            </a:stretch>
          </p:blipFill>
          <p:spPr>
            <a:xfrm>
              <a:off x="6532626" y="6311900"/>
              <a:ext cx="1109662" cy="403225"/>
            </a:xfrm>
            <a:prstGeom prst="rect">
              <a:avLst/>
            </a:prstGeom>
          </p:spPr>
        </p:pic>
      </p:grpSp>
      <p:sp>
        <p:nvSpPr>
          <p:cNvPr id="49" name="object 49"/>
          <p:cNvSpPr txBox="1"/>
          <p:nvPr/>
        </p:nvSpPr>
        <p:spPr>
          <a:xfrm>
            <a:off x="5329301" y="6302375"/>
            <a:ext cx="1108075" cy="403225"/>
          </a:xfrm>
          <a:prstGeom prst="rect">
            <a:avLst/>
          </a:prstGeom>
          <a:ln w="9525">
            <a:solidFill>
              <a:srgbClr val="909AA7"/>
            </a:solidFill>
          </a:ln>
        </p:spPr>
        <p:txBody>
          <a:bodyPr vert="horz" wrap="square" lIns="0" tIns="6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5"/>
              </a:spcBef>
            </a:pPr>
            <a:endParaRPr sz="1500">
              <a:latin typeface="Times New Roman"/>
              <a:cs typeface="Times New Roman"/>
            </a:endParaRPr>
          </a:p>
          <a:p>
            <a:pPr marL="205740">
              <a:lnSpc>
                <a:spcPct val="100000"/>
              </a:lnSpc>
            </a:pPr>
            <a:r>
              <a:rPr sz="1000" b="1" spc="-5">
                <a:latin typeface="Arial"/>
                <a:cs typeface="Arial"/>
              </a:rPr>
              <a:t>SIMATIC</a:t>
            </a:r>
            <a:r>
              <a:rPr sz="1000" b="1" spc="-25">
                <a:latin typeface="Arial"/>
                <a:cs typeface="Arial"/>
              </a:rPr>
              <a:t> </a:t>
            </a:r>
            <a:r>
              <a:rPr sz="1000" b="1" spc="-5">
                <a:latin typeface="Arial"/>
                <a:cs typeface="Arial"/>
              </a:rPr>
              <a:t>S7</a:t>
            </a:r>
            <a:endParaRPr sz="1000">
              <a:latin typeface="Arial"/>
              <a:cs typeface="Arial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6532626" y="6311900"/>
            <a:ext cx="1109980" cy="403225"/>
          </a:xfrm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8605">
              <a:lnSpc>
                <a:spcPct val="100000"/>
              </a:lnSpc>
              <a:spcBef>
                <a:spcPts val="240"/>
              </a:spcBef>
            </a:pPr>
            <a:r>
              <a:rPr sz="1000" b="1">
                <a:latin typeface="Arial"/>
                <a:cs typeface="Arial"/>
              </a:rPr>
              <a:t>3</a:t>
            </a:r>
            <a:r>
              <a:rPr sz="975" b="1" baseline="25641">
                <a:latin typeface="Arial"/>
                <a:cs typeface="Arial"/>
              </a:rPr>
              <a:t>rd</a:t>
            </a:r>
            <a:r>
              <a:rPr sz="975" b="1" spc="60" baseline="25641">
                <a:latin typeface="Arial"/>
                <a:cs typeface="Arial"/>
              </a:rPr>
              <a:t> </a:t>
            </a:r>
            <a:r>
              <a:rPr sz="1000" b="1" spc="-5">
                <a:latin typeface="Arial"/>
                <a:cs typeface="Arial"/>
              </a:rPr>
              <a:t>Party</a:t>
            </a:r>
            <a:endParaRPr sz="1000">
              <a:latin typeface="Arial"/>
              <a:cs typeface="Arial"/>
            </a:endParaRPr>
          </a:p>
          <a:p>
            <a:pPr marL="166370">
              <a:lnSpc>
                <a:spcPts val="1060"/>
              </a:lnSpc>
              <a:spcBef>
                <a:spcPts val="675"/>
              </a:spcBef>
            </a:pPr>
            <a:r>
              <a:rPr sz="900" b="1">
                <a:latin typeface="Arial"/>
                <a:cs typeface="Arial"/>
              </a:rPr>
              <a:t>PLC</a:t>
            </a:r>
            <a:r>
              <a:rPr sz="900" b="1" spc="-40">
                <a:latin typeface="Arial"/>
                <a:cs typeface="Arial"/>
              </a:rPr>
              <a:t> </a:t>
            </a:r>
            <a:r>
              <a:rPr sz="900" b="1" spc="-5">
                <a:latin typeface="Arial"/>
                <a:cs typeface="Arial"/>
              </a:rPr>
              <a:t>&amp;</a:t>
            </a:r>
            <a:r>
              <a:rPr sz="900" b="1" spc="-30">
                <a:latin typeface="Arial"/>
                <a:cs typeface="Arial"/>
              </a:rPr>
              <a:t> </a:t>
            </a:r>
            <a:r>
              <a:rPr sz="900" b="1" spc="-5">
                <a:latin typeface="Arial"/>
                <a:cs typeface="Arial"/>
              </a:rPr>
              <a:t>SCADA</a:t>
            </a:r>
            <a:endParaRPr sz="900">
              <a:latin typeface="Arial"/>
              <a:cs typeface="Arial"/>
            </a:endParaRPr>
          </a:p>
        </p:txBody>
      </p:sp>
      <p:grpSp>
        <p:nvGrpSpPr>
          <p:cNvPr id="51" name="object 51"/>
          <p:cNvGrpSpPr/>
          <p:nvPr/>
        </p:nvGrpSpPr>
        <p:grpSpPr>
          <a:xfrm>
            <a:off x="5277611" y="5969508"/>
            <a:ext cx="2402205" cy="327660"/>
            <a:chOff x="5277611" y="5969508"/>
            <a:chExt cx="2402205" cy="327660"/>
          </a:xfrm>
        </p:grpSpPr>
        <p:pic>
          <p:nvPicPr>
            <p:cNvPr id="52" name="object 52"/>
            <p:cNvPicPr/>
            <p:nvPr/>
          </p:nvPicPr>
          <p:blipFill>
            <a:blip r:embed="rId27"/>
            <a:stretch>
              <a:fillRect/>
            </a:stretch>
          </p:blipFill>
          <p:spPr>
            <a:xfrm>
              <a:off x="5277611" y="5969508"/>
              <a:ext cx="2401824" cy="327659"/>
            </a:xfrm>
            <a:prstGeom prst="rect">
              <a:avLst/>
            </a:prstGeom>
          </p:spPr>
        </p:pic>
        <p:pic>
          <p:nvPicPr>
            <p:cNvPr id="53" name="object 53"/>
            <p:cNvPicPr/>
            <p:nvPr/>
          </p:nvPicPr>
          <p:blipFill>
            <a:blip r:embed="rId28"/>
            <a:stretch>
              <a:fillRect/>
            </a:stretch>
          </p:blipFill>
          <p:spPr>
            <a:xfrm>
              <a:off x="5324474" y="5997575"/>
              <a:ext cx="2308225" cy="231775"/>
            </a:xfrm>
            <a:prstGeom prst="rect">
              <a:avLst/>
            </a:prstGeom>
          </p:spPr>
        </p:pic>
      </p:grpSp>
      <p:sp>
        <p:nvSpPr>
          <p:cNvPr id="54" name="object 54"/>
          <p:cNvSpPr txBox="1"/>
          <p:nvPr/>
        </p:nvSpPr>
        <p:spPr>
          <a:xfrm>
            <a:off x="5324475" y="5997575"/>
            <a:ext cx="2308225" cy="231775"/>
          </a:xfrm>
          <a:prstGeom prst="rect">
            <a:avLst/>
          </a:prstGeom>
          <a:ln w="9525">
            <a:solidFill>
              <a:srgbClr val="909AA7"/>
            </a:solidFill>
          </a:ln>
        </p:spPr>
        <p:txBody>
          <a:bodyPr vert="horz" wrap="square" lIns="0" tIns="374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53515">
              <a:lnSpc>
                <a:spcPct val="100000"/>
              </a:lnSpc>
              <a:spcBef>
                <a:spcPts val="295"/>
              </a:spcBef>
            </a:pPr>
            <a:r>
              <a:rPr sz="1000" b="1" spc="-5">
                <a:latin typeface="Arial"/>
                <a:cs typeface="Arial"/>
              </a:rPr>
              <a:t>DCC</a:t>
            </a:r>
            <a:r>
              <a:rPr sz="1000" b="1" spc="-20">
                <a:latin typeface="Arial"/>
                <a:cs typeface="Arial"/>
              </a:rPr>
              <a:t> </a:t>
            </a:r>
            <a:r>
              <a:rPr sz="1000" b="1" spc="-5">
                <a:latin typeface="Arial"/>
                <a:cs typeface="Arial"/>
              </a:rPr>
              <a:t>-</a:t>
            </a:r>
            <a:r>
              <a:rPr sz="1000" b="1" spc="-25">
                <a:latin typeface="Arial"/>
                <a:cs typeface="Arial"/>
              </a:rPr>
              <a:t> </a:t>
            </a:r>
            <a:r>
              <a:rPr sz="1000" b="1" spc="-5">
                <a:latin typeface="Arial"/>
                <a:cs typeface="Arial"/>
              </a:rPr>
              <a:t>DCO</a:t>
            </a:r>
            <a:endParaRPr sz="1000">
              <a:latin typeface="Arial"/>
              <a:cs typeface="Arial"/>
            </a:endParaRPr>
          </a:p>
        </p:txBody>
      </p:sp>
      <p:grpSp>
        <p:nvGrpSpPr>
          <p:cNvPr id="55" name="object 55"/>
          <p:cNvGrpSpPr/>
          <p:nvPr/>
        </p:nvGrpSpPr>
        <p:grpSpPr>
          <a:xfrm>
            <a:off x="1101852" y="1751076"/>
            <a:ext cx="5910580" cy="4713605"/>
            <a:chOff x="1101852" y="1751076"/>
            <a:chExt cx="5910580" cy="4713605"/>
          </a:xfrm>
        </p:grpSpPr>
        <p:pic>
          <p:nvPicPr>
            <p:cNvPr id="56" name="object 56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5478525" y="6340475"/>
              <a:ext cx="779462" cy="123825"/>
            </a:xfrm>
            <a:prstGeom prst="rect">
              <a:avLst/>
            </a:prstGeom>
          </p:spPr>
        </p:pic>
        <p:pic>
          <p:nvPicPr>
            <p:cNvPr id="57" name="object 57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5565774" y="6062662"/>
              <a:ext cx="779462" cy="123825"/>
            </a:xfrm>
            <a:prstGeom prst="rect">
              <a:avLst/>
            </a:prstGeom>
          </p:spPr>
        </p:pic>
        <p:pic>
          <p:nvPicPr>
            <p:cNvPr id="58" name="object 58"/>
            <p:cNvPicPr/>
            <p:nvPr/>
          </p:nvPicPr>
          <p:blipFill>
            <a:blip r:embed="rId29"/>
            <a:stretch>
              <a:fillRect/>
            </a:stretch>
          </p:blipFill>
          <p:spPr>
            <a:xfrm>
              <a:off x="1101852" y="1751076"/>
              <a:ext cx="2148840" cy="970788"/>
            </a:xfrm>
            <a:prstGeom prst="rect">
              <a:avLst/>
            </a:prstGeom>
          </p:spPr>
        </p:pic>
        <p:pic>
          <p:nvPicPr>
            <p:cNvPr id="59" name="object 59"/>
            <p:cNvPicPr/>
            <p:nvPr/>
          </p:nvPicPr>
          <p:blipFill>
            <a:blip r:embed="rId30"/>
            <a:stretch>
              <a:fillRect/>
            </a:stretch>
          </p:blipFill>
          <p:spPr>
            <a:xfrm>
              <a:off x="1144587" y="1773301"/>
              <a:ext cx="2063750" cy="885825"/>
            </a:xfrm>
            <a:prstGeom prst="rect">
              <a:avLst/>
            </a:prstGeom>
          </p:spPr>
        </p:pic>
        <p:pic>
          <p:nvPicPr>
            <p:cNvPr id="60" name="object 60"/>
            <p:cNvPicPr/>
            <p:nvPr/>
          </p:nvPicPr>
          <p:blipFill>
            <a:blip r:embed="rId31"/>
            <a:stretch>
              <a:fillRect/>
            </a:stretch>
          </p:blipFill>
          <p:spPr>
            <a:xfrm>
              <a:off x="2663952" y="1758696"/>
              <a:ext cx="348995" cy="928115"/>
            </a:xfrm>
            <a:prstGeom prst="rect">
              <a:avLst/>
            </a:prstGeom>
          </p:spPr>
        </p:pic>
        <p:pic>
          <p:nvPicPr>
            <p:cNvPr id="61" name="object 61"/>
            <p:cNvPicPr/>
            <p:nvPr/>
          </p:nvPicPr>
          <p:blipFill>
            <a:blip r:embed="rId32"/>
            <a:stretch>
              <a:fillRect/>
            </a:stretch>
          </p:blipFill>
          <p:spPr>
            <a:xfrm>
              <a:off x="2612136" y="1792224"/>
              <a:ext cx="390144" cy="803148"/>
            </a:xfrm>
            <a:prstGeom prst="rect">
              <a:avLst/>
            </a:prstGeom>
          </p:spPr>
        </p:pic>
        <p:pic>
          <p:nvPicPr>
            <p:cNvPr id="62" name="object 62"/>
            <p:cNvPicPr/>
            <p:nvPr/>
          </p:nvPicPr>
          <p:blipFill>
            <a:blip r:embed="rId33"/>
            <a:stretch>
              <a:fillRect/>
            </a:stretch>
          </p:blipFill>
          <p:spPr>
            <a:xfrm>
              <a:off x="2711450" y="1785937"/>
              <a:ext cx="254000" cy="833437"/>
            </a:xfrm>
            <a:prstGeom prst="rect">
              <a:avLst/>
            </a:prstGeom>
          </p:spPr>
        </p:pic>
        <p:pic>
          <p:nvPicPr>
            <p:cNvPr id="63" name="object 63"/>
            <p:cNvPicPr/>
            <p:nvPr/>
          </p:nvPicPr>
          <p:blipFill>
            <a:blip r:embed="rId34"/>
            <a:stretch>
              <a:fillRect/>
            </a:stretch>
          </p:blipFill>
          <p:spPr>
            <a:xfrm>
              <a:off x="4302252" y="3685032"/>
              <a:ext cx="876300" cy="804671"/>
            </a:xfrm>
            <a:prstGeom prst="rect">
              <a:avLst/>
            </a:prstGeom>
          </p:spPr>
        </p:pic>
        <p:pic>
          <p:nvPicPr>
            <p:cNvPr id="64" name="object 64"/>
            <p:cNvPicPr/>
            <p:nvPr/>
          </p:nvPicPr>
          <p:blipFill>
            <a:blip r:embed="rId35"/>
            <a:stretch>
              <a:fillRect/>
            </a:stretch>
          </p:blipFill>
          <p:spPr>
            <a:xfrm>
              <a:off x="4273296" y="3819144"/>
              <a:ext cx="967739" cy="498348"/>
            </a:xfrm>
            <a:prstGeom prst="rect">
              <a:avLst/>
            </a:prstGeom>
          </p:spPr>
        </p:pic>
        <p:pic>
          <p:nvPicPr>
            <p:cNvPr id="65" name="object 6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308475" y="3671887"/>
              <a:ext cx="863600" cy="792162"/>
            </a:xfrm>
            <a:prstGeom prst="rect">
              <a:avLst/>
            </a:prstGeom>
          </p:spPr>
        </p:pic>
        <p:pic>
          <p:nvPicPr>
            <p:cNvPr id="66" name="object 66"/>
            <p:cNvPicPr/>
            <p:nvPr/>
          </p:nvPicPr>
          <p:blipFill>
            <a:blip r:embed="rId34"/>
            <a:stretch>
              <a:fillRect/>
            </a:stretch>
          </p:blipFill>
          <p:spPr>
            <a:xfrm>
              <a:off x="6048755" y="3685032"/>
              <a:ext cx="876300" cy="804671"/>
            </a:xfrm>
            <a:prstGeom prst="rect">
              <a:avLst/>
            </a:prstGeom>
          </p:spPr>
        </p:pic>
        <p:pic>
          <p:nvPicPr>
            <p:cNvPr id="67" name="object 67"/>
            <p:cNvPicPr/>
            <p:nvPr/>
          </p:nvPicPr>
          <p:blipFill>
            <a:blip r:embed="rId36"/>
            <a:stretch>
              <a:fillRect/>
            </a:stretch>
          </p:blipFill>
          <p:spPr>
            <a:xfrm>
              <a:off x="5996940" y="3742944"/>
              <a:ext cx="1014984" cy="650748"/>
            </a:xfrm>
            <a:prstGeom prst="rect">
              <a:avLst/>
            </a:prstGeom>
          </p:spPr>
        </p:pic>
        <p:pic>
          <p:nvPicPr>
            <p:cNvPr id="68" name="object 68"/>
            <p:cNvPicPr/>
            <p:nvPr/>
          </p:nvPicPr>
          <p:blipFill>
            <a:blip r:embed="rId37"/>
            <a:stretch>
              <a:fillRect/>
            </a:stretch>
          </p:blipFill>
          <p:spPr>
            <a:xfrm>
              <a:off x="6054724" y="3671887"/>
              <a:ext cx="863600" cy="792162"/>
            </a:xfrm>
            <a:prstGeom prst="rect">
              <a:avLst/>
            </a:prstGeom>
          </p:spPr>
        </p:pic>
      </p:grpSp>
      <p:sp>
        <p:nvSpPr>
          <p:cNvPr id="69" name="object 69"/>
          <p:cNvSpPr txBox="1"/>
          <p:nvPr/>
        </p:nvSpPr>
        <p:spPr>
          <a:xfrm>
            <a:off x="2711450" y="1785937"/>
            <a:ext cx="254000" cy="833755"/>
          </a:xfrm>
          <a:prstGeom prst="rect">
            <a:avLst/>
          </a:prstGeom>
          <a:ln w="9525">
            <a:solidFill>
              <a:srgbClr val="DFE0E4"/>
            </a:solidFill>
          </a:ln>
        </p:spPr>
        <p:txBody>
          <a:bodyPr vert="vert270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7010">
              <a:lnSpc>
                <a:spcPct val="100000"/>
              </a:lnSpc>
            </a:pPr>
            <a:r>
              <a:rPr sz="1600" b="1" spc="-5">
                <a:solidFill>
                  <a:srgbClr val="7E7E7E"/>
                </a:solidFill>
                <a:latin typeface="Arial"/>
                <a:cs typeface="Arial"/>
              </a:rPr>
              <a:t>ERP</a:t>
            </a:r>
            <a:endParaRPr sz="1600">
              <a:latin typeface="Arial"/>
              <a:cs typeface="Arial"/>
            </a:endParaRPr>
          </a:p>
        </p:txBody>
      </p:sp>
      <p:grpSp>
        <p:nvGrpSpPr>
          <p:cNvPr id="70" name="object 70"/>
          <p:cNvGrpSpPr/>
          <p:nvPr/>
        </p:nvGrpSpPr>
        <p:grpSpPr>
          <a:xfrm>
            <a:off x="1294638" y="1767839"/>
            <a:ext cx="4804410" cy="958850"/>
            <a:chOff x="1294638" y="1767839"/>
            <a:chExt cx="4804410" cy="958850"/>
          </a:xfrm>
        </p:grpSpPr>
        <p:pic>
          <p:nvPicPr>
            <p:cNvPr id="71" name="object 71"/>
            <p:cNvPicPr/>
            <p:nvPr/>
          </p:nvPicPr>
          <p:blipFill>
            <a:blip r:embed="rId38"/>
            <a:stretch>
              <a:fillRect/>
            </a:stretch>
          </p:blipFill>
          <p:spPr>
            <a:xfrm>
              <a:off x="1294638" y="2218816"/>
              <a:ext cx="1264526" cy="274574"/>
            </a:xfrm>
            <a:prstGeom prst="rect">
              <a:avLst/>
            </a:prstGeom>
          </p:spPr>
        </p:pic>
        <p:pic>
          <p:nvPicPr>
            <p:cNvPr id="72" name="object 72"/>
            <p:cNvPicPr/>
            <p:nvPr/>
          </p:nvPicPr>
          <p:blipFill>
            <a:blip r:embed="rId39"/>
            <a:stretch>
              <a:fillRect/>
            </a:stretch>
          </p:blipFill>
          <p:spPr>
            <a:xfrm>
              <a:off x="1835912" y="1935098"/>
              <a:ext cx="688289" cy="260223"/>
            </a:xfrm>
            <a:prstGeom prst="rect">
              <a:avLst/>
            </a:prstGeom>
          </p:spPr>
        </p:pic>
        <p:pic>
          <p:nvPicPr>
            <p:cNvPr id="73" name="object 73"/>
            <p:cNvPicPr/>
            <p:nvPr/>
          </p:nvPicPr>
          <p:blipFill>
            <a:blip r:embed="rId40"/>
            <a:stretch>
              <a:fillRect/>
            </a:stretch>
          </p:blipFill>
          <p:spPr>
            <a:xfrm>
              <a:off x="1317498" y="1909356"/>
              <a:ext cx="638136" cy="287362"/>
            </a:xfrm>
            <a:prstGeom prst="rect">
              <a:avLst/>
            </a:prstGeom>
          </p:spPr>
        </p:pic>
        <p:pic>
          <p:nvPicPr>
            <p:cNvPr id="74" name="object 74"/>
            <p:cNvPicPr/>
            <p:nvPr/>
          </p:nvPicPr>
          <p:blipFill>
            <a:blip r:embed="rId41"/>
            <a:stretch>
              <a:fillRect/>
            </a:stretch>
          </p:blipFill>
          <p:spPr>
            <a:xfrm>
              <a:off x="3349752" y="1767839"/>
              <a:ext cx="2749296" cy="958596"/>
            </a:xfrm>
            <a:prstGeom prst="rect">
              <a:avLst/>
            </a:prstGeom>
          </p:spPr>
        </p:pic>
        <p:pic>
          <p:nvPicPr>
            <p:cNvPr id="75" name="object 75"/>
            <p:cNvPicPr/>
            <p:nvPr/>
          </p:nvPicPr>
          <p:blipFill>
            <a:blip r:embed="rId42"/>
            <a:stretch>
              <a:fillRect/>
            </a:stretch>
          </p:blipFill>
          <p:spPr>
            <a:xfrm>
              <a:off x="3397250" y="1795525"/>
              <a:ext cx="2654300" cy="863600"/>
            </a:xfrm>
            <a:prstGeom prst="rect">
              <a:avLst/>
            </a:prstGeom>
          </p:spPr>
        </p:pic>
        <p:pic>
          <p:nvPicPr>
            <p:cNvPr id="76" name="object 76"/>
            <p:cNvPicPr/>
            <p:nvPr/>
          </p:nvPicPr>
          <p:blipFill>
            <a:blip r:embed="rId43"/>
            <a:stretch>
              <a:fillRect/>
            </a:stretch>
          </p:blipFill>
          <p:spPr>
            <a:xfrm>
              <a:off x="3432048" y="2147315"/>
              <a:ext cx="886968" cy="502920"/>
            </a:xfrm>
            <a:prstGeom prst="rect">
              <a:avLst/>
            </a:prstGeom>
          </p:spPr>
        </p:pic>
        <p:pic>
          <p:nvPicPr>
            <p:cNvPr id="77" name="object 77"/>
            <p:cNvPicPr/>
            <p:nvPr/>
          </p:nvPicPr>
          <p:blipFill>
            <a:blip r:embed="rId44"/>
            <a:stretch>
              <a:fillRect/>
            </a:stretch>
          </p:blipFill>
          <p:spPr>
            <a:xfrm>
              <a:off x="3479292" y="2145791"/>
              <a:ext cx="830580" cy="463296"/>
            </a:xfrm>
            <a:prstGeom prst="rect">
              <a:avLst/>
            </a:prstGeom>
          </p:spPr>
        </p:pic>
        <p:pic>
          <p:nvPicPr>
            <p:cNvPr id="78" name="object 78"/>
            <p:cNvPicPr/>
            <p:nvPr/>
          </p:nvPicPr>
          <p:blipFill>
            <a:blip r:embed="rId45"/>
            <a:stretch>
              <a:fillRect/>
            </a:stretch>
          </p:blipFill>
          <p:spPr>
            <a:xfrm>
              <a:off x="3479800" y="2174938"/>
              <a:ext cx="792162" cy="407987"/>
            </a:xfrm>
            <a:prstGeom prst="rect">
              <a:avLst/>
            </a:prstGeom>
          </p:spPr>
        </p:pic>
      </p:grpSp>
      <p:sp>
        <p:nvSpPr>
          <p:cNvPr id="79" name="object 79"/>
          <p:cNvSpPr txBox="1"/>
          <p:nvPr/>
        </p:nvSpPr>
        <p:spPr>
          <a:xfrm>
            <a:off x="3479800" y="2174938"/>
            <a:ext cx="792480" cy="408305"/>
          </a:xfrm>
          <a:prstGeom prst="rect">
            <a:avLst/>
          </a:prstGeom>
          <a:ln w="9525">
            <a:solidFill>
              <a:srgbClr val="909AA7"/>
            </a:solidFill>
          </a:ln>
        </p:spPr>
        <p:txBody>
          <a:bodyPr vert="horz" wrap="square" lIns="0" tIns="32384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254"/>
              </a:spcBef>
            </a:pPr>
            <a:r>
              <a:rPr sz="1100" b="1">
                <a:latin typeface="Arial"/>
                <a:cs typeface="Arial"/>
              </a:rPr>
              <a:t>Ideation</a:t>
            </a:r>
            <a:endParaRPr sz="1100">
              <a:latin typeface="Arial"/>
              <a:cs typeface="Arial"/>
            </a:endParaRPr>
          </a:p>
          <a:p>
            <a:pPr marL="635" algn="ctr">
              <a:lnSpc>
                <a:spcPct val="100000"/>
              </a:lnSpc>
              <a:spcBef>
                <a:spcPts val="15"/>
              </a:spcBef>
            </a:pPr>
            <a:r>
              <a:rPr sz="1100" b="1" spc="10">
                <a:latin typeface="Microsoft YaHei UI"/>
                <a:cs typeface="Microsoft YaHei UI"/>
              </a:rPr>
              <a:t>构思</a:t>
            </a:r>
            <a:endParaRPr sz="1100">
              <a:latin typeface="Microsoft YaHei UI"/>
              <a:cs typeface="Microsoft YaHei UI"/>
            </a:endParaRPr>
          </a:p>
        </p:txBody>
      </p:sp>
      <p:grpSp>
        <p:nvGrpSpPr>
          <p:cNvPr id="80" name="object 80"/>
          <p:cNvGrpSpPr/>
          <p:nvPr/>
        </p:nvGrpSpPr>
        <p:grpSpPr>
          <a:xfrm>
            <a:off x="4267200" y="2144267"/>
            <a:ext cx="1786255" cy="509270"/>
            <a:chOff x="4267200" y="2144267"/>
            <a:chExt cx="1786255" cy="509270"/>
          </a:xfrm>
        </p:grpSpPr>
        <p:pic>
          <p:nvPicPr>
            <p:cNvPr id="81" name="object 81"/>
            <p:cNvPicPr/>
            <p:nvPr/>
          </p:nvPicPr>
          <p:blipFill>
            <a:blip r:embed="rId46"/>
            <a:stretch>
              <a:fillRect/>
            </a:stretch>
          </p:blipFill>
          <p:spPr>
            <a:xfrm>
              <a:off x="5148072" y="2144267"/>
              <a:ext cx="886968" cy="509015"/>
            </a:xfrm>
            <a:prstGeom prst="rect">
              <a:avLst/>
            </a:prstGeom>
          </p:spPr>
        </p:pic>
        <p:pic>
          <p:nvPicPr>
            <p:cNvPr id="82" name="object 82"/>
            <p:cNvPicPr/>
            <p:nvPr/>
          </p:nvPicPr>
          <p:blipFill>
            <a:blip r:embed="rId47"/>
            <a:stretch>
              <a:fillRect/>
            </a:stretch>
          </p:blipFill>
          <p:spPr>
            <a:xfrm>
              <a:off x="5169408" y="2145791"/>
              <a:ext cx="883919" cy="463296"/>
            </a:xfrm>
            <a:prstGeom prst="rect">
              <a:avLst/>
            </a:prstGeom>
          </p:spPr>
        </p:pic>
        <p:pic>
          <p:nvPicPr>
            <p:cNvPr id="83" name="object 83"/>
            <p:cNvPicPr/>
            <p:nvPr/>
          </p:nvPicPr>
          <p:blipFill>
            <a:blip r:embed="rId48"/>
            <a:stretch>
              <a:fillRect/>
            </a:stretch>
          </p:blipFill>
          <p:spPr>
            <a:xfrm>
              <a:off x="5195950" y="2171763"/>
              <a:ext cx="792162" cy="414337"/>
            </a:xfrm>
            <a:prstGeom prst="rect">
              <a:avLst/>
            </a:prstGeom>
          </p:spPr>
        </p:pic>
        <p:sp>
          <p:nvSpPr>
            <p:cNvPr id="84" name="object 84"/>
            <p:cNvSpPr/>
            <p:nvPr/>
          </p:nvSpPr>
          <p:spPr>
            <a:xfrm>
              <a:off x="5195950" y="2171763"/>
              <a:ext cx="792480" cy="414655"/>
            </a:xfrm>
            <a:custGeom>
              <a:rect l="l" t="t" r="r" b="b"/>
              <a:pathLst>
                <a:path w="792479" h="414655">
                  <a:moveTo>
                    <a:pt x="0" y="414337"/>
                  </a:moveTo>
                  <a:lnTo>
                    <a:pt x="792162" y="414337"/>
                  </a:lnTo>
                  <a:lnTo>
                    <a:pt x="792162" y="0"/>
                  </a:lnTo>
                  <a:lnTo>
                    <a:pt x="0" y="0"/>
                  </a:lnTo>
                  <a:lnTo>
                    <a:pt x="0" y="414337"/>
                  </a:lnTo>
                  <a:close/>
                </a:path>
              </a:pathLst>
            </a:custGeom>
            <a:ln w="9525">
              <a:solidFill>
                <a:srgbClr val="909AA7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pic>
          <p:nvPicPr>
            <p:cNvPr id="85" name="object 85"/>
            <p:cNvPicPr/>
            <p:nvPr/>
          </p:nvPicPr>
          <p:blipFill>
            <a:blip r:embed="rId49"/>
            <a:stretch>
              <a:fillRect/>
            </a:stretch>
          </p:blipFill>
          <p:spPr>
            <a:xfrm>
              <a:off x="4291583" y="2147315"/>
              <a:ext cx="886967" cy="502920"/>
            </a:xfrm>
            <a:prstGeom prst="rect">
              <a:avLst/>
            </a:prstGeom>
          </p:spPr>
        </p:pic>
        <p:pic>
          <p:nvPicPr>
            <p:cNvPr id="86" name="object 86"/>
            <p:cNvPicPr/>
            <p:nvPr/>
          </p:nvPicPr>
          <p:blipFill>
            <a:blip r:embed="rId50"/>
            <a:stretch>
              <a:fillRect/>
            </a:stretch>
          </p:blipFill>
          <p:spPr>
            <a:xfrm>
              <a:off x="4267200" y="2145791"/>
              <a:ext cx="975360" cy="463296"/>
            </a:xfrm>
            <a:prstGeom prst="rect">
              <a:avLst/>
            </a:prstGeom>
          </p:spPr>
        </p:pic>
        <p:pic>
          <p:nvPicPr>
            <p:cNvPr id="87" name="object 87"/>
            <p:cNvPicPr/>
            <p:nvPr/>
          </p:nvPicPr>
          <p:blipFill>
            <a:blip r:embed="rId45"/>
            <a:stretch>
              <a:fillRect/>
            </a:stretch>
          </p:blipFill>
          <p:spPr>
            <a:xfrm>
              <a:off x="4338701" y="2174938"/>
              <a:ext cx="792162" cy="407987"/>
            </a:xfrm>
            <a:prstGeom prst="rect">
              <a:avLst/>
            </a:prstGeom>
          </p:spPr>
        </p:pic>
      </p:grpSp>
      <p:sp>
        <p:nvSpPr>
          <p:cNvPr id="88" name="object 88"/>
          <p:cNvSpPr txBox="1"/>
          <p:nvPr/>
        </p:nvSpPr>
        <p:spPr>
          <a:xfrm>
            <a:off x="4338701" y="2174938"/>
            <a:ext cx="792480" cy="408305"/>
          </a:xfrm>
          <a:prstGeom prst="rect">
            <a:avLst/>
          </a:prstGeom>
          <a:ln w="9525">
            <a:solidFill>
              <a:srgbClr val="909AA7"/>
            </a:solidFill>
          </a:ln>
        </p:spPr>
        <p:txBody>
          <a:bodyPr vert="horz" wrap="square" lIns="0" tIns="32384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" algn="ctr">
              <a:lnSpc>
                <a:spcPct val="100000"/>
              </a:lnSpc>
              <a:spcBef>
                <a:spcPts val="254"/>
              </a:spcBef>
            </a:pPr>
            <a:r>
              <a:rPr sz="1100" b="1">
                <a:latin typeface="Arial"/>
                <a:cs typeface="Arial"/>
              </a:rPr>
              <a:t>Feasibility</a:t>
            </a:r>
            <a:endParaRPr sz="1100">
              <a:latin typeface="Arial"/>
              <a:cs typeface="Arial"/>
            </a:endParaRPr>
          </a:p>
          <a:p>
            <a:pPr marL="2540" algn="ctr">
              <a:lnSpc>
                <a:spcPct val="100000"/>
              </a:lnSpc>
              <a:spcBef>
                <a:spcPts val="15"/>
              </a:spcBef>
            </a:pPr>
            <a:r>
              <a:rPr sz="1100" b="1" spc="10">
                <a:latin typeface="Microsoft YaHei UI"/>
                <a:cs typeface="Microsoft YaHei UI"/>
              </a:rPr>
              <a:t>可行性</a:t>
            </a:r>
            <a:endParaRPr sz="1100">
              <a:latin typeface="Microsoft YaHei UI"/>
              <a:cs typeface="Microsoft YaHei UI"/>
            </a:endParaRPr>
          </a:p>
        </p:txBody>
      </p:sp>
      <p:pic>
        <p:nvPicPr>
          <p:cNvPr id="89" name="object 89"/>
          <p:cNvPicPr/>
          <p:nvPr/>
        </p:nvPicPr>
        <p:blipFill>
          <a:blip r:embed="rId51"/>
          <a:stretch>
            <a:fillRect/>
          </a:stretch>
        </p:blipFill>
        <p:spPr>
          <a:xfrm>
            <a:off x="3459226" y="1856473"/>
            <a:ext cx="491388" cy="137680"/>
          </a:xfrm>
          <a:prstGeom prst="rect">
            <a:avLst/>
          </a:prstGeom>
        </p:spPr>
      </p:pic>
      <p:sp>
        <p:nvSpPr>
          <p:cNvPr id="90" name="object 90"/>
          <p:cNvSpPr txBox="1"/>
          <p:nvPr/>
        </p:nvSpPr>
        <p:spPr>
          <a:xfrm>
            <a:off x="3397250" y="1795526"/>
            <a:ext cx="2654300" cy="863600"/>
          </a:xfrm>
          <a:prstGeom prst="rect">
            <a:avLst/>
          </a:prstGeom>
          <a:ln w="9525">
            <a:solidFill>
              <a:srgbClr val="909AA7"/>
            </a:solidFill>
          </a:ln>
        </p:spPr>
        <p:txBody>
          <a:bodyPr vert="horz" wrap="square" lIns="0" tIns="2032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122555" algn="r">
              <a:lnSpc>
                <a:spcPct val="100000"/>
              </a:lnSpc>
              <a:spcBef>
                <a:spcPts val="160"/>
              </a:spcBef>
            </a:pPr>
            <a:r>
              <a:rPr sz="1000" b="1" spc="-5">
                <a:latin typeface="Arial"/>
                <a:cs typeface="Arial"/>
              </a:rPr>
              <a:t>Product</a:t>
            </a:r>
            <a:r>
              <a:rPr sz="1000" b="1" spc="-30">
                <a:latin typeface="Arial"/>
                <a:cs typeface="Arial"/>
              </a:rPr>
              <a:t> </a:t>
            </a:r>
            <a:r>
              <a:rPr sz="1000" b="1" spc="-5">
                <a:latin typeface="Arial"/>
                <a:cs typeface="Arial"/>
              </a:rPr>
              <a:t>Lifecycle Management</a:t>
            </a:r>
            <a:endParaRPr sz="1000">
              <a:latin typeface="Arial"/>
              <a:cs typeface="Arial"/>
            </a:endParaRPr>
          </a:p>
          <a:p>
            <a:pPr marR="287020" algn="r">
              <a:lnSpc>
                <a:spcPct val="100000"/>
              </a:lnSpc>
              <a:spcBef>
                <a:spcPts val="10"/>
              </a:spcBef>
            </a:pPr>
            <a:r>
              <a:rPr sz="1000" b="1" spc="5">
                <a:latin typeface="Microsoft YaHei UI"/>
                <a:cs typeface="Microsoft YaHei UI"/>
              </a:rPr>
              <a:t>产品全生命</a:t>
            </a:r>
            <a:r>
              <a:rPr sz="1000" b="1" spc="-5">
                <a:latin typeface="Microsoft YaHei UI"/>
                <a:cs typeface="Microsoft YaHei UI"/>
              </a:rPr>
              <a:t>周期</a:t>
            </a:r>
            <a:r>
              <a:rPr sz="1000" b="1" spc="5">
                <a:latin typeface="Microsoft YaHei UI"/>
                <a:cs typeface="Microsoft YaHei UI"/>
              </a:rPr>
              <a:t>管</a:t>
            </a:r>
            <a:r>
              <a:rPr sz="1000" b="1" spc="-15">
                <a:latin typeface="Microsoft YaHei UI"/>
                <a:cs typeface="Microsoft YaHei UI"/>
              </a:rPr>
              <a:t>理</a:t>
            </a:r>
            <a:r>
              <a:rPr sz="1000" b="1" spc="-5">
                <a:latin typeface="Arial"/>
                <a:cs typeface="Arial"/>
              </a:rPr>
              <a:t>(</a:t>
            </a:r>
            <a:r>
              <a:rPr sz="1000" b="1" spc="-10">
                <a:latin typeface="Arial"/>
                <a:cs typeface="Arial"/>
              </a:rPr>
              <a:t>P</a:t>
            </a:r>
            <a:r>
              <a:rPr sz="1000" b="1" spc="-5">
                <a:latin typeface="Arial"/>
                <a:cs typeface="Arial"/>
              </a:rPr>
              <a:t>L</a:t>
            </a:r>
            <a:r>
              <a:rPr sz="1000" b="1" spc="5">
                <a:latin typeface="Arial"/>
                <a:cs typeface="Arial"/>
              </a:rPr>
              <a:t>M</a:t>
            </a:r>
            <a:r>
              <a:rPr sz="1000" b="1" spc="-5">
                <a:latin typeface="Arial"/>
                <a:cs typeface="Arial"/>
              </a:rPr>
              <a:t>)</a:t>
            </a:r>
            <a:endParaRPr sz="1000">
              <a:latin typeface="Arial"/>
              <a:cs typeface="Arial"/>
            </a:endParaRPr>
          </a:p>
          <a:p>
            <a:pPr marR="154940" algn="r">
              <a:lnSpc>
                <a:spcPct val="100000"/>
              </a:lnSpc>
              <a:spcBef>
                <a:spcPts val="675"/>
              </a:spcBef>
            </a:pPr>
            <a:r>
              <a:rPr sz="1100" b="1">
                <a:latin typeface="Arial"/>
                <a:cs typeface="Arial"/>
              </a:rPr>
              <a:t>Planning</a:t>
            </a:r>
            <a:endParaRPr sz="1100">
              <a:latin typeface="Arial"/>
              <a:cs typeface="Arial"/>
            </a:endParaRPr>
          </a:p>
          <a:p>
            <a:pPr marR="309245" algn="r">
              <a:lnSpc>
                <a:spcPct val="100000"/>
              </a:lnSpc>
              <a:spcBef>
                <a:spcPts val="15"/>
              </a:spcBef>
            </a:pPr>
            <a:r>
              <a:rPr sz="1100" b="1" spc="10">
                <a:latin typeface="Microsoft YaHei UI"/>
                <a:cs typeface="Microsoft YaHei UI"/>
              </a:rPr>
              <a:t>计划</a:t>
            </a:r>
            <a:endParaRPr sz="1100">
              <a:latin typeface="Microsoft YaHei UI"/>
              <a:cs typeface="Microsoft YaHei UI"/>
            </a:endParaRPr>
          </a:p>
        </p:txBody>
      </p:sp>
      <p:grpSp>
        <p:nvGrpSpPr>
          <p:cNvPr id="91" name="object 91"/>
          <p:cNvGrpSpPr/>
          <p:nvPr/>
        </p:nvGrpSpPr>
        <p:grpSpPr>
          <a:xfrm>
            <a:off x="2446020" y="5963411"/>
            <a:ext cx="1205865" cy="809625"/>
            <a:chOff x="2446020" y="5963411"/>
            <a:chExt cx="1205865" cy="809625"/>
          </a:xfrm>
        </p:grpSpPr>
        <p:pic>
          <p:nvPicPr>
            <p:cNvPr id="92" name="object 92"/>
            <p:cNvPicPr/>
            <p:nvPr/>
          </p:nvPicPr>
          <p:blipFill>
            <a:blip r:embed="rId52"/>
            <a:stretch>
              <a:fillRect/>
            </a:stretch>
          </p:blipFill>
          <p:spPr>
            <a:xfrm>
              <a:off x="2446020" y="5963411"/>
              <a:ext cx="1205483" cy="809244"/>
            </a:xfrm>
            <a:prstGeom prst="rect">
              <a:avLst/>
            </a:prstGeom>
          </p:spPr>
        </p:pic>
        <p:pic>
          <p:nvPicPr>
            <p:cNvPr id="93" name="object 93"/>
            <p:cNvPicPr/>
            <p:nvPr/>
          </p:nvPicPr>
          <p:blipFill>
            <a:blip r:embed="rId53"/>
            <a:stretch>
              <a:fillRect/>
            </a:stretch>
          </p:blipFill>
          <p:spPr>
            <a:xfrm>
              <a:off x="2494026" y="5991224"/>
              <a:ext cx="1109662" cy="714375"/>
            </a:xfrm>
            <a:prstGeom prst="rect">
              <a:avLst/>
            </a:prstGeom>
          </p:spPr>
        </p:pic>
      </p:grpSp>
      <p:sp>
        <p:nvSpPr>
          <p:cNvPr id="94" name="object 94"/>
          <p:cNvSpPr txBox="1"/>
          <p:nvPr/>
        </p:nvSpPr>
        <p:spPr>
          <a:xfrm>
            <a:off x="2494026" y="5991225"/>
            <a:ext cx="1109980" cy="714375"/>
          </a:xfrm>
          <a:prstGeom prst="rect">
            <a:avLst/>
          </a:prstGeom>
          <a:ln w="9525">
            <a:solidFill>
              <a:srgbClr val="909AA7"/>
            </a:solidFill>
          </a:ln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350">
              <a:latin typeface="Times New Roman"/>
              <a:cs typeface="Times New Roman"/>
            </a:endParaRPr>
          </a:p>
          <a:p>
            <a:pPr marL="56515">
              <a:lnSpc>
                <a:spcPct val="100000"/>
              </a:lnSpc>
              <a:spcBef>
                <a:spcPts val="5"/>
              </a:spcBef>
            </a:pPr>
            <a:r>
              <a:rPr sz="1000" b="1" spc="-5">
                <a:latin typeface="Arial"/>
                <a:cs typeface="Arial"/>
              </a:rPr>
              <a:t>SIMATIC</a:t>
            </a:r>
            <a:r>
              <a:rPr sz="1000" b="1" spc="-15">
                <a:latin typeface="Arial"/>
                <a:cs typeface="Arial"/>
              </a:rPr>
              <a:t> </a:t>
            </a:r>
            <a:r>
              <a:rPr sz="1000" b="1" spc="-5">
                <a:latin typeface="Arial"/>
                <a:cs typeface="Arial"/>
              </a:rPr>
              <a:t>WINCC</a:t>
            </a:r>
            <a:endParaRPr sz="1000">
              <a:latin typeface="Arial"/>
              <a:cs typeface="Arial"/>
            </a:endParaRPr>
          </a:p>
        </p:txBody>
      </p:sp>
      <p:grpSp>
        <p:nvGrpSpPr>
          <p:cNvPr id="95" name="object 95"/>
          <p:cNvGrpSpPr/>
          <p:nvPr/>
        </p:nvGrpSpPr>
        <p:grpSpPr>
          <a:xfrm>
            <a:off x="1124711" y="5963411"/>
            <a:ext cx="2296795" cy="809625"/>
            <a:chOff x="1124711" y="5963411"/>
            <a:chExt cx="2296795" cy="809625"/>
          </a:xfrm>
        </p:grpSpPr>
        <p:pic>
          <p:nvPicPr>
            <p:cNvPr id="96" name="object 96"/>
            <p:cNvPicPr/>
            <p:nvPr/>
          </p:nvPicPr>
          <p:blipFill>
            <a:blip r:embed="rId54"/>
            <a:stretch>
              <a:fillRect/>
            </a:stretch>
          </p:blipFill>
          <p:spPr>
            <a:xfrm>
              <a:off x="2640075" y="6115049"/>
              <a:ext cx="781050" cy="125412"/>
            </a:xfrm>
            <a:prstGeom prst="rect">
              <a:avLst/>
            </a:prstGeom>
          </p:spPr>
        </p:pic>
        <p:pic>
          <p:nvPicPr>
            <p:cNvPr id="97" name="object 97"/>
            <p:cNvPicPr/>
            <p:nvPr/>
          </p:nvPicPr>
          <p:blipFill>
            <a:blip r:embed="rId55"/>
            <a:stretch>
              <a:fillRect/>
            </a:stretch>
          </p:blipFill>
          <p:spPr>
            <a:xfrm>
              <a:off x="1124711" y="5963411"/>
              <a:ext cx="1200912" cy="809244"/>
            </a:xfrm>
            <a:prstGeom prst="rect">
              <a:avLst/>
            </a:prstGeom>
          </p:spPr>
        </p:pic>
        <p:pic>
          <p:nvPicPr>
            <p:cNvPr id="98" name="object 98"/>
            <p:cNvPicPr/>
            <p:nvPr/>
          </p:nvPicPr>
          <p:blipFill>
            <a:blip r:embed="rId56"/>
            <a:stretch>
              <a:fillRect/>
            </a:stretch>
          </p:blipFill>
          <p:spPr>
            <a:xfrm>
              <a:off x="1171574" y="5991224"/>
              <a:ext cx="1106487" cy="714375"/>
            </a:xfrm>
            <a:prstGeom prst="rect">
              <a:avLst/>
            </a:prstGeom>
          </p:spPr>
        </p:pic>
      </p:grpSp>
      <p:sp>
        <p:nvSpPr>
          <p:cNvPr id="99" name="object 99"/>
          <p:cNvSpPr txBox="1"/>
          <p:nvPr/>
        </p:nvSpPr>
        <p:spPr>
          <a:xfrm>
            <a:off x="1171575" y="5991225"/>
            <a:ext cx="1106805" cy="714375"/>
          </a:xfrm>
          <a:prstGeom prst="rect">
            <a:avLst/>
          </a:prstGeom>
          <a:ln w="9525">
            <a:solidFill>
              <a:srgbClr val="909AA7"/>
            </a:solidFill>
          </a:ln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sz="1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400">
              <a:latin typeface="Times New Roman"/>
              <a:cs typeface="Times New Roman"/>
            </a:endParaRPr>
          </a:p>
          <a:p>
            <a:pPr marL="40005">
              <a:lnSpc>
                <a:spcPct val="100000"/>
              </a:lnSpc>
            </a:pPr>
            <a:r>
              <a:rPr sz="1000" b="1" spc="-5">
                <a:latin typeface="Arial"/>
                <a:cs typeface="Arial"/>
              </a:rPr>
              <a:t>SIMATIC</a:t>
            </a:r>
            <a:r>
              <a:rPr sz="1000" b="1" spc="-15">
                <a:latin typeface="Arial"/>
                <a:cs typeface="Arial"/>
              </a:rPr>
              <a:t> </a:t>
            </a:r>
            <a:r>
              <a:rPr sz="1000" b="1" spc="-10">
                <a:latin typeface="Arial"/>
                <a:cs typeface="Arial"/>
              </a:rPr>
              <a:t>BATCH</a:t>
            </a:r>
            <a:endParaRPr sz="1000">
              <a:latin typeface="Arial"/>
              <a:cs typeface="Arial"/>
            </a:endParaRPr>
          </a:p>
        </p:txBody>
      </p:sp>
      <p:grpSp>
        <p:nvGrpSpPr>
          <p:cNvPr id="100" name="object 100"/>
          <p:cNvGrpSpPr/>
          <p:nvPr/>
        </p:nvGrpSpPr>
        <p:grpSpPr>
          <a:xfrm>
            <a:off x="1317625" y="1808162"/>
            <a:ext cx="7881620" cy="4432300"/>
            <a:chOff x="1317625" y="1808162"/>
            <a:chExt cx="7881620" cy="4432300"/>
          </a:xfrm>
        </p:grpSpPr>
        <p:pic>
          <p:nvPicPr>
            <p:cNvPr id="101" name="object 101"/>
            <p:cNvPicPr/>
            <p:nvPr/>
          </p:nvPicPr>
          <p:blipFill>
            <a:blip r:embed="rId54"/>
            <a:stretch>
              <a:fillRect/>
            </a:stretch>
          </p:blipFill>
          <p:spPr>
            <a:xfrm>
              <a:off x="1317625" y="6115050"/>
              <a:ext cx="781050" cy="125412"/>
            </a:xfrm>
            <a:prstGeom prst="rect">
              <a:avLst/>
            </a:prstGeom>
          </p:spPr>
        </p:pic>
        <p:pic>
          <p:nvPicPr>
            <p:cNvPr id="102" name="object 102"/>
            <p:cNvPicPr/>
            <p:nvPr/>
          </p:nvPicPr>
          <p:blipFill>
            <a:blip r:embed="rId57"/>
            <a:stretch>
              <a:fillRect/>
            </a:stretch>
          </p:blipFill>
          <p:spPr>
            <a:xfrm>
              <a:off x="1682495" y="3685032"/>
              <a:ext cx="876300" cy="804671"/>
            </a:xfrm>
            <a:prstGeom prst="rect">
              <a:avLst/>
            </a:prstGeom>
          </p:spPr>
        </p:pic>
        <p:pic>
          <p:nvPicPr>
            <p:cNvPr id="103" name="object 103"/>
            <p:cNvPicPr/>
            <p:nvPr/>
          </p:nvPicPr>
          <p:blipFill>
            <a:blip r:embed="rId58"/>
            <a:stretch>
              <a:fillRect/>
            </a:stretch>
          </p:blipFill>
          <p:spPr>
            <a:xfrm>
              <a:off x="1613915" y="3819144"/>
              <a:ext cx="1045463" cy="498348"/>
            </a:xfrm>
            <a:prstGeom prst="rect">
              <a:avLst/>
            </a:prstGeom>
          </p:spPr>
        </p:pic>
        <p:pic>
          <p:nvPicPr>
            <p:cNvPr id="104" name="object 104"/>
            <p:cNvPicPr/>
            <p:nvPr/>
          </p:nvPicPr>
          <p:blipFill>
            <a:blip r:embed="rId59"/>
            <a:stretch>
              <a:fillRect/>
            </a:stretch>
          </p:blipFill>
          <p:spPr>
            <a:xfrm>
              <a:off x="7717535" y="1821179"/>
              <a:ext cx="1437131" cy="865632"/>
            </a:xfrm>
            <a:prstGeom prst="rect">
              <a:avLst/>
            </a:prstGeom>
          </p:spPr>
        </p:pic>
        <p:pic>
          <p:nvPicPr>
            <p:cNvPr id="105" name="object 105"/>
            <p:cNvPicPr/>
            <p:nvPr/>
          </p:nvPicPr>
          <p:blipFill>
            <a:blip r:embed="rId60"/>
            <a:stretch>
              <a:fillRect/>
            </a:stretch>
          </p:blipFill>
          <p:spPr>
            <a:xfrm>
              <a:off x="7716011" y="1930907"/>
              <a:ext cx="1482852" cy="598932"/>
            </a:xfrm>
            <a:prstGeom prst="rect">
              <a:avLst/>
            </a:prstGeom>
          </p:spPr>
        </p:pic>
        <p:pic>
          <p:nvPicPr>
            <p:cNvPr id="106" name="object 106"/>
            <p:cNvPicPr/>
            <p:nvPr/>
          </p:nvPicPr>
          <p:blipFill>
            <a:blip r:embed="rId61"/>
            <a:stretch>
              <a:fillRect/>
            </a:stretch>
          </p:blipFill>
          <p:spPr>
            <a:xfrm>
              <a:off x="7723251" y="1808162"/>
              <a:ext cx="1425575" cy="852487"/>
            </a:xfrm>
            <a:prstGeom prst="rect">
              <a:avLst/>
            </a:prstGeom>
          </p:spPr>
        </p:pic>
        <p:pic>
          <p:nvPicPr>
            <p:cNvPr id="107" name="object 10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429000" y="3685032"/>
              <a:ext cx="876300" cy="804671"/>
            </a:xfrm>
            <a:prstGeom prst="rect">
              <a:avLst/>
            </a:prstGeom>
          </p:spPr>
        </p:pic>
        <p:pic>
          <p:nvPicPr>
            <p:cNvPr id="108" name="object 108"/>
            <p:cNvPicPr/>
            <p:nvPr/>
          </p:nvPicPr>
          <p:blipFill>
            <a:blip r:embed="rId62"/>
            <a:stretch>
              <a:fillRect/>
            </a:stretch>
          </p:blipFill>
          <p:spPr>
            <a:xfrm>
              <a:off x="3407664" y="3666744"/>
              <a:ext cx="952500" cy="803148"/>
            </a:xfrm>
            <a:prstGeom prst="rect">
              <a:avLst/>
            </a:prstGeom>
          </p:spPr>
        </p:pic>
        <p:pic>
          <p:nvPicPr>
            <p:cNvPr id="109" name="object 109"/>
            <p:cNvPicPr/>
            <p:nvPr/>
          </p:nvPicPr>
          <p:blipFill>
            <a:blip r:embed="rId37"/>
            <a:stretch>
              <a:fillRect/>
            </a:stretch>
          </p:blipFill>
          <p:spPr>
            <a:xfrm>
              <a:off x="3435350" y="3671887"/>
              <a:ext cx="863600" cy="792162"/>
            </a:xfrm>
            <a:prstGeom prst="rect">
              <a:avLst/>
            </a:prstGeom>
          </p:spPr>
        </p:pic>
        <p:pic>
          <p:nvPicPr>
            <p:cNvPr id="110" name="object 110"/>
            <p:cNvPicPr/>
            <p:nvPr/>
          </p:nvPicPr>
          <p:blipFill>
            <a:blip r:embed="rId34"/>
            <a:stretch>
              <a:fillRect/>
            </a:stretch>
          </p:blipFill>
          <p:spPr>
            <a:xfrm>
              <a:off x="5175503" y="3685032"/>
              <a:ext cx="876300" cy="804671"/>
            </a:xfrm>
            <a:prstGeom prst="rect">
              <a:avLst/>
            </a:prstGeom>
          </p:spPr>
        </p:pic>
        <p:pic>
          <p:nvPicPr>
            <p:cNvPr id="111" name="object 11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181600" y="3671887"/>
              <a:ext cx="863600" cy="792162"/>
            </a:xfrm>
            <a:prstGeom prst="rect">
              <a:avLst/>
            </a:prstGeom>
          </p:spPr>
        </p:pic>
      </p:grpSp>
      <p:sp>
        <p:nvSpPr>
          <p:cNvPr id="112" name="object 112"/>
          <p:cNvSpPr txBox="1"/>
          <p:nvPr/>
        </p:nvSpPr>
        <p:spPr>
          <a:xfrm>
            <a:off x="1312469" y="3531169"/>
            <a:ext cx="182880" cy="1925320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100" b="1" spc="-5">
                <a:solidFill>
                  <a:srgbClr val="FFFFFF"/>
                </a:solidFill>
                <a:latin typeface="Arial"/>
                <a:cs typeface="Arial"/>
              </a:rPr>
              <a:t>SIMATIC </a:t>
            </a:r>
            <a:r>
              <a:rPr sz="1100" b="1" spc="5">
                <a:solidFill>
                  <a:srgbClr val="FFFFFF"/>
                </a:solidFill>
                <a:latin typeface="Arial"/>
                <a:cs typeface="Arial"/>
              </a:rPr>
              <a:t>IT</a:t>
            </a:r>
            <a:r>
              <a:rPr sz="1100" b="1" spc="-35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100" b="1">
                <a:solidFill>
                  <a:srgbClr val="FFFFFF"/>
                </a:solidFill>
                <a:latin typeface="Arial"/>
                <a:cs typeface="Arial"/>
              </a:rPr>
              <a:t>Production</a:t>
            </a:r>
            <a:r>
              <a:rPr sz="1100" b="1" spc="-25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100" b="1">
                <a:solidFill>
                  <a:srgbClr val="FFFFFF"/>
                </a:solidFill>
                <a:latin typeface="Arial"/>
                <a:cs typeface="Arial"/>
              </a:rPr>
              <a:t>Suite</a:t>
            </a:r>
            <a:endParaRPr sz="1100">
              <a:latin typeface="Arial"/>
              <a:cs typeface="Arial"/>
            </a:endParaRPr>
          </a:p>
        </p:txBody>
      </p:sp>
      <p:pic>
        <p:nvPicPr>
          <p:cNvPr id="113" name="object 113"/>
          <p:cNvPicPr/>
          <p:nvPr/>
        </p:nvPicPr>
        <p:blipFill>
          <a:blip r:embed="rId11"/>
          <a:stretch>
            <a:fillRect/>
          </a:stretch>
        </p:blipFill>
        <p:spPr>
          <a:xfrm>
            <a:off x="1689100" y="3671887"/>
            <a:ext cx="863600" cy="792162"/>
          </a:xfrm>
          <a:prstGeom prst="rect">
            <a:avLst/>
          </a:prstGeom>
        </p:spPr>
      </p:pic>
      <p:sp>
        <p:nvSpPr>
          <p:cNvPr id="114" name="object 114"/>
          <p:cNvSpPr txBox="1"/>
          <p:nvPr/>
        </p:nvSpPr>
        <p:spPr>
          <a:xfrm>
            <a:off x="3928998" y="3273932"/>
            <a:ext cx="3165475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spc="-10">
                <a:latin typeface="Arial"/>
                <a:cs typeface="Arial"/>
              </a:rPr>
              <a:t>SIMATIC</a:t>
            </a:r>
            <a:r>
              <a:rPr sz="1100" b="1" spc="5">
                <a:latin typeface="Arial"/>
                <a:cs typeface="Arial"/>
              </a:rPr>
              <a:t> </a:t>
            </a:r>
            <a:r>
              <a:rPr sz="1100" b="1">
                <a:latin typeface="Arial"/>
                <a:cs typeface="Arial"/>
              </a:rPr>
              <a:t>IT</a:t>
            </a:r>
            <a:r>
              <a:rPr sz="1100" b="1" spc="-20">
                <a:latin typeface="Arial"/>
                <a:cs typeface="Arial"/>
              </a:rPr>
              <a:t> </a:t>
            </a:r>
            <a:r>
              <a:rPr sz="1100" b="1">
                <a:latin typeface="Arial"/>
                <a:cs typeface="Arial"/>
              </a:rPr>
              <a:t>Electronic</a:t>
            </a:r>
            <a:r>
              <a:rPr sz="1100" b="1" spc="-30">
                <a:latin typeface="Arial"/>
                <a:cs typeface="Arial"/>
              </a:rPr>
              <a:t> </a:t>
            </a:r>
            <a:r>
              <a:rPr sz="1100" b="1">
                <a:latin typeface="Arial"/>
                <a:cs typeface="Arial"/>
              </a:rPr>
              <a:t>Batch</a:t>
            </a:r>
            <a:r>
              <a:rPr sz="1100" b="1" spc="-15">
                <a:latin typeface="Arial"/>
                <a:cs typeface="Arial"/>
              </a:rPr>
              <a:t> </a:t>
            </a:r>
            <a:r>
              <a:rPr sz="1100" b="1" spc="-5">
                <a:latin typeface="Arial"/>
                <a:cs typeface="Arial"/>
              </a:rPr>
              <a:t>Record</a:t>
            </a:r>
            <a:r>
              <a:rPr sz="1100" b="1">
                <a:latin typeface="Arial"/>
                <a:cs typeface="Arial"/>
              </a:rPr>
              <a:t> </a:t>
            </a:r>
            <a:r>
              <a:rPr sz="1100" b="1" spc="10">
                <a:latin typeface="Microsoft YaHei UI"/>
                <a:cs typeface="Microsoft YaHei UI"/>
              </a:rPr>
              <a:t>电子批</a:t>
            </a:r>
            <a:r>
              <a:rPr sz="1100" b="1">
                <a:latin typeface="Microsoft YaHei UI"/>
                <a:cs typeface="Microsoft YaHei UI"/>
              </a:rPr>
              <a:t>记录</a:t>
            </a:r>
            <a:endParaRPr sz="1100">
              <a:latin typeface="Microsoft YaHei UI"/>
              <a:cs typeface="Microsoft YaHei UI"/>
            </a:endParaRPr>
          </a:p>
        </p:txBody>
      </p:sp>
      <p:sp>
        <p:nvSpPr>
          <p:cNvPr id="115" name="object 115"/>
          <p:cNvSpPr txBox="1"/>
          <p:nvPr/>
        </p:nvSpPr>
        <p:spPr>
          <a:xfrm>
            <a:off x="7723251" y="1808162"/>
            <a:ext cx="1425575" cy="852805"/>
          </a:xfrm>
          <a:prstGeom prst="rect">
            <a:avLst/>
          </a:prstGeom>
          <a:ln w="9525">
            <a:solidFill>
              <a:srgbClr val="4F6882"/>
            </a:solidFill>
          </a:ln>
        </p:spPr>
        <p:txBody>
          <a:bodyPr vert="horz" wrap="square" lIns="0" tIns="11620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80"/>
              </a:lnSpc>
              <a:spcBef>
                <a:spcPts val="915"/>
              </a:spcBef>
            </a:pPr>
            <a:r>
              <a:rPr sz="1800" b="1" spc="-434" baseline="-11574">
                <a:latin typeface="Arial"/>
                <a:cs typeface="Arial"/>
              </a:rPr>
              <a:t>S</a:t>
            </a:r>
            <a:r>
              <a:rPr sz="1100" spc="-290">
                <a:latin typeface="Microsoft Sans Serif"/>
                <a:cs typeface="Microsoft Sans Serif"/>
              </a:rPr>
              <a:t>S</a:t>
            </a:r>
            <a:r>
              <a:rPr sz="1800" b="1" spc="-434" baseline="-11574">
                <a:latin typeface="Arial"/>
                <a:cs typeface="Arial"/>
              </a:rPr>
              <a:t>I</a:t>
            </a:r>
            <a:r>
              <a:rPr sz="1100" spc="-290">
                <a:latin typeface="Microsoft Sans Serif"/>
                <a:cs typeface="Microsoft Sans Serif"/>
              </a:rPr>
              <a:t>I</a:t>
            </a:r>
            <a:r>
              <a:rPr sz="1800" b="1" spc="-434" baseline="-11574">
                <a:latin typeface="Arial"/>
                <a:cs typeface="Arial"/>
              </a:rPr>
              <a:t>M</a:t>
            </a:r>
            <a:r>
              <a:rPr sz="1100" spc="-290">
                <a:latin typeface="Microsoft Sans Serif"/>
                <a:cs typeface="Microsoft Sans Serif"/>
              </a:rPr>
              <a:t>M</a:t>
            </a:r>
            <a:r>
              <a:rPr sz="1800" b="1" spc="-434" baseline="-11574">
                <a:latin typeface="Arial"/>
                <a:cs typeface="Arial"/>
              </a:rPr>
              <a:t>A</a:t>
            </a:r>
            <a:r>
              <a:rPr sz="1100" spc="-290">
                <a:latin typeface="Microsoft Sans Serif"/>
                <a:cs typeface="Microsoft Sans Serif"/>
              </a:rPr>
              <a:t>AT</a:t>
            </a:r>
            <a:r>
              <a:rPr sz="1800" b="1" spc="-434" baseline="-11574">
                <a:latin typeface="Arial"/>
                <a:cs typeface="Arial"/>
              </a:rPr>
              <a:t>T</a:t>
            </a:r>
            <a:r>
              <a:rPr sz="1100" spc="-290">
                <a:latin typeface="Microsoft Sans Serif"/>
                <a:cs typeface="Microsoft Sans Serif"/>
              </a:rPr>
              <a:t>I</a:t>
            </a:r>
            <a:r>
              <a:rPr sz="1800" b="1" spc="-434" baseline="-11574">
                <a:latin typeface="Arial"/>
                <a:cs typeface="Arial"/>
              </a:rPr>
              <a:t>I</a:t>
            </a:r>
            <a:r>
              <a:rPr sz="1100" spc="-290">
                <a:latin typeface="Microsoft Sans Serif"/>
                <a:cs typeface="Microsoft Sans Serif"/>
              </a:rPr>
              <a:t>C</a:t>
            </a:r>
            <a:r>
              <a:rPr sz="1800" b="1" spc="-434" baseline="-11574">
                <a:latin typeface="Arial"/>
                <a:cs typeface="Arial"/>
              </a:rPr>
              <a:t>C</a:t>
            </a:r>
            <a:r>
              <a:rPr sz="1100" spc="-290">
                <a:latin typeface="Microsoft Sans Serif"/>
                <a:cs typeface="Microsoft Sans Serif"/>
              </a:rPr>
              <a:t>I</a:t>
            </a:r>
            <a:r>
              <a:rPr sz="1800" b="1" spc="-434" baseline="-11574">
                <a:latin typeface="Arial"/>
                <a:cs typeface="Arial"/>
              </a:rPr>
              <a:t>I</a:t>
            </a:r>
            <a:r>
              <a:rPr sz="1100" spc="-290">
                <a:latin typeface="Microsoft Sans Serif"/>
                <a:cs typeface="Microsoft Sans Serif"/>
              </a:rPr>
              <a:t>T</a:t>
            </a:r>
            <a:r>
              <a:rPr sz="1800" b="1" spc="-434" baseline="-11574">
                <a:latin typeface="Arial"/>
                <a:cs typeface="Arial"/>
              </a:rPr>
              <a:t>T</a:t>
            </a:r>
            <a:endParaRPr sz="1800" baseline="-11574">
              <a:latin typeface="Arial"/>
              <a:cs typeface="Arial"/>
            </a:endParaRPr>
          </a:p>
          <a:p>
            <a:pPr marL="1270" algn="ctr">
              <a:lnSpc>
                <a:spcPts val="1380"/>
              </a:lnSpc>
            </a:pPr>
            <a:r>
              <a:rPr sz="1800" b="1" spc="-352" baseline="-16203">
                <a:latin typeface="Arial"/>
                <a:cs typeface="Arial"/>
              </a:rPr>
              <a:t>In</a:t>
            </a:r>
            <a:r>
              <a:rPr sz="1100" spc="-235">
                <a:latin typeface="Microsoft Sans Serif"/>
                <a:cs typeface="Microsoft Sans Serif"/>
              </a:rPr>
              <a:t>In</a:t>
            </a:r>
            <a:r>
              <a:rPr sz="1800" b="1" spc="-352" baseline="-16203">
                <a:latin typeface="Arial"/>
                <a:cs typeface="Arial"/>
              </a:rPr>
              <a:t>te</a:t>
            </a:r>
            <a:r>
              <a:rPr sz="1100" spc="-235">
                <a:latin typeface="Microsoft Sans Serif"/>
                <a:cs typeface="Microsoft Sans Serif"/>
              </a:rPr>
              <a:t>te</a:t>
            </a:r>
            <a:r>
              <a:rPr sz="1800" b="1" spc="-352" baseline="-16203">
                <a:latin typeface="Arial"/>
                <a:cs typeface="Arial"/>
              </a:rPr>
              <a:t>ll</a:t>
            </a:r>
            <a:r>
              <a:rPr sz="1100" spc="-235">
                <a:latin typeface="Microsoft Sans Serif"/>
                <a:cs typeface="Microsoft Sans Serif"/>
              </a:rPr>
              <a:t>ll</a:t>
            </a:r>
            <a:r>
              <a:rPr sz="1800" b="1" spc="-352" baseline="-16203">
                <a:latin typeface="Arial"/>
                <a:cs typeface="Arial"/>
              </a:rPr>
              <a:t>i</a:t>
            </a:r>
            <a:r>
              <a:rPr sz="1100" spc="-235">
                <a:latin typeface="Microsoft Sans Serif"/>
                <a:cs typeface="Microsoft Sans Serif"/>
              </a:rPr>
              <a:t>i</a:t>
            </a:r>
            <a:r>
              <a:rPr sz="1800" b="1" spc="-352" baseline="-16203">
                <a:latin typeface="Arial"/>
                <a:cs typeface="Arial"/>
              </a:rPr>
              <a:t>g</a:t>
            </a:r>
            <a:r>
              <a:rPr sz="1100" spc="-235">
                <a:latin typeface="Microsoft Sans Serif"/>
                <a:cs typeface="Microsoft Sans Serif"/>
              </a:rPr>
              <a:t>ge</a:t>
            </a:r>
            <a:r>
              <a:rPr sz="1800" b="1" spc="-352" baseline="-16203">
                <a:latin typeface="Arial"/>
                <a:cs typeface="Arial"/>
              </a:rPr>
              <a:t>e</a:t>
            </a:r>
            <a:r>
              <a:rPr sz="1100" spc="-235">
                <a:latin typeface="Microsoft Sans Serif"/>
                <a:cs typeface="Microsoft Sans Serif"/>
              </a:rPr>
              <a:t>n</a:t>
            </a:r>
            <a:r>
              <a:rPr sz="1800" b="1" spc="-352" baseline="-16203">
                <a:latin typeface="Arial"/>
                <a:cs typeface="Arial"/>
              </a:rPr>
              <a:t>n</a:t>
            </a:r>
            <a:r>
              <a:rPr sz="1100" spc="-235">
                <a:latin typeface="Microsoft Sans Serif"/>
                <a:cs typeface="Microsoft Sans Serif"/>
              </a:rPr>
              <a:t>c</a:t>
            </a:r>
            <a:r>
              <a:rPr sz="1800" b="1" spc="-352" baseline="-16203">
                <a:latin typeface="Arial"/>
                <a:cs typeface="Arial"/>
              </a:rPr>
              <a:t>c</a:t>
            </a:r>
            <a:r>
              <a:rPr sz="1100" spc="-235">
                <a:latin typeface="Microsoft Sans Serif"/>
                <a:cs typeface="Microsoft Sans Serif"/>
              </a:rPr>
              <a:t>e</a:t>
            </a:r>
            <a:r>
              <a:rPr sz="1800" b="1" spc="-352" baseline="-16203">
                <a:latin typeface="Arial"/>
                <a:cs typeface="Arial"/>
              </a:rPr>
              <a:t>e</a:t>
            </a:r>
            <a:r>
              <a:rPr sz="1100" spc="-235">
                <a:latin typeface="Microsoft Sans Serif"/>
                <a:cs typeface="Microsoft Sans Serif"/>
              </a:rPr>
              <a:t>S</a:t>
            </a:r>
            <a:r>
              <a:rPr sz="1800" b="1" spc="-352" baseline="-16203">
                <a:latin typeface="Arial"/>
                <a:cs typeface="Arial"/>
              </a:rPr>
              <a:t>S</a:t>
            </a:r>
            <a:r>
              <a:rPr sz="1100" spc="-235">
                <a:latin typeface="Microsoft Sans Serif"/>
                <a:cs typeface="Microsoft Sans Serif"/>
              </a:rPr>
              <a:t>u</a:t>
            </a:r>
            <a:r>
              <a:rPr sz="1800" b="1" spc="-352" baseline="-16203">
                <a:latin typeface="Arial"/>
                <a:cs typeface="Arial"/>
              </a:rPr>
              <a:t>u</a:t>
            </a:r>
            <a:r>
              <a:rPr sz="1100" spc="-235">
                <a:latin typeface="Microsoft Sans Serif"/>
                <a:cs typeface="Microsoft Sans Serif"/>
              </a:rPr>
              <a:t>ite</a:t>
            </a:r>
            <a:r>
              <a:rPr sz="1800" b="1" spc="-352" baseline="-16203">
                <a:latin typeface="Arial"/>
                <a:cs typeface="Arial"/>
              </a:rPr>
              <a:t>ite</a:t>
            </a:r>
            <a:endParaRPr sz="1800" baseline="-16203">
              <a:latin typeface="Arial"/>
              <a:cs typeface="Arial"/>
            </a:endParaRPr>
          </a:p>
          <a:p>
            <a:pPr marL="3175" algn="ctr">
              <a:lnSpc>
                <a:spcPct val="100000"/>
              </a:lnSpc>
              <a:spcBef>
                <a:spcPts val="380"/>
              </a:spcBef>
            </a:pPr>
            <a:r>
              <a:rPr sz="1200" b="1" spc="5">
                <a:latin typeface="Microsoft YaHei UI"/>
                <a:cs typeface="Microsoft YaHei UI"/>
              </a:rPr>
              <a:t>智能套件</a:t>
            </a:r>
            <a:endParaRPr sz="1200">
              <a:latin typeface="Microsoft YaHei UI"/>
              <a:cs typeface="Microsoft YaHei UI"/>
            </a:endParaRPr>
          </a:p>
        </p:txBody>
      </p:sp>
      <p:grpSp>
        <p:nvGrpSpPr>
          <p:cNvPr id="116" name="object 116"/>
          <p:cNvGrpSpPr/>
          <p:nvPr/>
        </p:nvGrpSpPr>
        <p:grpSpPr>
          <a:xfrm>
            <a:off x="8001000" y="3113023"/>
            <a:ext cx="1122045" cy="2425700"/>
            <a:chOff x="8001000" y="3113023"/>
            <a:chExt cx="1122045" cy="2425700"/>
          </a:xfrm>
        </p:grpSpPr>
        <p:pic>
          <p:nvPicPr>
            <p:cNvPr id="117" name="object 117"/>
            <p:cNvPicPr/>
            <p:nvPr/>
          </p:nvPicPr>
          <p:blipFill>
            <a:blip r:embed="rId63"/>
            <a:stretch>
              <a:fillRect/>
            </a:stretch>
          </p:blipFill>
          <p:spPr>
            <a:xfrm>
              <a:off x="8001000" y="3131819"/>
              <a:ext cx="1121663" cy="2406395"/>
            </a:xfrm>
            <a:prstGeom prst="rect">
              <a:avLst/>
            </a:prstGeom>
          </p:spPr>
        </p:pic>
        <p:pic>
          <p:nvPicPr>
            <p:cNvPr id="118" name="object 118"/>
            <p:cNvPicPr/>
            <p:nvPr/>
          </p:nvPicPr>
          <p:blipFill>
            <a:blip r:embed="rId64"/>
            <a:stretch>
              <a:fillRect/>
            </a:stretch>
          </p:blipFill>
          <p:spPr>
            <a:xfrm>
              <a:off x="8012175" y="3122548"/>
              <a:ext cx="1100137" cy="2384425"/>
            </a:xfrm>
            <a:prstGeom prst="rect">
              <a:avLst/>
            </a:prstGeom>
          </p:spPr>
        </p:pic>
        <p:sp>
          <p:nvSpPr>
            <p:cNvPr id="119" name="object 119"/>
            <p:cNvSpPr/>
            <p:nvPr/>
          </p:nvSpPr>
          <p:spPr>
            <a:xfrm>
              <a:off x="8012175" y="3122548"/>
              <a:ext cx="1100455" cy="2384425"/>
            </a:xfrm>
            <a:custGeom>
              <a:rect l="l" t="t" r="r" b="b"/>
              <a:pathLst>
                <a:path w="1100454" h="2384425">
                  <a:moveTo>
                    <a:pt x="0" y="2384425"/>
                  </a:moveTo>
                  <a:lnTo>
                    <a:pt x="1100137" y="2384425"/>
                  </a:lnTo>
                  <a:lnTo>
                    <a:pt x="1100137" y="0"/>
                  </a:lnTo>
                  <a:lnTo>
                    <a:pt x="0" y="0"/>
                  </a:lnTo>
                  <a:lnTo>
                    <a:pt x="0" y="2384425"/>
                  </a:lnTo>
                  <a:close/>
                </a:path>
              </a:pathLst>
            </a:custGeom>
            <a:ln w="19050">
              <a:solidFill>
                <a:srgbClr val="4F6882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pic>
          <p:nvPicPr>
            <p:cNvPr id="120" name="object 120"/>
            <p:cNvPicPr/>
            <p:nvPr/>
          </p:nvPicPr>
          <p:blipFill>
            <a:blip r:embed="rId65"/>
            <a:stretch>
              <a:fillRect/>
            </a:stretch>
          </p:blipFill>
          <p:spPr>
            <a:xfrm>
              <a:off x="8391143" y="3884675"/>
              <a:ext cx="344424" cy="1594104"/>
            </a:xfrm>
            <a:prstGeom prst="rect">
              <a:avLst/>
            </a:prstGeom>
          </p:spPr>
        </p:pic>
        <p:pic>
          <p:nvPicPr>
            <p:cNvPr id="121" name="object 121"/>
            <p:cNvPicPr/>
            <p:nvPr/>
          </p:nvPicPr>
          <p:blipFill>
            <a:blip r:embed="rId66"/>
            <a:stretch>
              <a:fillRect/>
            </a:stretch>
          </p:blipFill>
          <p:spPr>
            <a:xfrm>
              <a:off x="8397875" y="3870324"/>
              <a:ext cx="331787" cy="1582801"/>
            </a:xfrm>
            <a:prstGeom prst="rect">
              <a:avLst/>
            </a:prstGeom>
          </p:spPr>
        </p:pic>
        <p:sp>
          <p:nvSpPr>
            <p:cNvPr id="122" name="object 122"/>
            <p:cNvSpPr/>
            <p:nvPr/>
          </p:nvSpPr>
          <p:spPr>
            <a:xfrm>
              <a:off x="8397875" y="3870324"/>
              <a:ext cx="332105" cy="1583055"/>
            </a:xfrm>
            <a:custGeom>
              <a:rect l="l" t="t" r="r" b="b"/>
              <a:pathLst>
                <a:path w="332104" h="1583054">
                  <a:moveTo>
                    <a:pt x="0" y="1582801"/>
                  </a:moveTo>
                  <a:lnTo>
                    <a:pt x="331787" y="1582801"/>
                  </a:lnTo>
                  <a:lnTo>
                    <a:pt x="331787" y="0"/>
                  </a:lnTo>
                  <a:lnTo>
                    <a:pt x="0" y="0"/>
                  </a:lnTo>
                  <a:lnTo>
                    <a:pt x="0" y="1582801"/>
                  </a:lnTo>
                  <a:close/>
                </a:path>
              </a:pathLst>
            </a:custGeom>
            <a:ln w="9525">
              <a:solidFill>
                <a:srgbClr val="4F6882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23" name="object 123"/>
          <p:cNvSpPr txBox="1"/>
          <p:nvPr/>
        </p:nvSpPr>
        <p:spPr>
          <a:xfrm>
            <a:off x="8476860" y="4308094"/>
            <a:ext cx="167005" cy="70866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b="1" spc="-10">
                <a:latin typeface="Arial"/>
                <a:cs typeface="Arial"/>
              </a:rPr>
              <a:t>Energy</a:t>
            </a:r>
            <a:r>
              <a:rPr sz="1000" b="1" spc="5">
                <a:latin typeface="Microsoft YaHei UI"/>
                <a:cs typeface="Microsoft YaHei UI"/>
              </a:rPr>
              <a:t>能源</a:t>
            </a:r>
            <a:endParaRPr sz="1000">
              <a:latin typeface="Microsoft YaHei UI"/>
              <a:cs typeface="Microsoft YaHei UI"/>
            </a:endParaRPr>
          </a:p>
        </p:txBody>
      </p:sp>
      <p:grpSp>
        <p:nvGrpSpPr>
          <p:cNvPr id="124" name="object 124"/>
          <p:cNvGrpSpPr/>
          <p:nvPr/>
        </p:nvGrpSpPr>
        <p:grpSpPr>
          <a:xfrm>
            <a:off x="8752331" y="3865562"/>
            <a:ext cx="342900" cy="1613535"/>
            <a:chOff x="8752331" y="3865562"/>
            <a:chExt cx="342900" cy="1613535"/>
          </a:xfrm>
        </p:grpSpPr>
        <p:pic>
          <p:nvPicPr>
            <p:cNvPr id="125" name="object 125"/>
            <p:cNvPicPr/>
            <p:nvPr/>
          </p:nvPicPr>
          <p:blipFill>
            <a:blip r:embed="rId67"/>
            <a:stretch>
              <a:fillRect/>
            </a:stretch>
          </p:blipFill>
          <p:spPr>
            <a:xfrm>
              <a:off x="8752331" y="3884675"/>
              <a:ext cx="342900" cy="1594104"/>
            </a:xfrm>
            <a:prstGeom prst="rect">
              <a:avLst/>
            </a:prstGeom>
          </p:spPr>
        </p:pic>
        <p:pic>
          <p:nvPicPr>
            <p:cNvPr id="126" name="object 126"/>
            <p:cNvPicPr/>
            <p:nvPr/>
          </p:nvPicPr>
          <p:blipFill>
            <a:blip r:embed="rId68"/>
            <a:stretch>
              <a:fillRect/>
            </a:stretch>
          </p:blipFill>
          <p:spPr>
            <a:xfrm>
              <a:off x="8758300" y="3870325"/>
              <a:ext cx="330200" cy="1582801"/>
            </a:xfrm>
            <a:prstGeom prst="rect">
              <a:avLst/>
            </a:prstGeom>
          </p:spPr>
        </p:pic>
        <p:sp>
          <p:nvSpPr>
            <p:cNvPr id="127" name="object 127"/>
            <p:cNvSpPr/>
            <p:nvPr/>
          </p:nvSpPr>
          <p:spPr>
            <a:xfrm>
              <a:off x="8758300" y="3870325"/>
              <a:ext cx="330200" cy="1583055"/>
            </a:xfrm>
            <a:custGeom>
              <a:rect l="l" t="t" r="r" b="b"/>
              <a:pathLst>
                <a:path w="330200" h="1583054">
                  <a:moveTo>
                    <a:pt x="0" y="1582801"/>
                  </a:moveTo>
                  <a:lnTo>
                    <a:pt x="330200" y="1582801"/>
                  </a:lnTo>
                  <a:lnTo>
                    <a:pt x="330200" y="0"/>
                  </a:lnTo>
                  <a:lnTo>
                    <a:pt x="0" y="0"/>
                  </a:lnTo>
                  <a:lnTo>
                    <a:pt x="0" y="1582801"/>
                  </a:lnTo>
                  <a:close/>
                </a:path>
              </a:pathLst>
            </a:custGeom>
            <a:ln w="9525">
              <a:solidFill>
                <a:srgbClr val="4F6882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28" name="object 128"/>
          <p:cNvSpPr txBox="1"/>
          <p:nvPr/>
        </p:nvSpPr>
        <p:spPr>
          <a:xfrm>
            <a:off x="8836524" y="4260850"/>
            <a:ext cx="167005" cy="804545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b="1">
                <a:latin typeface="Arial"/>
                <a:cs typeface="Arial"/>
              </a:rPr>
              <a:t>O</a:t>
            </a:r>
            <a:r>
              <a:rPr sz="1000" b="1" spc="-5">
                <a:latin typeface="Arial"/>
                <a:cs typeface="Arial"/>
              </a:rPr>
              <a:t>EE</a:t>
            </a:r>
            <a:r>
              <a:rPr sz="1000" b="1" spc="10">
                <a:latin typeface="Microsoft YaHei UI"/>
                <a:cs typeface="Microsoft YaHei UI"/>
              </a:rPr>
              <a:t>设备效率</a:t>
            </a:r>
            <a:endParaRPr sz="1000">
              <a:latin typeface="Microsoft YaHei UI"/>
              <a:cs typeface="Microsoft YaHei UI"/>
            </a:endParaRPr>
          </a:p>
        </p:txBody>
      </p:sp>
      <p:grpSp>
        <p:nvGrpSpPr>
          <p:cNvPr id="129" name="object 129"/>
          <p:cNvGrpSpPr/>
          <p:nvPr/>
        </p:nvGrpSpPr>
        <p:grpSpPr>
          <a:xfrm>
            <a:off x="8034528" y="3865562"/>
            <a:ext cx="344805" cy="1613535"/>
            <a:chOff x="8034528" y="3865562"/>
            <a:chExt cx="344805" cy="1613535"/>
          </a:xfrm>
        </p:grpSpPr>
        <p:pic>
          <p:nvPicPr>
            <p:cNvPr id="130" name="object 130"/>
            <p:cNvPicPr/>
            <p:nvPr/>
          </p:nvPicPr>
          <p:blipFill>
            <a:blip r:embed="rId69"/>
            <a:stretch>
              <a:fillRect/>
            </a:stretch>
          </p:blipFill>
          <p:spPr>
            <a:xfrm>
              <a:off x="8034528" y="3884675"/>
              <a:ext cx="344424" cy="1594104"/>
            </a:xfrm>
            <a:prstGeom prst="rect">
              <a:avLst/>
            </a:prstGeom>
          </p:spPr>
        </p:pic>
        <p:pic>
          <p:nvPicPr>
            <p:cNvPr id="131" name="object 131"/>
            <p:cNvPicPr/>
            <p:nvPr/>
          </p:nvPicPr>
          <p:blipFill>
            <a:blip r:embed="rId66"/>
            <a:stretch>
              <a:fillRect/>
            </a:stretch>
          </p:blipFill>
          <p:spPr>
            <a:xfrm>
              <a:off x="8040751" y="3870325"/>
              <a:ext cx="331787" cy="1582801"/>
            </a:xfrm>
            <a:prstGeom prst="rect">
              <a:avLst/>
            </a:prstGeom>
          </p:spPr>
        </p:pic>
        <p:sp>
          <p:nvSpPr>
            <p:cNvPr id="132" name="object 132"/>
            <p:cNvSpPr/>
            <p:nvPr/>
          </p:nvSpPr>
          <p:spPr>
            <a:xfrm>
              <a:off x="8040751" y="3870325"/>
              <a:ext cx="332105" cy="1583055"/>
            </a:xfrm>
            <a:custGeom>
              <a:rect l="l" t="t" r="r" b="b"/>
              <a:pathLst>
                <a:path w="332104" h="1583054">
                  <a:moveTo>
                    <a:pt x="0" y="1582801"/>
                  </a:moveTo>
                  <a:lnTo>
                    <a:pt x="331787" y="1582801"/>
                  </a:lnTo>
                  <a:lnTo>
                    <a:pt x="331787" y="0"/>
                  </a:lnTo>
                  <a:lnTo>
                    <a:pt x="0" y="0"/>
                  </a:lnTo>
                  <a:lnTo>
                    <a:pt x="0" y="1582801"/>
                  </a:lnTo>
                  <a:close/>
                </a:path>
              </a:pathLst>
            </a:custGeom>
            <a:ln w="9525">
              <a:solidFill>
                <a:srgbClr val="4F6882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3" name="object 133"/>
          <p:cNvSpPr txBox="1"/>
          <p:nvPr/>
        </p:nvSpPr>
        <p:spPr>
          <a:xfrm>
            <a:off x="8119736" y="4137405"/>
            <a:ext cx="167005" cy="105156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b="1" spc="-5">
                <a:latin typeface="Arial"/>
                <a:cs typeface="Arial"/>
              </a:rPr>
              <a:t>Maintenance</a:t>
            </a:r>
            <a:r>
              <a:rPr sz="1000" b="1" spc="5">
                <a:latin typeface="Microsoft YaHei UI"/>
                <a:cs typeface="Microsoft YaHei UI"/>
              </a:rPr>
              <a:t>维护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134" name="object 134"/>
          <p:cNvSpPr txBox="1"/>
          <p:nvPr/>
        </p:nvSpPr>
        <p:spPr>
          <a:xfrm>
            <a:off x="8040751" y="3151758"/>
            <a:ext cx="1047750" cy="69850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11430" algn="ctr">
              <a:lnSpc>
                <a:spcPct val="100000"/>
              </a:lnSpc>
              <a:spcBef>
                <a:spcPts val="105"/>
              </a:spcBef>
            </a:pPr>
            <a:r>
              <a:rPr sz="1100" b="1" spc="-10">
                <a:latin typeface="Arial"/>
                <a:cs typeface="Arial"/>
              </a:rPr>
              <a:t>SIMATIC</a:t>
            </a:r>
            <a:r>
              <a:rPr sz="1100" b="1" spc="-25">
                <a:latin typeface="Arial"/>
                <a:cs typeface="Arial"/>
              </a:rPr>
              <a:t> </a:t>
            </a:r>
            <a:r>
              <a:rPr sz="1100" b="1">
                <a:latin typeface="Arial"/>
                <a:cs typeface="Arial"/>
              </a:rPr>
              <a:t>IT</a:t>
            </a:r>
            <a:endParaRPr sz="1100">
              <a:latin typeface="Arial"/>
              <a:cs typeface="Arial"/>
            </a:endParaRPr>
          </a:p>
          <a:p>
            <a:pPr marL="85090" marR="99060" indent="1905" algn="ctr">
              <a:lnSpc>
                <a:spcPct val="100000"/>
              </a:lnSpc>
            </a:pPr>
            <a:r>
              <a:rPr sz="1100" b="1" spc="-10">
                <a:latin typeface="Arial"/>
                <a:cs typeface="Arial"/>
              </a:rPr>
              <a:t>Asset </a:t>
            </a:r>
            <a:r>
              <a:rPr sz="1100" b="1" spc="-5">
                <a:latin typeface="Arial"/>
                <a:cs typeface="Arial"/>
              </a:rPr>
              <a:t> </a:t>
            </a:r>
            <a:r>
              <a:rPr sz="1100" b="1">
                <a:latin typeface="Arial"/>
                <a:cs typeface="Arial"/>
              </a:rPr>
              <a:t>Ma</a:t>
            </a:r>
            <a:r>
              <a:rPr sz="1100" b="1" spc="-5">
                <a:latin typeface="Arial"/>
                <a:cs typeface="Arial"/>
              </a:rPr>
              <a:t>n</a:t>
            </a:r>
            <a:r>
              <a:rPr sz="1100" b="1">
                <a:latin typeface="Arial"/>
                <a:cs typeface="Arial"/>
              </a:rPr>
              <a:t>a</a:t>
            </a:r>
            <a:r>
              <a:rPr sz="1100" b="1" spc="-5">
                <a:latin typeface="Arial"/>
                <a:cs typeface="Arial"/>
              </a:rPr>
              <a:t>g</a:t>
            </a:r>
            <a:r>
              <a:rPr sz="1100" b="1">
                <a:latin typeface="Arial"/>
                <a:cs typeface="Arial"/>
              </a:rPr>
              <a:t>eme</a:t>
            </a:r>
            <a:r>
              <a:rPr sz="1100" b="1" spc="-5">
                <a:latin typeface="Arial"/>
                <a:cs typeface="Arial"/>
              </a:rPr>
              <a:t>n</a:t>
            </a:r>
            <a:r>
              <a:rPr sz="1100" b="1">
                <a:latin typeface="Arial"/>
                <a:cs typeface="Arial"/>
              </a:rPr>
              <a:t>t</a:t>
            </a:r>
            <a:endParaRPr sz="1100">
              <a:latin typeface="Arial"/>
              <a:cs typeface="Arial"/>
            </a:endParaRPr>
          </a:p>
          <a:p>
            <a:pPr marR="13335" algn="ctr">
              <a:lnSpc>
                <a:spcPct val="100000"/>
              </a:lnSpc>
              <a:spcBef>
                <a:spcPts val="10"/>
              </a:spcBef>
            </a:pPr>
            <a:r>
              <a:rPr sz="1100" b="1" spc="10">
                <a:latin typeface="Microsoft YaHei UI"/>
                <a:cs typeface="Microsoft YaHei UI"/>
              </a:rPr>
              <a:t>资产</a:t>
            </a:r>
            <a:r>
              <a:rPr sz="1100" b="1">
                <a:latin typeface="Microsoft YaHei UI"/>
                <a:cs typeface="Microsoft YaHei UI"/>
              </a:rPr>
              <a:t>管理</a:t>
            </a:r>
            <a:endParaRPr sz="1100">
              <a:latin typeface="Microsoft YaHei UI"/>
              <a:cs typeface="Microsoft YaHei UI"/>
            </a:endParaRPr>
          </a:p>
        </p:txBody>
      </p:sp>
      <p:grpSp>
        <p:nvGrpSpPr>
          <p:cNvPr id="135" name="object 135"/>
          <p:cNvGrpSpPr/>
          <p:nvPr/>
        </p:nvGrpSpPr>
        <p:grpSpPr>
          <a:xfrm>
            <a:off x="425450" y="2687637"/>
            <a:ext cx="9154160" cy="2832735"/>
            <a:chOff x="425450" y="2687637"/>
            <a:chExt cx="9154160" cy="2832735"/>
          </a:xfrm>
        </p:grpSpPr>
        <p:sp>
          <p:nvSpPr>
            <p:cNvPr id="136" name="object 136"/>
            <p:cNvSpPr/>
            <p:nvPr/>
          </p:nvSpPr>
          <p:spPr>
            <a:xfrm>
              <a:off x="430212" y="2692400"/>
              <a:ext cx="9144635" cy="30480"/>
            </a:xfrm>
            <a:custGeom>
              <a:rect l="l" t="t" r="r" b="b"/>
              <a:pathLst>
                <a:path w="9144635" h="30480">
                  <a:moveTo>
                    <a:pt x="9144063" y="0"/>
                  </a:moveTo>
                  <a:lnTo>
                    <a:pt x="0" y="30099"/>
                  </a:lnTo>
                </a:path>
              </a:pathLst>
            </a:custGeom>
            <a:ln w="9524">
              <a:solidFill>
                <a:srgbClr val="000000"/>
              </a:solidFill>
              <a:prstDash val="sysDashDot"/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pic>
          <p:nvPicPr>
            <p:cNvPr id="137" name="object 137"/>
            <p:cNvPicPr/>
            <p:nvPr/>
          </p:nvPicPr>
          <p:blipFill>
            <a:blip r:embed="rId70"/>
            <a:stretch>
              <a:fillRect/>
            </a:stretch>
          </p:blipFill>
          <p:spPr>
            <a:xfrm>
              <a:off x="1615439" y="5198364"/>
              <a:ext cx="6306312" cy="321564"/>
            </a:xfrm>
            <a:prstGeom prst="rect">
              <a:avLst/>
            </a:prstGeom>
          </p:spPr>
        </p:pic>
        <p:pic>
          <p:nvPicPr>
            <p:cNvPr id="138" name="object 138"/>
            <p:cNvPicPr/>
            <p:nvPr/>
          </p:nvPicPr>
          <p:blipFill>
            <a:blip r:embed="rId71"/>
            <a:stretch>
              <a:fillRect/>
            </a:stretch>
          </p:blipFill>
          <p:spPr>
            <a:xfrm>
              <a:off x="1622425" y="5184838"/>
              <a:ext cx="6292850" cy="309562"/>
            </a:xfrm>
            <a:prstGeom prst="rect">
              <a:avLst/>
            </a:prstGeom>
          </p:spPr>
        </p:pic>
        <p:sp>
          <p:nvSpPr>
            <p:cNvPr id="139" name="object 139"/>
            <p:cNvSpPr/>
            <p:nvPr/>
          </p:nvSpPr>
          <p:spPr>
            <a:xfrm>
              <a:off x="1622425" y="5184838"/>
              <a:ext cx="6292850" cy="309880"/>
            </a:xfrm>
            <a:custGeom>
              <a:rect l="l" t="t" r="r" b="b"/>
              <a:pathLst>
                <a:path w="6292850" h="309879">
                  <a:moveTo>
                    <a:pt x="0" y="309562"/>
                  </a:moveTo>
                  <a:lnTo>
                    <a:pt x="6292850" y="309562"/>
                  </a:lnTo>
                  <a:lnTo>
                    <a:pt x="6292850" y="0"/>
                  </a:lnTo>
                  <a:lnTo>
                    <a:pt x="0" y="0"/>
                  </a:lnTo>
                  <a:lnTo>
                    <a:pt x="0" y="309562"/>
                  </a:lnTo>
                  <a:close/>
                </a:path>
              </a:pathLst>
            </a:custGeom>
            <a:ln w="9525">
              <a:solidFill>
                <a:srgbClr val="4F6882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0" name="object 140"/>
          <p:cNvSpPr txBox="1"/>
          <p:nvPr/>
        </p:nvSpPr>
        <p:spPr>
          <a:xfrm>
            <a:off x="1622425" y="5184838"/>
            <a:ext cx="6292850" cy="309880"/>
          </a:xfrm>
          <a:prstGeom prst="rect">
            <a:avLst/>
          </a:prstGeom>
        </p:spPr>
        <p:txBody>
          <a:bodyPr vert="horz" wrap="square" lIns="0" tIns="762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600"/>
              </a:spcBef>
            </a:pPr>
            <a:r>
              <a:rPr sz="1000" b="1" spc="-5">
                <a:latin typeface="Arial"/>
                <a:cs typeface="Arial"/>
              </a:rPr>
              <a:t>Simatic</a:t>
            </a:r>
            <a:r>
              <a:rPr sz="1000" b="1" spc="-40">
                <a:latin typeface="Arial"/>
                <a:cs typeface="Arial"/>
              </a:rPr>
              <a:t> </a:t>
            </a:r>
            <a:r>
              <a:rPr sz="1000" b="1" spc="-5">
                <a:latin typeface="Arial"/>
                <a:cs typeface="Arial"/>
              </a:rPr>
              <a:t>IT</a:t>
            </a:r>
            <a:r>
              <a:rPr sz="1000" b="1" spc="-15">
                <a:latin typeface="Arial"/>
                <a:cs typeface="Arial"/>
              </a:rPr>
              <a:t> </a:t>
            </a:r>
            <a:r>
              <a:rPr sz="1000" b="1" spc="-5">
                <a:latin typeface="Arial"/>
                <a:cs typeface="Arial"/>
              </a:rPr>
              <a:t>Historian</a:t>
            </a:r>
            <a:endParaRPr sz="1000">
              <a:latin typeface="Arial"/>
              <a:cs typeface="Arial"/>
            </a:endParaRPr>
          </a:p>
        </p:txBody>
      </p:sp>
      <p:sp>
        <p:nvSpPr>
          <p:cNvPr id="141" name="object 141"/>
          <p:cNvSpPr txBox="1">
            <a:spLocks noGrp="1"/>
          </p:cNvSpPr>
          <p:nvPr>
            <p:ph type="title"/>
          </p:nvPr>
        </p:nvSpPr>
        <p:spPr>
          <a:xfrm>
            <a:off x="2954273" y="1010539"/>
            <a:ext cx="3743325" cy="57594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>
              <a:lnSpc>
                <a:spcPct val="100600"/>
              </a:lnSpc>
              <a:spcBef>
                <a:spcPts val="85"/>
              </a:spcBef>
            </a:pPr>
            <a:r>
              <a:rPr sz="1800" spc="-5"/>
              <a:t>Integrated </a:t>
            </a:r>
            <a:r>
              <a:rPr sz="1800"/>
              <a:t>Quality </a:t>
            </a:r>
            <a:r>
              <a:rPr sz="1800" spc="10"/>
              <a:t>with </a:t>
            </a:r>
            <a:r>
              <a:rPr sz="1800" spc="-30"/>
              <a:t>SIMATIC </a:t>
            </a:r>
            <a:r>
              <a:rPr sz="1800"/>
              <a:t>IT </a:t>
            </a:r>
            <a:r>
              <a:rPr sz="1800" spc="-490"/>
              <a:t> </a:t>
            </a:r>
            <a:r>
              <a:rPr sz="1800" spc="-30"/>
              <a:t>SIMATIC</a:t>
            </a:r>
            <a:r>
              <a:rPr sz="1800" spc="15"/>
              <a:t> </a:t>
            </a:r>
            <a:r>
              <a:rPr sz="1800" spc="5"/>
              <a:t>IT</a:t>
            </a:r>
            <a:r>
              <a:rPr sz="1800" spc="10">
                <a:latin typeface="Microsoft YaHei UI"/>
                <a:cs typeface="Microsoft YaHei UI"/>
              </a:rPr>
              <a:t>质量整合</a:t>
            </a:r>
            <a:endParaRPr sz="1800">
              <a:latin typeface="Microsoft YaHei UI"/>
              <a:cs typeface="Microsoft YaHei UI"/>
            </a:endParaRPr>
          </a:p>
        </p:txBody>
      </p:sp>
      <p:graphicFrame>
        <p:nvGraphicFramePr>
          <p:cNvPr id="142" name="object 142"/>
          <p:cNvGraphicFramePr>
            <a:graphicFrameLocks noGrp="1"/>
          </p:cNvGraphicFramePr>
          <p:nvPr/>
        </p:nvGraphicFramePr>
        <p:xfrm>
          <a:off x="1684337" y="3661754"/>
          <a:ext cx="6107427" cy="79216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68680"/>
                <a:gridCol w="873759"/>
                <a:gridCol w="873760"/>
                <a:gridCol w="866139"/>
                <a:gridCol w="882014"/>
                <a:gridCol w="901700"/>
                <a:gridCol w="841375"/>
              </a:tblGrid>
              <a:tr h="792162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42545" marR="635" indent="-40005">
                        <a:lnSpc>
                          <a:spcPct val="100600"/>
                        </a:lnSpc>
                      </a:pPr>
                      <a:r>
                        <a:rPr sz="1000" b="1" spc="20">
                          <a:latin typeface="Arial"/>
                          <a:cs typeface="Arial"/>
                        </a:rPr>
                        <a:t>M</a:t>
                      </a:r>
                      <a:r>
                        <a:rPr sz="1000" b="1">
                          <a:latin typeface="Arial"/>
                          <a:cs typeface="Arial"/>
                        </a:rPr>
                        <a:t>a</a:t>
                      </a:r>
                      <a:r>
                        <a:rPr sz="1000" b="1" spc="-5">
                          <a:latin typeface="Arial"/>
                          <a:cs typeface="Arial"/>
                        </a:rPr>
                        <a:t>s</a:t>
                      </a:r>
                      <a:r>
                        <a:rPr sz="1000" b="1">
                          <a:latin typeface="Arial"/>
                          <a:cs typeface="Arial"/>
                        </a:rPr>
                        <a:t>ter</a:t>
                      </a:r>
                      <a:r>
                        <a:rPr sz="1000" b="1" spc="-35">
                          <a:latin typeface="Arial"/>
                          <a:cs typeface="Arial"/>
                        </a:rPr>
                        <a:t> </a:t>
                      </a:r>
                      <a:r>
                        <a:rPr sz="1000" b="1">
                          <a:latin typeface="Arial"/>
                          <a:cs typeface="Arial"/>
                        </a:rPr>
                        <a:t>Rec</a:t>
                      </a:r>
                      <a:r>
                        <a:rPr sz="1000" b="1" spc="-5">
                          <a:latin typeface="Arial"/>
                          <a:cs typeface="Arial"/>
                        </a:rPr>
                        <a:t>i</a:t>
                      </a:r>
                      <a:r>
                        <a:rPr sz="1000" b="1">
                          <a:latin typeface="Arial"/>
                          <a:cs typeface="Arial"/>
                        </a:rPr>
                        <a:t>pe  </a:t>
                      </a:r>
                      <a:r>
                        <a:rPr sz="1000" b="1" spc="-5">
                          <a:latin typeface="Arial"/>
                          <a:cs typeface="Arial"/>
                        </a:rPr>
                        <a:t>Management </a:t>
                      </a:r>
                      <a:r>
                        <a:rPr sz="1000" b="1">
                          <a:latin typeface="Arial"/>
                          <a:cs typeface="Arial"/>
                        </a:rPr>
                        <a:t> </a:t>
                      </a:r>
                      <a:r>
                        <a:rPr sz="1000" b="1">
                          <a:latin typeface="Microsoft YaHei UI"/>
                          <a:cs typeface="Microsoft YaHei UI"/>
                        </a:rPr>
                        <a:t>生产配方管理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3175" marB="0">
                    <a:lnL w="9525">
                      <a:solidFill>
                        <a:srgbClr val="4F6882"/>
                      </a:solidFill>
                      <a:prstDash val="solid"/>
                    </a:lnL>
                    <a:lnR w="19050">
                      <a:solidFill>
                        <a:srgbClr val="4F6882"/>
                      </a:solidFill>
                      <a:prstDash val="solid"/>
                    </a:lnR>
                    <a:lnT w="9525">
                      <a:solidFill>
                        <a:srgbClr val="4F6882"/>
                      </a:solidFill>
                      <a:prstDash val="solid"/>
                    </a:lnT>
                    <a:lnB w="9525">
                      <a:solidFill>
                        <a:srgbClr val="4F6882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4615" marR="88265" indent="635" algn="ctr">
                        <a:lnSpc>
                          <a:spcPct val="100400"/>
                        </a:lnSpc>
                        <a:spcBef>
                          <a:spcPts val="90"/>
                        </a:spcBef>
                      </a:pPr>
                      <a:r>
                        <a:rPr sz="1000" b="1" spc="-5">
                          <a:latin typeface="Arial"/>
                          <a:cs typeface="Arial"/>
                        </a:rPr>
                        <a:t>Weighing </a:t>
                      </a:r>
                      <a:r>
                        <a:rPr sz="1000" b="1">
                          <a:latin typeface="Arial"/>
                          <a:cs typeface="Arial"/>
                        </a:rPr>
                        <a:t> </a:t>
                      </a:r>
                      <a:r>
                        <a:rPr sz="1000" b="1" spc="-5">
                          <a:latin typeface="Arial"/>
                          <a:cs typeface="Arial"/>
                        </a:rPr>
                        <a:t>&amp; </a:t>
                      </a:r>
                      <a:r>
                        <a:rPr sz="1000" b="1">
                          <a:latin typeface="Arial"/>
                          <a:cs typeface="Arial"/>
                        </a:rPr>
                        <a:t> Dispensing </a:t>
                      </a:r>
                      <a:r>
                        <a:rPr sz="1000" b="1">
                          <a:latin typeface="Microsoft YaHei UI"/>
                          <a:cs typeface="Microsoft YaHei UI"/>
                        </a:rPr>
                        <a:t>称重及配送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11430" marB="0">
                    <a:lnL w="19050">
                      <a:solidFill>
                        <a:srgbClr val="4F6882"/>
                      </a:solidFill>
                      <a:prstDash val="solid"/>
                    </a:lnL>
                    <a:lnR w="19050">
                      <a:solidFill>
                        <a:srgbClr val="4F6882"/>
                      </a:solidFill>
                      <a:prstDash val="solid"/>
                    </a:lnR>
                    <a:lnT w="9525">
                      <a:solidFill>
                        <a:srgbClr val="4F6882"/>
                      </a:solidFill>
                      <a:prstDash val="solid"/>
                    </a:lnT>
                    <a:lnB w="9525">
                      <a:solidFill>
                        <a:srgbClr val="4F6882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2870" marR="94615" algn="ct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1000" b="1" spc="-5">
                          <a:latin typeface="Arial"/>
                          <a:cs typeface="Arial"/>
                        </a:rPr>
                        <a:t>Pr</a:t>
                      </a:r>
                      <a:r>
                        <a:rPr sz="1000" b="1">
                          <a:latin typeface="Arial"/>
                          <a:cs typeface="Arial"/>
                        </a:rPr>
                        <a:t>oduction  </a:t>
                      </a:r>
                      <a:r>
                        <a:rPr sz="1000" b="1" spc="-5">
                          <a:latin typeface="Arial"/>
                          <a:cs typeface="Arial"/>
                        </a:rPr>
                        <a:t>Execution </a:t>
                      </a:r>
                      <a:r>
                        <a:rPr sz="1000" b="1">
                          <a:latin typeface="Arial"/>
                          <a:cs typeface="Arial"/>
                        </a:rPr>
                        <a:t> </a:t>
                      </a:r>
                      <a:r>
                        <a:rPr sz="1000" b="1" spc="-5">
                          <a:latin typeface="Arial"/>
                          <a:cs typeface="Arial"/>
                        </a:rPr>
                        <a:t>&amp;</a:t>
                      </a:r>
                      <a:r>
                        <a:rPr sz="1000" b="1" spc="-25">
                          <a:latin typeface="Arial"/>
                          <a:cs typeface="Arial"/>
                        </a:rPr>
                        <a:t> </a:t>
                      </a:r>
                      <a:r>
                        <a:rPr sz="1000" b="1" spc="-5">
                          <a:latin typeface="Arial"/>
                          <a:cs typeface="Arial"/>
                        </a:rPr>
                        <a:t>EWI</a:t>
                      </a:r>
                      <a:endParaRPr sz="1000">
                        <a:latin typeface="Arial"/>
                        <a:cs typeface="Arial"/>
                      </a:endParaRPr>
                    </a:p>
                    <a:p>
                      <a:pPr marL="3175" algn="ct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1000" b="1">
                          <a:latin typeface="Microsoft YaHei UI"/>
                          <a:cs typeface="Microsoft YaHei UI"/>
                        </a:rPr>
                        <a:t>生</a:t>
                      </a:r>
                      <a:r>
                        <a:rPr sz="1000" b="1" spc="-5">
                          <a:latin typeface="Microsoft YaHei UI"/>
                          <a:cs typeface="Microsoft YaHei UI"/>
                        </a:rPr>
                        <a:t>产</a:t>
                      </a:r>
                      <a:r>
                        <a:rPr sz="1000" b="1" spc="-10">
                          <a:latin typeface="Microsoft YaHei UI"/>
                          <a:cs typeface="Microsoft YaHei UI"/>
                        </a:rPr>
                        <a:t>执</a:t>
                      </a:r>
                      <a:r>
                        <a:rPr sz="1000" b="1">
                          <a:latin typeface="Microsoft YaHei UI"/>
                          <a:cs typeface="Microsoft YaHei UI"/>
                        </a:rPr>
                        <a:t>行及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000" b="1" spc="5">
                          <a:latin typeface="Microsoft YaHei UI"/>
                          <a:cs typeface="Microsoft YaHei UI"/>
                        </a:rPr>
                        <a:t>电</a:t>
                      </a:r>
                      <a:r>
                        <a:rPr sz="1000" b="1" spc="-5">
                          <a:latin typeface="Microsoft YaHei UI"/>
                          <a:cs typeface="Microsoft YaHei UI"/>
                        </a:rPr>
                        <a:t>子工</a:t>
                      </a:r>
                      <a:r>
                        <a:rPr sz="1000" b="1" spc="5">
                          <a:latin typeface="Microsoft YaHei UI"/>
                          <a:cs typeface="Microsoft YaHei UI"/>
                        </a:rPr>
                        <a:t>作</a:t>
                      </a:r>
                      <a:r>
                        <a:rPr sz="1000" b="1" spc="-5">
                          <a:latin typeface="Microsoft YaHei UI"/>
                          <a:cs typeface="Microsoft YaHei UI"/>
                        </a:rPr>
                        <a:t>指导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12065" marB="0">
                    <a:lnL w="19050">
                      <a:solidFill>
                        <a:srgbClr val="4F6882"/>
                      </a:solidFill>
                      <a:prstDash val="solid"/>
                    </a:lnL>
                    <a:lnR w="19050">
                      <a:solidFill>
                        <a:srgbClr val="4F6882"/>
                      </a:solidFill>
                      <a:prstDash val="solid"/>
                    </a:lnR>
                    <a:lnT w="9525">
                      <a:solidFill>
                        <a:srgbClr val="4F6882"/>
                      </a:solidFill>
                      <a:prstDash val="solid"/>
                    </a:lnT>
                    <a:lnB w="9525">
                      <a:solidFill>
                        <a:srgbClr val="4F6882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47625" marR="33020" indent="635" algn="ctr">
                        <a:lnSpc>
                          <a:spcPct val="100600"/>
                        </a:lnSpc>
                      </a:pPr>
                      <a:r>
                        <a:rPr sz="1000" b="1" spc="-15">
                          <a:latin typeface="Arial"/>
                          <a:cs typeface="Arial"/>
                        </a:rPr>
                        <a:t>Alert </a:t>
                      </a:r>
                      <a:r>
                        <a:rPr sz="1000" b="1" spc="-10">
                          <a:latin typeface="Arial"/>
                          <a:cs typeface="Arial"/>
                        </a:rPr>
                        <a:t> </a:t>
                      </a:r>
                      <a:r>
                        <a:rPr sz="1000" b="1" spc="20">
                          <a:latin typeface="Arial"/>
                          <a:cs typeface="Arial"/>
                        </a:rPr>
                        <a:t>M</a:t>
                      </a:r>
                      <a:r>
                        <a:rPr sz="1000" b="1">
                          <a:latin typeface="Arial"/>
                          <a:cs typeface="Arial"/>
                        </a:rPr>
                        <a:t>anagement </a:t>
                      </a:r>
                      <a:r>
                        <a:rPr sz="1000" b="1">
                          <a:latin typeface="Microsoft YaHei UI"/>
                          <a:cs typeface="Microsoft YaHei UI"/>
                        </a:rPr>
                        <a:t>报</a:t>
                      </a:r>
                      <a:r>
                        <a:rPr sz="1000" b="1" spc="-10">
                          <a:latin typeface="Microsoft YaHei UI"/>
                          <a:cs typeface="Microsoft YaHei UI"/>
                        </a:rPr>
                        <a:t>警管理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3175" marB="0">
                    <a:lnL w="19050">
                      <a:solidFill>
                        <a:srgbClr val="4F6882"/>
                      </a:solidFill>
                      <a:prstDash val="solid"/>
                    </a:lnL>
                    <a:lnR w="76200">
                      <a:solidFill>
                        <a:srgbClr val="FF0000"/>
                      </a:solidFill>
                      <a:prstDash val="solid"/>
                    </a:lnR>
                    <a:lnT w="9525">
                      <a:solidFill>
                        <a:srgbClr val="4F6882"/>
                      </a:solidFill>
                      <a:prstDash val="solid"/>
                    </a:lnT>
                    <a:lnB w="9525">
                      <a:solidFill>
                        <a:srgbClr val="4F6882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191770" marR="173355" indent="39370" algn="just">
                        <a:lnSpc>
                          <a:spcPct val="100600"/>
                        </a:lnSpc>
                      </a:pPr>
                      <a:r>
                        <a:rPr sz="1000" b="1" spc="-5">
                          <a:latin typeface="Arial"/>
                          <a:cs typeface="Arial"/>
                        </a:rPr>
                        <a:t>Quality </a:t>
                      </a:r>
                      <a:r>
                        <a:rPr sz="1000" b="1" spc="-270">
                          <a:latin typeface="Arial"/>
                          <a:cs typeface="Arial"/>
                        </a:rPr>
                        <a:t> </a:t>
                      </a:r>
                      <a:r>
                        <a:rPr sz="1000" b="1" spc="-5">
                          <a:latin typeface="Arial"/>
                          <a:cs typeface="Arial"/>
                        </a:rPr>
                        <a:t>Control </a:t>
                      </a:r>
                      <a:r>
                        <a:rPr sz="1000" b="1">
                          <a:latin typeface="Arial"/>
                          <a:cs typeface="Arial"/>
                        </a:rPr>
                        <a:t> </a:t>
                      </a:r>
                      <a:r>
                        <a:rPr sz="1000" b="1" spc="5">
                          <a:latin typeface="Microsoft YaHei UI"/>
                          <a:cs typeface="Microsoft YaHei UI"/>
                        </a:rPr>
                        <a:t>质</a:t>
                      </a:r>
                      <a:r>
                        <a:rPr sz="1000" b="1">
                          <a:latin typeface="Microsoft YaHei UI"/>
                          <a:cs typeface="Microsoft YaHei UI"/>
                        </a:rPr>
                        <a:t>量</a:t>
                      </a:r>
                      <a:r>
                        <a:rPr sz="1000" b="1" spc="-5">
                          <a:latin typeface="Microsoft YaHei UI"/>
                          <a:cs typeface="Microsoft YaHei UI"/>
                        </a:rPr>
                        <a:t>控</a:t>
                      </a:r>
                      <a:r>
                        <a:rPr sz="1000" b="1">
                          <a:latin typeface="Microsoft YaHei UI"/>
                          <a:cs typeface="Microsoft YaHei UI"/>
                        </a:rPr>
                        <a:t>制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3175" marB="0">
                    <a:lnL w="76200">
                      <a:solidFill>
                        <a:srgbClr val="FF0000"/>
                      </a:solidFill>
                      <a:prstDash val="solid"/>
                    </a:lnL>
                    <a:lnR w="19050">
                      <a:solidFill>
                        <a:srgbClr val="4F6882"/>
                      </a:solidFill>
                      <a:prstDash val="solid"/>
                    </a:lnR>
                    <a:lnT w="28575">
                      <a:solidFill>
                        <a:srgbClr val="FF0000"/>
                      </a:solidFill>
                      <a:prstDash val="solid"/>
                    </a:lnT>
                    <a:lnB w="9525">
                      <a:solidFill>
                        <a:srgbClr val="FF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55880" marR="45085" indent="-30480">
                        <a:lnSpc>
                          <a:spcPct val="102499"/>
                        </a:lnSpc>
                        <a:spcBef>
                          <a:spcPts val="665"/>
                        </a:spcBef>
                      </a:pPr>
                      <a:r>
                        <a:rPr sz="1000" b="1">
                          <a:latin typeface="Arial"/>
                          <a:cs typeface="Arial"/>
                        </a:rPr>
                        <a:t>Batch</a:t>
                      </a:r>
                      <a:r>
                        <a:rPr sz="1000" b="1" spc="-15">
                          <a:latin typeface="Arial"/>
                          <a:cs typeface="Arial"/>
                        </a:rPr>
                        <a:t> </a:t>
                      </a:r>
                      <a:r>
                        <a:rPr sz="1000" b="1">
                          <a:latin typeface="Arial"/>
                          <a:cs typeface="Arial"/>
                        </a:rPr>
                        <a:t>Re</a:t>
                      </a:r>
                      <a:r>
                        <a:rPr sz="1000" b="1" spc="5">
                          <a:latin typeface="Arial"/>
                          <a:cs typeface="Arial"/>
                        </a:rPr>
                        <a:t>v</a:t>
                      </a:r>
                      <a:r>
                        <a:rPr sz="1000" b="1">
                          <a:latin typeface="Arial"/>
                          <a:cs typeface="Arial"/>
                        </a:rPr>
                        <a:t>iew  </a:t>
                      </a:r>
                      <a:r>
                        <a:rPr sz="1000" b="1" spc="-10">
                          <a:latin typeface="Arial"/>
                          <a:cs typeface="Arial"/>
                        </a:rPr>
                        <a:t>&amp;Approval </a:t>
                      </a:r>
                      <a:r>
                        <a:rPr sz="1000" b="1" spc="10">
                          <a:latin typeface="Arial"/>
                          <a:cs typeface="Arial"/>
                        </a:rPr>
                        <a:t> </a:t>
                      </a:r>
                      <a:r>
                        <a:rPr sz="1000" b="1" spc="5">
                          <a:latin typeface="Microsoft YaHei UI"/>
                          <a:cs typeface="Microsoft YaHei UI"/>
                        </a:rPr>
                        <a:t>批</a:t>
                      </a:r>
                      <a:r>
                        <a:rPr sz="1000" b="1" spc="-5">
                          <a:latin typeface="Microsoft YaHei UI"/>
                          <a:cs typeface="Microsoft YaHei UI"/>
                        </a:rPr>
                        <a:t>次审</a:t>
                      </a:r>
                      <a:r>
                        <a:rPr sz="1000" b="1" spc="5">
                          <a:latin typeface="Microsoft YaHei UI"/>
                          <a:cs typeface="Microsoft YaHei UI"/>
                        </a:rPr>
                        <a:t>阅</a:t>
                      </a:r>
                      <a:r>
                        <a:rPr sz="1000" b="1" spc="-5">
                          <a:latin typeface="Microsoft YaHei UI"/>
                          <a:cs typeface="Microsoft YaHei UI"/>
                        </a:rPr>
                        <a:t>及放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  <a:p>
                      <a:pPr marR="17145" algn="ctr">
                        <a:lnSpc>
                          <a:spcPts val="1155"/>
                        </a:lnSpc>
                      </a:pPr>
                      <a:r>
                        <a:rPr sz="1000" b="1">
                          <a:latin typeface="Microsoft YaHei UI"/>
                          <a:cs typeface="Microsoft YaHei UI"/>
                        </a:rPr>
                        <a:t>行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84455" marB="0">
                    <a:lnL w="19050">
                      <a:solidFill>
                        <a:srgbClr val="4F6882"/>
                      </a:solidFill>
                      <a:prstDash val="solid"/>
                    </a:lnL>
                    <a:lnR w="101853">
                      <a:solidFill>
                        <a:srgbClr val="FF0000"/>
                      </a:solidFill>
                      <a:prstDash val="solid"/>
                    </a:lnR>
                    <a:lnT w="28575">
                      <a:solidFill>
                        <a:srgbClr val="FF0000"/>
                      </a:solidFill>
                      <a:prstDash val="solid"/>
                    </a:lnT>
                    <a:lnB w="9525">
                      <a:solidFill>
                        <a:srgbClr val="FF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20320" marR="36195" indent="1270" algn="ctr">
                        <a:lnSpc>
                          <a:spcPct val="100600"/>
                        </a:lnSpc>
                      </a:pPr>
                      <a:r>
                        <a:rPr sz="1000" b="1" spc="-5">
                          <a:latin typeface="Arial"/>
                          <a:cs typeface="Arial"/>
                        </a:rPr>
                        <a:t>Warehouse </a:t>
                      </a:r>
                      <a:r>
                        <a:rPr sz="1000" b="1">
                          <a:latin typeface="Arial"/>
                          <a:cs typeface="Arial"/>
                        </a:rPr>
                        <a:t> </a:t>
                      </a:r>
                      <a:r>
                        <a:rPr sz="1000" b="1" spc="20">
                          <a:latin typeface="Arial"/>
                          <a:cs typeface="Arial"/>
                        </a:rPr>
                        <a:t>M</a:t>
                      </a:r>
                      <a:r>
                        <a:rPr sz="1000" b="1">
                          <a:latin typeface="Arial"/>
                          <a:cs typeface="Arial"/>
                        </a:rPr>
                        <a:t>anagement </a:t>
                      </a:r>
                      <a:r>
                        <a:rPr sz="1000" b="1">
                          <a:latin typeface="Microsoft YaHei UI"/>
                          <a:cs typeface="Microsoft YaHei UI"/>
                        </a:rPr>
                        <a:t>仓</a:t>
                      </a:r>
                      <a:r>
                        <a:rPr sz="1000" b="1" spc="-10">
                          <a:latin typeface="Microsoft YaHei UI"/>
                          <a:cs typeface="Microsoft YaHei UI"/>
                        </a:rPr>
                        <a:t>库管理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3175" marB="0">
                    <a:lnL w="101853">
                      <a:solidFill>
                        <a:srgbClr val="FF0000"/>
                      </a:solidFill>
                      <a:prstDash val="solid"/>
                    </a:lnL>
                    <a:lnR w="9525">
                      <a:solidFill>
                        <a:srgbClr val="4F6882"/>
                      </a:solidFill>
                      <a:prstDash val="solid"/>
                    </a:lnR>
                    <a:lnT w="28575">
                      <a:solidFill>
                        <a:srgbClr val="FF0000"/>
                      </a:solidFill>
                      <a:prstDash val="solid"/>
                    </a:lnT>
                    <a:lnB w="9525">
                      <a:solidFill>
                        <a:srgbClr val="FF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pSp>
        <p:nvGrpSpPr>
          <p:cNvPr id="143" name="object 143"/>
          <p:cNvGrpSpPr/>
          <p:nvPr/>
        </p:nvGrpSpPr>
        <p:grpSpPr>
          <a:xfrm>
            <a:off x="6893052" y="3685032"/>
            <a:ext cx="967740" cy="805180"/>
            <a:chOff x="6893052" y="3685032"/>
            <a:chExt cx="967740" cy="805180"/>
          </a:xfrm>
        </p:grpSpPr>
        <p:pic>
          <p:nvPicPr>
            <p:cNvPr id="144" name="object 144"/>
            <p:cNvPicPr/>
            <p:nvPr/>
          </p:nvPicPr>
          <p:blipFill>
            <a:blip r:embed="rId72"/>
            <a:stretch>
              <a:fillRect/>
            </a:stretch>
          </p:blipFill>
          <p:spPr>
            <a:xfrm>
              <a:off x="6922008" y="3685032"/>
              <a:ext cx="876300" cy="804671"/>
            </a:xfrm>
            <a:prstGeom prst="rect">
              <a:avLst/>
            </a:prstGeom>
          </p:spPr>
        </p:pic>
        <p:pic>
          <p:nvPicPr>
            <p:cNvPr id="145" name="object 145"/>
            <p:cNvPicPr/>
            <p:nvPr/>
          </p:nvPicPr>
          <p:blipFill>
            <a:blip r:embed="rId73"/>
            <a:stretch>
              <a:fillRect/>
            </a:stretch>
          </p:blipFill>
          <p:spPr>
            <a:xfrm>
              <a:off x="6893052" y="3819144"/>
              <a:ext cx="967740" cy="498348"/>
            </a:xfrm>
            <a:prstGeom prst="rect">
              <a:avLst/>
            </a:prstGeom>
          </p:spPr>
        </p:pic>
      </p:grpSp>
      <p:pic>
        <p:nvPicPr>
          <p:cNvPr id="146" name="object 146"/>
          <p:cNvPicPr/>
          <p:nvPr/>
        </p:nvPicPr>
        <p:blipFill>
          <a:blip r:embed="rId74"/>
          <a:stretch>
            <a:fillRect/>
          </a:stretch>
        </p:blipFill>
        <p:spPr>
          <a:xfrm>
            <a:off x="6927850" y="3671887"/>
            <a:ext cx="863600" cy="792162"/>
          </a:xfrm>
          <a:prstGeom prst="rect">
            <a:avLst/>
          </a:prstGeom>
        </p:spPr>
      </p:pic>
      <p:grpSp>
        <p:nvGrpSpPr>
          <p:cNvPr id="147" name="object 147"/>
          <p:cNvGrpSpPr/>
          <p:nvPr/>
        </p:nvGrpSpPr>
        <p:grpSpPr>
          <a:xfrm>
            <a:off x="5135879" y="3608832"/>
            <a:ext cx="1866900" cy="861060"/>
            <a:chOff x="5135879" y="3608832"/>
            <a:chExt cx="1866900" cy="861060"/>
          </a:xfrm>
        </p:grpSpPr>
        <p:pic>
          <p:nvPicPr>
            <p:cNvPr id="148" name="object 148"/>
            <p:cNvPicPr/>
            <p:nvPr/>
          </p:nvPicPr>
          <p:blipFill>
            <a:blip r:embed="rId75"/>
            <a:stretch>
              <a:fillRect/>
            </a:stretch>
          </p:blipFill>
          <p:spPr>
            <a:xfrm>
              <a:off x="5135879" y="3608832"/>
              <a:ext cx="1840992" cy="836676"/>
            </a:xfrm>
            <a:prstGeom prst="rect">
              <a:avLst/>
            </a:prstGeom>
          </p:spPr>
        </p:pic>
        <p:pic>
          <p:nvPicPr>
            <p:cNvPr id="149" name="object 149"/>
            <p:cNvPicPr/>
            <p:nvPr/>
          </p:nvPicPr>
          <p:blipFill>
            <a:blip r:embed="rId76"/>
            <a:stretch>
              <a:fillRect/>
            </a:stretch>
          </p:blipFill>
          <p:spPr>
            <a:xfrm>
              <a:off x="5161787" y="3633216"/>
              <a:ext cx="1840991" cy="836676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27108" y="0"/>
            <a:ext cx="9779000" cy="6858000"/>
            <a:chOff x="127108" y="0"/>
            <a:chExt cx="9779000" cy="6858000"/>
          </a:xfrm>
        </p:grpSpPr>
        <p:sp>
          <p:nvSpPr>
            <p:cNvPr id="3" name="object 3"/>
            <p:cNvSpPr/>
            <p:nvPr/>
          </p:nvSpPr>
          <p:spPr>
            <a:xfrm>
              <a:off x="266700" y="1758886"/>
              <a:ext cx="9575800" cy="4907280"/>
            </a:xfrm>
            <a:custGeom>
              <a:rect l="l" t="t" r="r" b="b"/>
              <a:pathLst>
                <a:path w="9575800" h="4907280">
                  <a:moveTo>
                    <a:pt x="9575800" y="0"/>
                  </a:moveTo>
                  <a:lnTo>
                    <a:pt x="0" y="0"/>
                  </a:lnTo>
                  <a:lnTo>
                    <a:pt x="0" y="3686403"/>
                  </a:lnTo>
                  <a:lnTo>
                    <a:pt x="0" y="4907026"/>
                  </a:lnTo>
                  <a:lnTo>
                    <a:pt x="9575800" y="4907026"/>
                  </a:lnTo>
                  <a:lnTo>
                    <a:pt x="9575800" y="3686403"/>
                  </a:lnTo>
                  <a:lnTo>
                    <a:pt x="95758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 flipH="1">
              <a:off x="7596251" y="2016125"/>
              <a:ext cx="0" cy="4529455"/>
            </a:xfrm>
            <a:custGeom>
              <a:rect l="l" t="t" r="r" b="b"/>
              <a:pathLst>
                <a:path h="4529455">
                  <a:moveTo>
                    <a:pt x="0" y="0"/>
                  </a:moveTo>
                  <a:lnTo>
                    <a:pt x="0" y="4529137"/>
                  </a:lnTo>
                </a:path>
              </a:pathLst>
            </a:custGeom>
            <a:ln w="1905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914269" y="846201"/>
            <a:ext cx="5161280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/>
              <a:t>Integrated</a:t>
            </a:r>
            <a:r>
              <a:rPr sz="1800" spc="-10"/>
              <a:t> </a:t>
            </a:r>
            <a:r>
              <a:rPr sz="1800"/>
              <a:t>Quality</a:t>
            </a:r>
            <a:r>
              <a:rPr sz="1800" spc="-10"/>
              <a:t> </a:t>
            </a:r>
            <a:r>
              <a:rPr sz="1800" spc="-5"/>
              <a:t>at</a:t>
            </a:r>
            <a:r>
              <a:rPr sz="1800" spc="5"/>
              <a:t> </a:t>
            </a:r>
            <a:r>
              <a:rPr sz="1800" spc="-5"/>
              <a:t>Plant </a:t>
            </a:r>
            <a:r>
              <a:rPr sz="1800"/>
              <a:t>and</a:t>
            </a:r>
            <a:r>
              <a:rPr sz="1800" spc="5"/>
              <a:t> </a:t>
            </a:r>
            <a:r>
              <a:rPr sz="1800" spc="-5"/>
              <a:t>Enterprise</a:t>
            </a:r>
            <a:r>
              <a:rPr sz="1800"/>
              <a:t> </a:t>
            </a:r>
            <a:r>
              <a:rPr sz="1800" spc="-10"/>
              <a:t>Level</a:t>
            </a:r>
            <a:endParaRPr sz="1800"/>
          </a:p>
          <a:p>
            <a:pPr marL="12700">
              <a:lnSpc>
                <a:spcPct val="100000"/>
              </a:lnSpc>
            </a:pPr>
            <a:r>
              <a:rPr sz="1800" spc="-5"/>
              <a:t>Workflow</a:t>
            </a:r>
            <a:r>
              <a:rPr sz="1800" spc="-15"/>
              <a:t> </a:t>
            </a:r>
            <a:r>
              <a:rPr sz="1800"/>
              <a:t>for</a:t>
            </a:r>
            <a:r>
              <a:rPr sz="1800" spc="-10"/>
              <a:t> </a:t>
            </a:r>
            <a:r>
              <a:rPr sz="1800"/>
              <a:t>Quality</a:t>
            </a:r>
            <a:r>
              <a:rPr sz="1800" spc="-15"/>
              <a:t> </a:t>
            </a:r>
            <a:r>
              <a:rPr sz="1800" spc="-5"/>
              <a:t>Inspection</a:t>
            </a:r>
            <a:r>
              <a:rPr sz="1800" spc="-10"/>
              <a:t> </a:t>
            </a:r>
            <a:r>
              <a:rPr sz="1800" spc="-5"/>
              <a:t>Process</a:t>
            </a:r>
            <a:endParaRPr sz="1800"/>
          </a:p>
        </p:txBody>
      </p:sp>
      <p:sp>
        <p:nvSpPr>
          <p:cNvPr id="6" name="object 6"/>
          <p:cNvSpPr txBox="1"/>
          <p:nvPr/>
        </p:nvSpPr>
        <p:spPr>
          <a:xfrm>
            <a:off x="2914269" y="1396746"/>
            <a:ext cx="255714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10">
                <a:solidFill>
                  <a:srgbClr val="FFFFFF"/>
                </a:solidFill>
                <a:latin typeface="Microsoft YaHei UI"/>
                <a:cs typeface="Microsoft YaHei UI"/>
              </a:rPr>
              <a:t>企业统一的质量审计流程</a:t>
            </a:r>
            <a:endParaRPr sz="1800">
              <a:latin typeface="Microsoft YaHei UI"/>
              <a:cs typeface="Microsoft YaHei U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285750" y="2006600"/>
            <a:ext cx="2057400" cy="4548505"/>
            <a:chOff x="285750" y="2006600"/>
            <a:chExt cx="2057400" cy="4548505"/>
          </a:xfrm>
        </p:grpSpPr>
        <p:sp>
          <p:nvSpPr>
            <p:cNvPr id="8" name="object 8"/>
            <p:cNvSpPr/>
            <p:nvPr/>
          </p:nvSpPr>
          <p:spPr>
            <a:xfrm flipH="1">
              <a:off x="2333625" y="2016125"/>
              <a:ext cx="0" cy="4529455"/>
            </a:xfrm>
            <a:custGeom>
              <a:rect l="l" t="t" r="r" b="b"/>
              <a:pathLst>
                <a:path h="4529455">
                  <a:moveTo>
                    <a:pt x="0" y="0"/>
                  </a:moveTo>
                  <a:lnTo>
                    <a:pt x="0" y="4529137"/>
                  </a:lnTo>
                </a:path>
              </a:pathLst>
            </a:custGeom>
            <a:ln w="1905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290512" y="2987675"/>
              <a:ext cx="1569085" cy="695325"/>
            </a:xfrm>
            <a:custGeom>
              <a:rect l="l" t="t" r="r" b="b"/>
              <a:pathLst>
                <a:path w="1569085" h="695325">
                  <a:moveTo>
                    <a:pt x="1206436" y="0"/>
                  </a:moveTo>
                  <a:lnTo>
                    <a:pt x="0" y="0"/>
                  </a:lnTo>
                  <a:lnTo>
                    <a:pt x="361975" y="347725"/>
                  </a:lnTo>
                  <a:lnTo>
                    <a:pt x="0" y="695325"/>
                  </a:lnTo>
                  <a:lnTo>
                    <a:pt x="1206436" y="695325"/>
                  </a:lnTo>
                  <a:lnTo>
                    <a:pt x="1568513" y="347725"/>
                  </a:lnTo>
                  <a:lnTo>
                    <a:pt x="1206436" y="0"/>
                  </a:lnTo>
                  <a:close/>
                </a:path>
              </a:pathLst>
            </a:custGeom>
            <a:solidFill>
              <a:srgbClr val="009999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290512" y="2987675"/>
              <a:ext cx="1569085" cy="695325"/>
            </a:xfrm>
            <a:custGeom>
              <a:rect l="l" t="t" r="r" b="b"/>
              <a:pathLst>
                <a:path w="1569085" h="695325">
                  <a:moveTo>
                    <a:pt x="0" y="0"/>
                  </a:moveTo>
                  <a:lnTo>
                    <a:pt x="1206436" y="0"/>
                  </a:lnTo>
                  <a:lnTo>
                    <a:pt x="1568513" y="347725"/>
                  </a:lnTo>
                  <a:lnTo>
                    <a:pt x="1206436" y="695325"/>
                  </a:lnTo>
                  <a:lnTo>
                    <a:pt x="0" y="695325"/>
                  </a:lnTo>
                  <a:lnTo>
                    <a:pt x="361975" y="34772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802335" y="3059684"/>
            <a:ext cx="829944" cy="546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Arial"/>
                <a:cs typeface="Arial"/>
              </a:rPr>
              <a:t>Production  Order</a:t>
            </a:r>
            <a:endParaRPr sz="1200">
              <a:latin typeface="Arial"/>
              <a:cs typeface="Arial"/>
            </a:endParaRPr>
          </a:p>
          <a:p>
            <a:pPr marL="128270">
              <a:lnSpc>
                <a:spcPct val="100000"/>
              </a:lnSpc>
              <a:spcBef>
                <a:spcPts val="20"/>
              </a:spcBef>
            </a:pPr>
            <a:r>
              <a:rPr sz="1000" b="1" spc="5">
                <a:solidFill>
                  <a:srgbClr val="FFFFFF"/>
                </a:solidFill>
                <a:latin typeface="Microsoft YaHei UI"/>
                <a:cs typeface="Microsoft YaHei UI"/>
              </a:rPr>
              <a:t>生产订单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2363851" y="1882774"/>
            <a:ext cx="5200650" cy="447675"/>
          </a:xfrm>
          <a:custGeom>
            <a:rect l="l" t="t" r="r" b="b"/>
            <a:pathLst>
              <a:path w="5200650" h="447675">
                <a:moveTo>
                  <a:pt x="5200650" y="0"/>
                </a:moveTo>
                <a:lnTo>
                  <a:pt x="0" y="0"/>
                </a:lnTo>
                <a:lnTo>
                  <a:pt x="0" y="377850"/>
                </a:lnTo>
                <a:lnTo>
                  <a:pt x="0" y="447675"/>
                </a:lnTo>
                <a:lnTo>
                  <a:pt x="5200650" y="447675"/>
                </a:lnTo>
                <a:lnTo>
                  <a:pt x="5200650" y="377850"/>
                </a:lnTo>
                <a:lnTo>
                  <a:pt x="5200650" y="0"/>
                </a:lnTo>
                <a:close/>
              </a:path>
            </a:pathLst>
          </a:custGeom>
          <a:solidFill>
            <a:srgbClr val="F0F8F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3139567" y="1990724"/>
            <a:ext cx="3649979" cy="2235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300" b="1">
                <a:latin typeface="Arial"/>
                <a:cs typeface="Arial"/>
              </a:rPr>
              <a:t>MES</a:t>
            </a:r>
            <a:r>
              <a:rPr sz="1300" b="1" spc="-15">
                <a:latin typeface="Arial"/>
                <a:cs typeface="Arial"/>
              </a:rPr>
              <a:t> </a:t>
            </a:r>
            <a:r>
              <a:rPr sz="1300" b="1" spc="-20">
                <a:latin typeface="Arial"/>
                <a:cs typeface="Arial"/>
              </a:rPr>
              <a:t>(SIMATIC</a:t>
            </a:r>
            <a:r>
              <a:rPr sz="1300" b="1" spc="45">
                <a:latin typeface="Arial"/>
                <a:cs typeface="Arial"/>
              </a:rPr>
              <a:t> </a:t>
            </a:r>
            <a:r>
              <a:rPr sz="1300" b="1" spc="-5">
                <a:latin typeface="Arial"/>
                <a:cs typeface="Arial"/>
              </a:rPr>
              <a:t>IT</a:t>
            </a:r>
            <a:r>
              <a:rPr sz="1300" b="1" spc="5">
                <a:latin typeface="Arial"/>
                <a:cs typeface="Arial"/>
              </a:rPr>
              <a:t> </a:t>
            </a:r>
            <a:r>
              <a:rPr sz="1300" b="1" spc="-5">
                <a:latin typeface="Arial"/>
                <a:cs typeface="Arial"/>
              </a:rPr>
              <a:t>Production</a:t>
            </a:r>
            <a:r>
              <a:rPr sz="1300" b="1" spc="45">
                <a:latin typeface="Arial"/>
                <a:cs typeface="Arial"/>
              </a:rPr>
              <a:t> </a:t>
            </a:r>
            <a:r>
              <a:rPr sz="1300" b="1" spc="-5">
                <a:latin typeface="Arial"/>
                <a:cs typeface="Arial"/>
              </a:rPr>
              <a:t>Suite</a:t>
            </a:r>
            <a:r>
              <a:rPr sz="1300" b="1" spc="20">
                <a:latin typeface="Arial"/>
                <a:cs typeface="Arial"/>
              </a:rPr>
              <a:t> </a:t>
            </a:r>
            <a:r>
              <a:rPr sz="1300" b="1" spc="-5">
                <a:latin typeface="Arial"/>
                <a:cs typeface="Arial"/>
              </a:rPr>
              <a:t>incl</a:t>
            </a:r>
            <a:r>
              <a:rPr sz="1300" b="1" spc="20">
                <a:latin typeface="Arial"/>
                <a:cs typeface="Arial"/>
              </a:rPr>
              <a:t> </a:t>
            </a:r>
            <a:r>
              <a:rPr sz="1300" b="1" spc="-5">
                <a:latin typeface="Arial"/>
                <a:cs typeface="Arial"/>
              </a:rPr>
              <a:t>Unilab)</a:t>
            </a:r>
            <a:endParaRPr sz="1300">
              <a:latin typeface="Arial"/>
              <a:cs typeface="Arial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273050" y="1882775"/>
            <a:ext cx="2038350" cy="447675"/>
          </a:xfrm>
          <a:custGeom>
            <a:rect l="l" t="t" r="r" b="b"/>
            <a:pathLst>
              <a:path w="2038350" h="447675">
                <a:moveTo>
                  <a:pt x="2038350" y="0"/>
                </a:moveTo>
                <a:lnTo>
                  <a:pt x="0" y="0"/>
                </a:lnTo>
                <a:lnTo>
                  <a:pt x="0" y="447675"/>
                </a:lnTo>
                <a:lnTo>
                  <a:pt x="2038350" y="447675"/>
                </a:lnTo>
                <a:lnTo>
                  <a:pt x="2038350" y="0"/>
                </a:lnTo>
                <a:close/>
              </a:path>
            </a:pathLst>
          </a:custGeom>
          <a:solidFill>
            <a:srgbClr val="F0F8F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1097076" y="1981581"/>
            <a:ext cx="39179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latin typeface="Arial"/>
                <a:cs typeface="Arial"/>
              </a:rPr>
              <a:t>E</a:t>
            </a:r>
            <a:r>
              <a:rPr sz="1400" b="1" spc="-10">
                <a:latin typeface="Arial"/>
                <a:cs typeface="Arial"/>
              </a:rPr>
              <a:t>R</a:t>
            </a:r>
            <a:r>
              <a:rPr sz="1400" b="1">
                <a:latin typeface="Arial"/>
                <a:cs typeface="Arial"/>
              </a:rPr>
              <a:t>P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397979" y="1962111"/>
            <a:ext cx="6899909" cy="437515"/>
            <a:chOff x="397979" y="1962111"/>
            <a:chExt cx="6899909" cy="437515"/>
          </a:xfrm>
        </p:grpSpPr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97979" y="1974799"/>
              <a:ext cx="460628" cy="42448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37172" y="1962111"/>
              <a:ext cx="460628" cy="424091"/>
            </a:xfrm>
            <a:prstGeom prst="rect">
              <a:avLst/>
            </a:prstGeom>
          </p:spPr>
        </p:pic>
      </p:grpSp>
      <p:sp>
        <p:nvSpPr>
          <p:cNvPr id="19" name="object 19"/>
          <p:cNvSpPr txBox="1"/>
          <p:nvPr/>
        </p:nvSpPr>
        <p:spPr>
          <a:xfrm>
            <a:off x="300634" y="2441828"/>
            <a:ext cx="629920" cy="438784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" marR="5080" indent="-5080" algn="just">
              <a:lnSpc>
                <a:spcPct val="100600"/>
              </a:lnSpc>
              <a:spcBef>
                <a:spcPts val="90"/>
              </a:spcBef>
            </a:pPr>
            <a:r>
              <a:rPr sz="900" b="1">
                <a:latin typeface="Arial"/>
                <a:cs typeface="Arial"/>
              </a:rPr>
              <a:t>Produ</a:t>
            </a:r>
            <a:r>
              <a:rPr sz="900" b="1" spc="-5">
                <a:latin typeface="Arial"/>
                <a:cs typeface="Arial"/>
              </a:rPr>
              <a:t>c</a:t>
            </a:r>
            <a:r>
              <a:rPr sz="900" b="1">
                <a:latin typeface="Arial"/>
                <a:cs typeface="Arial"/>
              </a:rPr>
              <a:t>tion  Sup</a:t>
            </a:r>
            <a:r>
              <a:rPr sz="900" b="1" spc="-5">
                <a:latin typeface="Arial"/>
                <a:cs typeface="Arial"/>
              </a:rPr>
              <a:t>er</a:t>
            </a:r>
            <a:r>
              <a:rPr sz="900" b="1" spc="-20">
                <a:latin typeface="Arial"/>
                <a:cs typeface="Arial"/>
              </a:rPr>
              <a:t>v</a:t>
            </a:r>
            <a:r>
              <a:rPr sz="900" b="1" spc="-5">
                <a:latin typeface="Arial"/>
                <a:cs typeface="Arial"/>
              </a:rPr>
              <a:t>isor </a:t>
            </a:r>
            <a:r>
              <a:rPr sz="900" b="1" spc="10">
                <a:latin typeface="Microsoft YaHei UI"/>
                <a:cs typeface="Microsoft YaHei UI"/>
              </a:rPr>
              <a:t>生产总监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818756" y="2443734"/>
            <a:ext cx="497840" cy="438784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indent="43815">
              <a:lnSpc>
                <a:spcPct val="100600"/>
              </a:lnSpc>
              <a:spcBef>
                <a:spcPts val="90"/>
              </a:spcBef>
            </a:pPr>
            <a:r>
              <a:rPr sz="900" b="1" spc="-5">
                <a:latin typeface="Arial"/>
                <a:cs typeface="Arial"/>
              </a:rPr>
              <a:t>Quality </a:t>
            </a:r>
            <a:r>
              <a:rPr sz="900" b="1">
                <a:latin typeface="Arial"/>
                <a:cs typeface="Arial"/>
              </a:rPr>
              <a:t> </a:t>
            </a:r>
            <a:r>
              <a:rPr sz="900" b="1" spc="5">
                <a:latin typeface="Arial"/>
                <a:cs typeface="Arial"/>
              </a:rPr>
              <a:t>M</a:t>
            </a:r>
            <a:r>
              <a:rPr sz="900" b="1" spc="-5">
                <a:latin typeface="Arial"/>
                <a:cs typeface="Arial"/>
              </a:rPr>
              <a:t>anager </a:t>
            </a:r>
            <a:r>
              <a:rPr sz="900" b="1" spc="10">
                <a:latin typeface="Microsoft YaHei UI"/>
                <a:cs typeface="Microsoft YaHei UI"/>
              </a:rPr>
              <a:t>质量经理</a:t>
            </a:r>
            <a:endParaRPr sz="900">
              <a:latin typeface="Microsoft YaHei UI"/>
              <a:cs typeface="Microsoft YaHei UI"/>
            </a:endParaRPr>
          </a:p>
        </p:txBody>
      </p:sp>
      <p:pic>
        <p:nvPicPr>
          <p:cNvPr id="21" name="object 21"/>
          <p:cNvPicPr/>
          <p:nvPr/>
        </p:nvPicPr>
        <p:blipFill>
          <a:blip r:embed="rId3"/>
          <a:stretch>
            <a:fillRect/>
          </a:stretch>
        </p:blipFill>
        <p:spPr>
          <a:xfrm>
            <a:off x="2602864" y="1962111"/>
            <a:ext cx="459714" cy="424091"/>
          </a:xfrm>
          <a:prstGeom prst="rect">
            <a:avLst/>
          </a:prstGeom>
        </p:spPr>
      </p:pic>
      <p:sp>
        <p:nvSpPr>
          <p:cNvPr id="22" name="object 22"/>
          <p:cNvSpPr txBox="1"/>
          <p:nvPr/>
        </p:nvSpPr>
        <p:spPr>
          <a:xfrm>
            <a:off x="2517139" y="2443734"/>
            <a:ext cx="629920" cy="438784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8105" marR="5080" indent="-66040">
              <a:lnSpc>
                <a:spcPct val="100600"/>
              </a:lnSpc>
              <a:spcBef>
                <a:spcPts val="90"/>
              </a:spcBef>
            </a:pPr>
            <a:r>
              <a:rPr sz="900" b="1">
                <a:latin typeface="Arial"/>
                <a:cs typeface="Arial"/>
              </a:rPr>
              <a:t>Produ</a:t>
            </a:r>
            <a:r>
              <a:rPr sz="900" b="1" spc="-5">
                <a:latin typeface="Arial"/>
                <a:cs typeface="Arial"/>
              </a:rPr>
              <a:t>c</a:t>
            </a:r>
            <a:r>
              <a:rPr sz="900" b="1">
                <a:latin typeface="Arial"/>
                <a:cs typeface="Arial"/>
              </a:rPr>
              <a:t>tion  Manager </a:t>
            </a:r>
            <a:r>
              <a:rPr sz="900" b="1" spc="5">
                <a:latin typeface="Arial"/>
                <a:cs typeface="Arial"/>
              </a:rPr>
              <a:t> </a:t>
            </a:r>
            <a:r>
              <a:rPr sz="900" b="1" spc="10">
                <a:latin typeface="Microsoft YaHei UI"/>
                <a:cs typeface="Microsoft YaHei UI"/>
              </a:rPr>
              <a:t>生产经理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7637526" y="1882775"/>
            <a:ext cx="2268855" cy="447675"/>
          </a:xfrm>
          <a:custGeom>
            <a:rect l="l" t="t" r="r" b="b"/>
            <a:pathLst>
              <a:path w="2268854" h="447675">
                <a:moveTo>
                  <a:pt x="2268474" y="0"/>
                </a:moveTo>
                <a:lnTo>
                  <a:pt x="0" y="0"/>
                </a:lnTo>
                <a:lnTo>
                  <a:pt x="0" y="447675"/>
                </a:lnTo>
                <a:lnTo>
                  <a:pt x="2268474" y="447675"/>
                </a:lnTo>
                <a:lnTo>
                  <a:pt x="2268474" y="0"/>
                </a:lnTo>
                <a:close/>
              </a:path>
            </a:pathLst>
          </a:custGeom>
          <a:solidFill>
            <a:srgbClr val="F0F8F8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8576818" y="1981581"/>
            <a:ext cx="39179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latin typeface="Arial"/>
                <a:cs typeface="Arial"/>
              </a:rPr>
              <a:t>E</a:t>
            </a:r>
            <a:r>
              <a:rPr sz="1400" b="1" spc="-10">
                <a:latin typeface="Arial"/>
                <a:cs typeface="Arial"/>
              </a:rPr>
              <a:t>R</a:t>
            </a:r>
            <a:r>
              <a:rPr sz="1400" b="1">
                <a:latin typeface="Arial"/>
                <a:cs typeface="Arial"/>
              </a:rPr>
              <a:t>P</a:t>
            </a:r>
            <a:endParaRPr sz="1400">
              <a:latin typeface="Arial"/>
              <a:cs typeface="Arial"/>
            </a:endParaRPr>
          </a:p>
        </p:txBody>
      </p:sp>
      <p:pic>
        <p:nvPicPr>
          <p:cNvPr id="25" name="object 25"/>
          <p:cNvPicPr/>
          <p:nvPr/>
        </p:nvPicPr>
        <p:blipFill>
          <a:blip r:embed="rId4"/>
          <a:stretch>
            <a:fillRect/>
          </a:stretch>
        </p:blipFill>
        <p:spPr>
          <a:xfrm>
            <a:off x="9202166" y="1565338"/>
            <a:ext cx="686396" cy="538162"/>
          </a:xfrm>
          <a:prstGeom prst="rect">
            <a:avLst/>
          </a:prstGeom>
        </p:spPr>
      </p:pic>
      <p:sp>
        <p:nvSpPr>
          <p:cNvPr id="26" name="object 26"/>
          <p:cNvSpPr txBox="1"/>
          <p:nvPr/>
        </p:nvSpPr>
        <p:spPr>
          <a:xfrm>
            <a:off x="9229470" y="2129409"/>
            <a:ext cx="6229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indent="106680">
              <a:lnSpc>
                <a:spcPct val="100000"/>
              </a:lnSpc>
              <a:spcBef>
                <a:spcPts val="100"/>
              </a:spcBef>
            </a:pPr>
            <a:r>
              <a:rPr sz="900" b="1" spc="-5">
                <a:latin typeface="Arial"/>
                <a:cs typeface="Arial"/>
              </a:rPr>
              <a:t>Quality </a:t>
            </a:r>
            <a:r>
              <a:rPr sz="900" b="1">
                <a:latin typeface="Arial"/>
                <a:cs typeface="Arial"/>
              </a:rPr>
              <a:t> Sup</a:t>
            </a:r>
            <a:r>
              <a:rPr sz="900" b="1" spc="-5">
                <a:latin typeface="Arial"/>
                <a:cs typeface="Arial"/>
              </a:rPr>
              <a:t>er</a:t>
            </a:r>
            <a:r>
              <a:rPr sz="900" b="1" spc="-20">
                <a:latin typeface="Arial"/>
                <a:cs typeface="Arial"/>
              </a:rPr>
              <a:t>v</a:t>
            </a:r>
            <a:r>
              <a:rPr sz="900" b="1" spc="-5">
                <a:latin typeface="Arial"/>
                <a:cs typeface="Arial"/>
              </a:rPr>
              <a:t>isor</a:t>
            </a:r>
            <a:endParaRPr sz="90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9296527" y="2405253"/>
            <a:ext cx="48895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1" spc="10">
                <a:latin typeface="Microsoft YaHei UI"/>
                <a:cs typeface="Microsoft YaHei UI"/>
              </a:rPr>
              <a:t>质量总监</a:t>
            </a:r>
            <a:endParaRPr sz="900">
              <a:latin typeface="Microsoft YaHei UI"/>
              <a:cs typeface="Microsoft YaHei UI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2813113" y="2982912"/>
            <a:ext cx="1577975" cy="704850"/>
            <a:chOff x="2813113" y="2982912"/>
            <a:chExt cx="1577975" cy="704850"/>
          </a:xfrm>
        </p:grpSpPr>
        <p:sp>
          <p:nvSpPr>
            <p:cNvPr id="29" name="object 29"/>
            <p:cNvSpPr/>
            <p:nvPr/>
          </p:nvSpPr>
          <p:spPr>
            <a:xfrm>
              <a:off x="2817876" y="2987675"/>
              <a:ext cx="1568450" cy="695325"/>
            </a:xfrm>
            <a:custGeom>
              <a:rect l="l" t="t" r="r" b="b"/>
              <a:pathLst>
                <a:path w="1568450" h="695325">
                  <a:moveTo>
                    <a:pt x="1206373" y="0"/>
                  </a:moveTo>
                  <a:lnTo>
                    <a:pt x="0" y="0"/>
                  </a:lnTo>
                  <a:lnTo>
                    <a:pt x="361950" y="347725"/>
                  </a:lnTo>
                  <a:lnTo>
                    <a:pt x="0" y="695325"/>
                  </a:lnTo>
                  <a:lnTo>
                    <a:pt x="1206373" y="695325"/>
                  </a:lnTo>
                  <a:lnTo>
                    <a:pt x="1568450" y="347725"/>
                  </a:lnTo>
                  <a:lnTo>
                    <a:pt x="1206373" y="0"/>
                  </a:lnTo>
                  <a:close/>
                </a:path>
              </a:pathLst>
            </a:custGeom>
            <a:solidFill>
              <a:srgbClr val="404040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2817876" y="2987675"/>
              <a:ext cx="1568450" cy="695325"/>
            </a:xfrm>
            <a:custGeom>
              <a:rect l="l" t="t" r="r" b="b"/>
              <a:pathLst>
                <a:path w="1568450" h="695325">
                  <a:moveTo>
                    <a:pt x="0" y="0"/>
                  </a:moveTo>
                  <a:lnTo>
                    <a:pt x="1206373" y="0"/>
                  </a:lnTo>
                  <a:lnTo>
                    <a:pt x="1568450" y="347725"/>
                  </a:lnTo>
                  <a:lnTo>
                    <a:pt x="1206373" y="695325"/>
                  </a:lnTo>
                  <a:lnTo>
                    <a:pt x="0" y="695325"/>
                  </a:lnTo>
                  <a:lnTo>
                    <a:pt x="361950" y="34772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1" name="object 31"/>
          <p:cNvSpPr txBox="1"/>
          <p:nvPr/>
        </p:nvSpPr>
        <p:spPr>
          <a:xfrm>
            <a:off x="3550158" y="3015487"/>
            <a:ext cx="728980" cy="6362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7625" marR="508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FFFFFF"/>
                </a:solidFill>
                <a:latin typeface="Arial"/>
                <a:cs typeface="Arial"/>
              </a:rPr>
              <a:t>Dispatch </a:t>
            </a:r>
            <a:r>
              <a:rPr sz="1000" b="1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b="1" spc="-10">
                <a:solidFill>
                  <a:srgbClr val="FFFFFF"/>
                </a:solidFill>
                <a:latin typeface="Arial"/>
                <a:cs typeface="Arial"/>
              </a:rPr>
              <a:t>Pr</a:t>
            </a:r>
            <a:r>
              <a:rPr sz="1000" b="1" spc="-5">
                <a:solidFill>
                  <a:srgbClr val="FFFFFF"/>
                </a:solidFill>
                <a:latin typeface="Arial"/>
                <a:cs typeface="Arial"/>
              </a:rPr>
              <a:t>oduction  Order</a:t>
            </a:r>
            <a:endParaRPr sz="1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"/>
              </a:spcBef>
            </a:pPr>
            <a:r>
              <a:rPr sz="1000" b="1" spc="5">
                <a:solidFill>
                  <a:srgbClr val="FFFFFF"/>
                </a:solidFill>
                <a:latin typeface="Microsoft YaHei UI"/>
                <a:cs typeface="Microsoft YaHei UI"/>
              </a:rPr>
              <a:t>订单下发</a:t>
            </a:r>
            <a:endParaRPr sz="1000">
              <a:latin typeface="Microsoft YaHei UI"/>
              <a:cs typeface="Microsoft YaHei UI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1858898" y="3249548"/>
            <a:ext cx="3039110" cy="1362710"/>
            <a:chOff x="1858898" y="3249548"/>
            <a:chExt cx="3039110" cy="1362710"/>
          </a:xfrm>
        </p:grpSpPr>
        <p:sp>
          <p:nvSpPr>
            <p:cNvPr id="33" name="object 33"/>
            <p:cNvSpPr/>
            <p:nvPr/>
          </p:nvSpPr>
          <p:spPr>
            <a:xfrm>
              <a:off x="1858898" y="3249548"/>
              <a:ext cx="1351280" cy="171450"/>
            </a:xfrm>
            <a:custGeom>
              <a:rect l="l" t="t" r="r" b="b"/>
              <a:pathLst>
                <a:path w="1351280" h="171450">
                  <a:moveTo>
                    <a:pt x="1179576" y="0"/>
                  </a:moveTo>
                  <a:lnTo>
                    <a:pt x="1179576" y="171450"/>
                  </a:lnTo>
                  <a:lnTo>
                    <a:pt x="1293876" y="114300"/>
                  </a:lnTo>
                  <a:lnTo>
                    <a:pt x="1208151" y="114300"/>
                  </a:lnTo>
                  <a:lnTo>
                    <a:pt x="1208151" y="57150"/>
                  </a:lnTo>
                  <a:lnTo>
                    <a:pt x="1293876" y="57150"/>
                  </a:lnTo>
                  <a:lnTo>
                    <a:pt x="1179576" y="0"/>
                  </a:lnTo>
                  <a:close/>
                </a:path>
                <a:path w="1351280" h="171450">
                  <a:moveTo>
                    <a:pt x="1179576" y="57150"/>
                  </a:moveTo>
                  <a:lnTo>
                    <a:pt x="0" y="57150"/>
                  </a:lnTo>
                  <a:lnTo>
                    <a:pt x="0" y="114300"/>
                  </a:lnTo>
                  <a:lnTo>
                    <a:pt x="1179576" y="114300"/>
                  </a:lnTo>
                  <a:lnTo>
                    <a:pt x="1179576" y="57150"/>
                  </a:lnTo>
                  <a:close/>
                </a:path>
                <a:path w="1351280" h="171450">
                  <a:moveTo>
                    <a:pt x="1293876" y="57150"/>
                  </a:moveTo>
                  <a:lnTo>
                    <a:pt x="1208151" y="57150"/>
                  </a:lnTo>
                  <a:lnTo>
                    <a:pt x="1208151" y="114300"/>
                  </a:lnTo>
                  <a:lnTo>
                    <a:pt x="1293876" y="114300"/>
                  </a:lnTo>
                  <a:lnTo>
                    <a:pt x="1351026" y="85725"/>
                  </a:lnTo>
                  <a:lnTo>
                    <a:pt x="1293876" y="5715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3324224" y="3911599"/>
              <a:ext cx="1568450" cy="695325"/>
            </a:xfrm>
            <a:custGeom>
              <a:rect l="l" t="t" r="r" b="b"/>
              <a:pathLst>
                <a:path w="1568450" h="695325">
                  <a:moveTo>
                    <a:pt x="1206500" y="0"/>
                  </a:moveTo>
                  <a:lnTo>
                    <a:pt x="0" y="0"/>
                  </a:lnTo>
                  <a:lnTo>
                    <a:pt x="361950" y="347599"/>
                  </a:lnTo>
                  <a:lnTo>
                    <a:pt x="0" y="695325"/>
                  </a:lnTo>
                  <a:lnTo>
                    <a:pt x="1206500" y="695325"/>
                  </a:lnTo>
                  <a:lnTo>
                    <a:pt x="1568450" y="347599"/>
                  </a:lnTo>
                  <a:lnTo>
                    <a:pt x="1206500" y="0"/>
                  </a:lnTo>
                  <a:close/>
                </a:path>
              </a:pathLst>
            </a:custGeom>
            <a:solidFill>
              <a:srgbClr val="404040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3324224" y="3911599"/>
              <a:ext cx="1568450" cy="695325"/>
            </a:xfrm>
            <a:custGeom>
              <a:rect l="l" t="t" r="r" b="b"/>
              <a:pathLst>
                <a:path w="1568450" h="695325">
                  <a:moveTo>
                    <a:pt x="0" y="0"/>
                  </a:moveTo>
                  <a:lnTo>
                    <a:pt x="1206500" y="0"/>
                  </a:lnTo>
                  <a:lnTo>
                    <a:pt x="1568450" y="347599"/>
                  </a:lnTo>
                  <a:lnTo>
                    <a:pt x="1206500" y="695325"/>
                  </a:lnTo>
                  <a:lnTo>
                    <a:pt x="0" y="695325"/>
                  </a:lnTo>
                  <a:lnTo>
                    <a:pt x="361950" y="34759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6" name="object 36"/>
          <p:cNvSpPr txBox="1"/>
          <p:nvPr/>
        </p:nvSpPr>
        <p:spPr>
          <a:xfrm>
            <a:off x="4051553" y="3907663"/>
            <a:ext cx="735965" cy="528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100" b="1" spc="-10">
                <a:solidFill>
                  <a:srgbClr val="FFFFFF"/>
                </a:solidFill>
                <a:latin typeface="Arial"/>
                <a:cs typeface="Arial"/>
              </a:rPr>
              <a:t>Activate </a:t>
            </a:r>
            <a:r>
              <a:rPr sz="1100" b="1" spc="-5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100" b="1">
                <a:solidFill>
                  <a:srgbClr val="FFFFFF"/>
                </a:solidFill>
                <a:latin typeface="Arial"/>
                <a:cs typeface="Arial"/>
              </a:rPr>
              <a:t>Quality </a:t>
            </a:r>
            <a:r>
              <a:rPr sz="1100" b="1" spc="5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100" b="1">
                <a:solidFill>
                  <a:srgbClr val="FFFFFF"/>
                </a:solidFill>
                <a:latin typeface="Arial"/>
                <a:cs typeface="Arial"/>
              </a:rPr>
              <a:t>Workfl</a:t>
            </a:r>
            <a:r>
              <a:rPr sz="1100" b="1" spc="-15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1100" b="1" spc="15">
                <a:solidFill>
                  <a:srgbClr val="FFFFFF"/>
                </a:solidFill>
                <a:latin typeface="Arial"/>
                <a:cs typeface="Arial"/>
              </a:rPr>
              <a:t>w</a:t>
            </a:r>
            <a:r>
              <a:rPr sz="1100" b="1">
                <a:solidFill>
                  <a:srgbClr val="FFFFFF"/>
                </a:solidFill>
                <a:latin typeface="Arial"/>
                <a:cs typeface="Arial"/>
              </a:rPr>
              <a:t>s</a:t>
            </a:r>
            <a:endParaRPr sz="1100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3710178" y="4424298"/>
            <a:ext cx="79375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5">
                <a:solidFill>
                  <a:srgbClr val="FFFFFF"/>
                </a:solidFill>
                <a:latin typeface="Microsoft YaHei UI"/>
                <a:cs typeface="Microsoft YaHei UI"/>
              </a:rPr>
              <a:t>激活质量流程</a:t>
            </a:r>
            <a:endParaRPr sz="1000">
              <a:latin typeface="Microsoft YaHei UI"/>
              <a:cs typeface="Microsoft YaHei UI"/>
            </a:endParaRPr>
          </a:p>
        </p:txBody>
      </p:sp>
      <p:grpSp>
        <p:nvGrpSpPr>
          <p:cNvPr id="38" name="object 38"/>
          <p:cNvGrpSpPr/>
          <p:nvPr/>
        </p:nvGrpSpPr>
        <p:grpSpPr>
          <a:xfrm>
            <a:off x="3378200" y="3683000"/>
            <a:ext cx="2754630" cy="1657985"/>
            <a:chOff x="3378200" y="3683000"/>
            <a:chExt cx="2754630" cy="1657985"/>
          </a:xfrm>
        </p:grpSpPr>
        <p:sp>
          <p:nvSpPr>
            <p:cNvPr id="39" name="object 39"/>
            <p:cNvSpPr/>
            <p:nvPr/>
          </p:nvSpPr>
          <p:spPr>
            <a:xfrm>
              <a:off x="3378200" y="3683000"/>
              <a:ext cx="533400" cy="228600"/>
            </a:xfrm>
            <a:custGeom>
              <a:rect l="l" t="t" r="r" b="b"/>
              <a:pathLst>
                <a:path w="533400" h="228600">
                  <a:moveTo>
                    <a:pt x="365608" y="159043"/>
                  </a:moveTo>
                  <a:lnTo>
                    <a:pt x="348488" y="178181"/>
                  </a:lnTo>
                  <a:lnTo>
                    <a:pt x="533400" y="228600"/>
                  </a:lnTo>
                  <a:lnTo>
                    <a:pt x="506977" y="161925"/>
                  </a:lnTo>
                  <a:lnTo>
                    <a:pt x="425576" y="161925"/>
                  </a:lnTo>
                  <a:lnTo>
                    <a:pt x="365608" y="159043"/>
                  </a:lnTo>
                  <a:close/>
                </a:path>
                <a:path w="533400" h="228600">
                  <a:moveTo>
                    <a:pt x="414737" y="104128"/>
                  </a:moveTo>
                  <a:lnTo>
                    <a:pt x="365608" y="159043"/>
                  </a:lnTo>
                  <a:lnTo>
                    <a:pt x="425576" y="161925"/>
                  </a:lnTo>
                  <a:lnTo>
                    <a:pt x="428244" y="104775"/>
                  </a:lnTo>
                  <a:lnTo>
                    <a:pt x="414737" y="104128"/>
                  </a:lnTo>
                  <a:close/>
                </a:path>
                <a:path w="533400" h="228600">
                  <a:moveTo>
                    <a:pt x="462788" y="50418"/>
                  </a:moveTo>
                  <a:lnTo>
                    <a:pt x="414737" y="104128"/>
                  </a:lnTo>
                  <a:lnTo>
                    <a:pt x="428244" y="104775"/>
                  </a:lnTo>
                  <a:lnTo>
                    <a:pt x="425576" y="161925"/>
                  </a:lnTo>
                  <a:lnTo>
                    <a:pt x="506977" y="161925"/>
                  </a:lnTo>
                  <a:lnTo>
                    <a:pt x="462788" y="50418"/>
                  </a:lnTo>
                  <a:close/>
                </a:path>
                <a:path w="533400" h="228600">
                  <a:moveTo>
                    <a:pt x="57150" y="0"/>
                  </a:moveTo>
                  <a:lnTo>
                    <a:pt x="0" y="0"/>
                  </a:lnTo>
                  <a:lnTo>
                    <a:pt x="0" y="141477"/>
                  </a:lnTo>
                  <a:lnTo>
                    <a:pt x="365608" y="159043"/>
                  </a:lnTo>
                  <a:lnTo>
                    <a:pt x="405638" y="114300"/>
                  </a:lnTo>
                  <a:lnTo>
                    <a:pt x="57150" y="114300"/>
                  </a:lnTo>
                  <a:lnTo>
                    <a:pt x="29972" y="85725"/>
                  </a:lnTo>
                  <a:lnTo>
                    <a:pt x="57150" y="85725"/>
                  </a:lnTo>
                  <a:lnTo>
                    <a:pt x="57150" y="0"/>
                  </a:lnTo>
                  <a:close/>
                </a:path>
                <a:path w="533400" h="228600">
                  <a:moveTo>
                    <a:pt x="29972" y="85725"/>
                  </a:moveTo>
                  <a:lnTo>
                    <a:pt x="57150" y="114300"/>
                  </a:lnTo>
                  <a:lnTo>
                    <a:pt x="57150" y="87024"/>
                  </a:lnTo>
                  <a:lnTo>
                    <a:pt x="29972" y="85725"/>
                  </a:lnTo>
                  <a:close/>
                </a:path>
                <a:path w="533400" h="228600">
                  <a:moveTo>
                    <a:pt x="57150" y="87024"/>
                  </a:moveTo>
                  <a:lnTo>
                    <a:pt x="57150" y="114300"/>
                  </a:lnTo>
                  <a:lnTo>
                    <a:pt x="405638" y="114300"/>
                  </a:lnTo>
                  <a:lnTo>
                    <a:pt x="414737" y="104128"/>
                  </a:lnTo>
                  <a:lnTo>
                    <a:pt x="57150" y="87024"/>
                  </a:lnTo>
                  <a:close/>
                </a:path>
                <a:path w="533400" h="228600">
                  <a:moveTo>
                    <a:pt x="57150" y="85725"/>
                  </a:moveTo>
                  <a:lnTo>
                    <a:pt x="29972" y="85725"/>
                  </a:lnTo>
                  <a:lnTo>
                    <a:pt x="57150" y="87024"/>
                  </a:lnTo>
                  <a:lnTo>
                    <a:pt x="57150" y="8572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4559300" y="4640199"/>
              <a:ext cx="1568450" cy="695960"/>
            </a:xfrm>
            <a:custGeom>
              <a:rect l="l" t="t" r="r" b="b"/>
              <a:pathLst>
                <a:path w="1568450" h="695960">
                  <a:moveTo>
                    <a:pt x="1206500" y="0"/>
                  </a:moveTo>
                  <a:lnTo>
                    <a:pt x="0" y="0"/>
                  </a:lnTo>
                  <a:lnTo>
                    <a:pt x="361950" y="347725"/>
                  </a:lnTo>
                  <a:lnTo>
                    <a:pt x="0" y="695451"/>
                  </a:lnTo>
                  <a:lnTo>
                    <a:pt x="1206500" y="695451"/>
                  </a:lnTo>
                  <a:lnTo>
                    <a:pt x="1568450" y="347725"/>
                  </a:lnTo>
                  <a:lnTo>
                    <a:pt x="1206500" y="0"/>
                  </a:lnTo>
                  <a:close/>
                </a:path>
              </a:pathLst>
            </a:custGeom>
            <a:solidFill>
              <a:srgbClr val="404040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4559300" y="4640199"/>
              <a:ext cx="1568450" cy="695960"/>
            </a:xfrm>
            <a:custGeom>
              <a:rect l="l" t="t" r="r" b="b"/>
              <a:pathLst>
                <a:path w="1568450" h="695960">
                  <a:moveTo>
                    <a:pt x="0" y="0"/>
                  </a:moveTo>
                  <a:lnTo>
                    <a:pt x="1206500" y="0"/>
                  </a:lnTo>
                  <a:lnTo>
                    <a:pt x="1568450" y="347725"/>
                  </a:lnTo>
                  <a:lnTo>
                    <a:pt x="1206500" y="695451"/>
                  </a:lnTo>
                  <a:lnTo>
                    <a:pt x="0" y="695451"/>
                  </a:lnTo>
                  <a:lnTo>
                    <a:pt x="361950" y="34772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42" name="object 42"/>
          <p:cNvSpPr txBox="1"/>
          <p:nvPr/>
        </p:nvSpPr>
        <p:spPr>
          <a:xfrm>
            <a:off x="5128386" y="4804029"/>
            <a:ext cx="918210" cy="363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1115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Arial"/>
                <a:cs typeface="Arial"/>
              </a:rPr>
              <a:t>LIMS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1000" b="1" spc="5">
                <a:solidFill>
                  <a:srgbClr val="FFFFFF"/>
                </a:solidFill>
                <a:latin typeface="Microsoft YaHei UI"/>
                <a:cs typeface="Microsoft YaHei UI"/>
              </a:rPr>
              <a:t>实验室管理</a:t>
            </a:r>
            <a:r>
              <a:rPr sz="1000" b="1" spc="-5">
                <a:solidFill>
                  <a:srgbClr val="FFFFFF"/>
                </a:solidFill>
                <a:latin typeface="Microsoft YaHei UI"/>
                <a:cs typeface="Microsoft YaHei UI"/>
              </a:rPr>
              <a:t>系统</a:t>
            </a:r>
            <a:endParaRPr sz="1000">
              <a:latin typeface="Microsoft YaHei UI"/>
              <a:cs typeface="Microsoft YaHei UI"/>
            </a:endParaRPr>
          </a:p>
        </p:txBody>
      </p:sp>
      <p:grpSp>
        <p:nvGrpSpPr>
          <p:cNvPr id="43" name="object 43"/>
          <p:cNvGrpSpPr/>
          <p:nvPr/>
        </p:nvGrpSpPr>
        <p:grpSpPr>
          <a:xfrm>
            <a:off x="4475162" y="2982912"/>
            <a:ext cx="1577975" cy="704850"/>
            <a:chOff x="4475162" y="2982912"/>
            <a:chExt cx="1577975" cy="704850"/>
          </a:xfrm>
        </p:grpSpPr>
        <p:sp>
          <p:nvSpPr>
            <p:cNvPr id="44" name="object 44"/>
            <p:cNvSpPr/>
            <p:nvPr/>
          </p:nvSpPr>
          <p:spPr>
            <a:xfrm>
              <a:off x="4479925" y="2987675"/>
              <a:ext cx="1568450" cy="695325"/>
            </a:xfrm>
            <a:custGeom>
              <a:rect l="l" t="t" r="r" b="b"/>
              <a:pathLst>
                <a:path w="1568450" h="695325">
                  <a:moveTo>
                    <a:pt x="1206500" y="0"/>
                  </a:moveTo>
                  <a:lnTo>
                    <a:pt x="0" y="0"/>
                  </a:lnTo>
                  <a:lnTo>
                    <a:pt x="361950" y="347725"/>
                  </a:lnTo>
                  <a:lnTo>
                    <a:pt x="0" y="695325"/>
                  </a:lnTo>
                  <a:lnTo>
                    <a:pt x="1206500" y="695325"/>
                  </a:lnTo>
                  <a:lnTo>
                    <a:pt x="1568450" y="347725"/>
                  </a:lnTo>
                  <a:lnTo>
                    <a:pt x="1206500" y="0"/>
                  </a:lnTo>
                  <a:close/>
                </a:path>
              </a:pathLst>
            </a:custGeom>
            <a:solidFill>
              <a:srgbClr val="404040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object 45"/>
            <p:cNvSpPr/>
            <p:nvPr/>
          </p:nvSpPr>
          <p:spPr>
            <a:xfrm>
              <a:off x="4479925" y="2987675"/>
              <a:ext cx="1568450" cy="695325"/>
            </a:xfrm>
            <a:custGeom>
              <a:rect l="l" t="t" r="r" b="b"/>
              <a:pathLst>
                <a:path w="1568450" h="695325">
                  <a:moveTo>
                    <a:pt x="0" y="0"/>
                  </a:moveTo>
                  <a:lnTo>
                    <a:pt x="1206500" y="0"/>
                  </a:lnTo>
                  <a:lnTo>
                    <a:pt x="1568450" y="347725"/>
                  </a:lnTo>
                  <a:lnTo>
                    <a:pt x="1206500" y="695325"/>
                  </a:lnTo>
                  <a:lnTo>
                    <a:pt x="0" y="695325"/>
                  </a:lnTo>
                  <a:lnTo>
                    <a:pt x="361950" y="34772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46" name="object 46"/>
          <p:cNvSpPr txBox="1"/>
          <p:nvPr/>
        </p:nvSpPr>
        <p:spPr>
          <a:xfrm>
            <a:off x="5178297" y="3015487"/>
            <a:ext cx="693420" cy="6362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1000" b="1" spc="-5">
                <a:solidFill>
                  <a:srgbClr val="FFFFFF"/>
                </a:solidFill>
                <a:latin typeface="Arial"/>
                <a:cs typeface="Arial"/>
              </a:rPr>
              <a:t>Execution </a:t>
            </a:r>
            <a:r>
              <a:rPr sz="1000" b="1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b="1" spc="-10">
                <a:solidFill>
                  <a:srgbClr val="FFFFFF"/>
                </a:solidFill>
                <a:latin typeface="Arial"/>
                <a:cs typeface="Arial"/>
              </a:rPr>
              <a:t>Pr</a:t>
            </a:r>
            <a:r>
              <a:rPr sz="1000" b="1" spc="-5">
                <a:solidFill>
                  <a:srgbClr val="FFFFFF"/>
                </a:solidFill>
                <a:latin typeface="Arial"/>
                <a:cs typeface="Arial"/>
              </a:rPr>
              <a:t>oduction  Order</a:t>
            </a:r>
            <a:endParaRPr sz="1000">
              <a:latin typeface="Arial"/>
              <a:cs typeface="Arial"/>
            </a:endParaRPr>
          </a:p>
          <a:p>
            <a:pPr marL="47625">
              <a:lnSpc>
                <a:spcPct val="100000"/>
              </a:lnSpc>
              <a:spcBef>
                <a:spcPts val="10"/>
              </a:spcBef>
            </a:pPr>
            <a:r>
              <a:rPr sz="1000" b="1" spc="5">
                <a:solidFill>
                  <a:srgbClr val="FFFFFF"/>
                </a:solidFill>
                <a:latin typeface="Microsoft YaHei UI"/>
                <a:cs typeface="Microsoft YaHei UI"/>
              </a:rPr>
              <a:t>执行订单</a:t>
            </a:r>
            <a:endParaRPr sz="1000">
              <a:latin typeface="Microsoft YaHei UI"/>
              <a:cs typeface="Microsoft YaHei UI"/>
            </a:endParaRPr>
          </a:p>
        </p:txBody>
      </p:sp>
      <p:grpSp>
        <p:nvGrpSpPr>
          <p:cNvPr id="47" name="object 47"/>
          <p:cNvGrpSpPr/>
          <p:nvPr/>
        </p:nvGrpSpPr>
        <p:grpSpPr>
          <a:xfrm>
            <a:off x="339166" y="1887537"/>
            <a:ext cx="7622540" cy="3977640"/>
            <a:chOff x="339166" y="1887537"/>
            <a:chExt cx="7622540" cy="3977640"/>
          </a:xfrm>
        </p:grpSpPr>
        <p:sp>
          <p:nvSpPr>
            <p:cNvPr id="48" name="object 48"/>
            <p:cNvSpPr/>
            <p:nvPr/>
          </p:nvSpPr>
          <p:spPr>
            <a:xfrm>
              <a:off x="3883025" y="3249548"/>
              <a:ext cx="1270000" cy="1824355"/>
            </a:xfrm>
            <a:custGeom>
              <a:rect l="l" t="t" r="r" b="b"/>
              <a:pathLst>
                <a:path w="1270000" h="1824354">
                  <a:moveTo>
                    <a:pt x="988949" y="85725"/>
                  </a:moveTo>
                  <a:lnTo>
                    <a:pt x="931799" y="57150"/>
                  </a:lnTo>
                  <a:lnTo>
                    <a:pt x="817499" y="0"/>
                  </a:lnTo>
                  <a:lnTo>
                    <a:pt x="817499" y="57150"/>
                  </a:lnTo>
                  <a:lnTo>
                    <a:pt x="503174" y="57150"/>
                  </a:lnTo>
                  <a:lnTo>
                    <a:pt x="503174" y="114300"/>
                  </a:lnTo>
                  <a:lnTo>
                    <a:pt x="817499" y="114300"/>
                  </a:lnTo>
                  <a:lnTo>
                    <a:pt x="817499" y="171450"/>
                  </a:lnTo>
                  <a:lnTo>
                    <a:pt x="931799" y="114300"/>
                  </a:lnTo>
                  <a:lnTo>
                    <a:pt x="988949" y="85725"/>
                  </a:lnTo>
                  <a:close/>
                </a:path>
                <a:path w="1270000" h="1824354">
                  <a:moveTo>
                    <a:pt x="1068324" y="1738376"/>
                  </a:moveTo>
                  <a:lnTo>
                    <a:pt x="1011174" y="1709801"/>
                  </a:lnTo>
                  <a:lnTo>
                    <a:pt x="896874" y="1652651"/>
                  </a:lnTo>
                  <a:lnTo>
                    <a:pt x="896874" y="1709801"/>
                  </a:lnTo>
                  <a:lnTo>
                    <a:pt x="57150" y="1709801"/>
                  </a:lnTo>
                  <a:lnTo>
                    <a:pt x="57150" y="1357376"/>
                  </a:lnTo>
                  <a:lnTo>
                    <a:pt x="0" y="1357376"/>
                  </a:lnTo>
                  <a:lnTo>
                    <a:pt x="0" y="1766951"/>
                  </a:lnTo>
                  <a:lnTo>
                    <a:pt x="896874" y="1766951"/>
                  </a:lnTo>
                  <a:lnTo>
                    <a:pt x="896874" y="1824101"/>
                  </a:lnTo>
                  <a:lnTo>
                    <a:pt x="1011174" y="1766951"/>
                  </a:lnTo>
                  <a:lnTo>
                    <a:pt x="1068324" y="1738376"/>
                  </a:lnTo>
                  <a:close/>
                </a:path>
                <a:path w="1270000" h="1824354">
                  <a:moveTo>
                    <a:pt x="1270000" y="604901"/>
                  </a:moveTo>
                  <a:lnTo>
                    <a:pt x="1255712" y="576326"/>
                  </a:lnTo>
                  <a:lnTo>
                    <a:pt x="1184275" y="433451"/>
                  </a:lnTo>
                  <a:lnTo>
                    <a:pt x="1098550" y="604901"/>
                  </a:lnTo>
                  <a:lnTo>
                    <a:pt x="1155700" y="604901"/>
                  </a:lnTo>
                  <a:lnTo>
                    <a:pt x="1155700" y="981075"/>
                  </a:lnTo>
                  <a:lnTo>
                    <a:pt x="1009650" y="981075"/>
                  </a:lnTo>
                  <a:lnTo>
                    <a:pt x="1009650" y="1038225"/>
                  </a:lnTo>
                  <a:lnTo>
                    <a:pt x="1212850" y="1038225"/>
                  </a:lnTo>
                  <a:lnTo>
                    <a:pt x="1212850" y="1009650"/>
                  </a:lnTo>
                  <a:lnTo>
                    <a:pt x="1212850" y="981075"/>
                  </a:lnTo>
                  <a:lnTo>
                    <a:pt x="1212850" y="604901"/>
                  </a:lnTo>
                  <a:lnTo>
                    <a:pt x="1270000" y="60490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2003425" y="1892300"/>
              <a:ext cx="681355" cy="777875"/>
            </a:xfrm>
            <a:custGeom>
              <a:rect l="l" t="t" r="r" b="b"/>
              <a:pathLst>
                <a:path w="681355" h="777875">
                  <a:moveTo>
                    <a:pt x="457835" y="0"/>
                  </a:moveTo>
                  <a:lnTo>
                    <a:pt x="340487" y="208914"/>
                  </a:lnTo>
                  <a:lnTo>
                    <a:pt x="263398" y="82676"/>
                  </a:lnTo>
                  <a:lnTo>
                    <a:pt x="230505" y="227584"/>
                  </a:lnTo>
                  <a:lnTo>
                    <a:pt x="11683" y="82676"/>
                  </a:lnTo>
                  <a:lnTo>
                    <a:pt x="145923" y="274320"/>
                  </a:lnTo>
                  <a:lnTo>
                    <a:pt x="0" y="310261"/>
                  </a:lnTo>
                  <a:lnTo>
                    <a:pt x="117348" y="424052"/>
                  </a:lnTo>
                  <a:lnTo>
                    <a:pt x="4318" y="525272"/>
                  </a:lnTo>
                  <a:lnTo>
                    <a:pt x="178688" y="501903"/>
                  </a:lnTo>
                  <a:lnTo>
                    <a:pt x="150113" y="634491"/>
                  </a:lnTo>
                  <a:lnTo>
                    <a:pt x="243205" y="562737"/>
                  </a:lnTo>
                  <a:lnTo>
                    <a:pt x="267588" y="777875"/>
                  </a:lnTo>
                  <a:lnTo>
                    <a:pt x="332105" y="537845"/>
                  </a:lnTo>
                  <a:lnTo>
                    <a:pt x="417702" y="710819"/>
                  </a:lnTo>
                  <a:lnTo>
                    <a:pt x="442087" y="520573"/>
                  </a:lnTo>
                  <a:lnTo>
                    <a:pt x="572135" y="651637"/>
                  </a:lnTo>
                  <a:lnTo>
                    <a:pt x="530860" y="466089"/>
                  </a:lnTo>
                  <a:lnTo>
                    <a:pt x="681101" y="478663"/>
                  </a:lnTo>
                  <a:lnTo>
                    <a:pt x="555117" y="377189"/>
                  </a:lnTo>
                  <a:lnTo>
                    <a:pt x="665226" y="292988"/>
                  </a:lnTo>
                  <a:lnTo>
                    <a:pt x="526669" y="263398"/>
                  </a:lnTo>
                  <a:lnTo>
                    <a:pt x="579501" y="160527"/>
                  </a:lnTo>
                  <a:lnTo>
                    <a:pt x="446277" y="191770"/>
                  </a:lnTo>
                  <a:lnTo>
                    <a:pt x="457835" y="0"/>
                  </a:lnTo>
                  <a:close/>
                </a:path>
              </a:pathLst>
            </a:custGeom>
            <a:solidFill>
              <a:srgbClr val="FF9900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object 50"/>
            <p:cNvSpPr/>
            <p:nvPr/>
          </p:nvSpPr>
          <p:spPr>
            <a:xfrm>
              <a:off x="2003425" y="1892300"/>
              <a:ext cx="681355" cy="777875"/>
            </a:xfrm>
            <a:custGeom>
              <a:rect l="l" t="t" r="r" b="b"/>
              <a:pathLst>
                <a:path w="681355" h="777875">
                  <a:moveTo>
                    <a:pt x="340487" y="208914"/>
                  </a:moveTo>
                  <a:lnTo>
                    <a:pt x="457835" y="0"/>
                  </a:lnTo>
                  <a:lnTo>
                    <a:pt x="446277" y="191770"/>
                  </a:lnTo>
                  <a:lnTo>
                    <a:pt x="579501" y="160527"/>
                  </a:lnTo>
                  <a:lnTo>
                    <a:pt x="526669" y="263398"/>
                  </a:lnTo>
                  <a:lnTo>
                    <a:pt x="665226" y="292988"/>
                  </a:lnTo>
                  <a:lnTo>
                    <a:pt x="555117" y="377189"/>
                  </a:lnTo>
                  <a:lnTo>
                    <a:pt x="681101" y="478663"/>
                  </a:lnTo>
                  <a:lnTo>
                    <a:pt x="530860" y="466089"/>
                  </a:lnTo>
                  <a:lnTo>
                    <a:pt x="572135" y="651637"/>
                  </a:lnTo>
                  <a:lnTo>
                    <a:pt x="442087" y="520573"/>
                  </a:lnTo>
                  <a:lnTo>
                    <a:pt x="417702" y="710819"/>
                  </a:lnTo>
                  <a:lnTo>
                    <a:pt x="332105" y="537845"/>
                  </a:lnTo>
                  <a:lnTo>
                    <a:pt x="267588" y="777875"/>
                  </a:lnTo>
                  <a:lnTo>
                    <a:pt x="243205" y="562737"/>
                  </a:lnTo>
                  <a:lnTo>
                    <a:pt x="150113" y="634491"/>
                  </a:lnTo>
                  <a:lnTo>
                    <a:pt x="178688" y="501903"/>
                  </a:lnTo>
                  <a:lnTo>
                    <a:pt x="4318" y="525272"/>
                  </a:lnTo>
                  <a:lnTo>
                    <a:pt x="117348" y="424052"/>
                  </a:lnTo>
                  <a:lnTo>
                    <a:pt x="0" y="310261"/>
                  </a:lnTo>
                  <a:lnTo>
                    <a:pt x="145923" y="274320"/>
                  </a:lnTo>
                  <a:lnTo>
                    <a:pt x="11683" y="82676"/>
                  </a:lnTo>
                  <a:lnTo>
                    <a:pt x="230505" y="227584"/>
                  </a:lnTo>
                  <a:lnTo>
                    <a:pt x="263398" y="82676"/>
                  </a:lnTo>
                  <a:lnTo>
                    <a:pt x="340487" y="208914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object 51"/>
            <p:cNvSpPr/>
            <p:nvPr/>
          </p:nvSpPr>
          <p:spPr>
            <a:xfrm>
              <a:off x="7275576" y="1892300"/>
              <a:ext cx="681355" cy="777875"/>
            </a:xfrm>
            <a:custGeom>
              <a:rect l="l" t="t" r="r" b="b"/>
              <a:pathLst>
                <a:path w="681354" h="777875">
                  <a:moveTo>
                    <a:pt x="457834" y="0"/>
                  </a:moveTo>
                  <a:lnTo>
                    <a:pt x="340487" y="208914"/>
                  </a:lnTo>
                  <a:lnTo>
                    <a:pt x="263271" y="82676"/>
                  </a:lnTo>
                  <a:lnTo>
                    <a:pt x="230504" y="227584"/>
                  </a:lnTo>
                  <a:lnTo>
                    <a:pt x="11556" y="82676"/>
                  </a:lnTo>
                  <a:lnTo>
                    <a:pt x="145796" y="274320"/>
                  </a:lnTo>
                  <a:lnTo>
                    <a:pt x="0" y="310261"/>
                  </a:lnTo>
                  <a:lnTo>
                    <a:pt x="117348" y="424052"/>
                  </a:lnTo>
                  <a:lnTo>
                    <a:pt x="4191" y="525272"/>
                  </a:lnTo>
                  <a:lnTo>
                    <a:pt x="178562" y="501903"/>
                  </a:lnTo>
                  <a:lnTo>
                    <a:pt x="150114" y="634491"/>
                  </a:lnTo>
                  <a:lnTo>
                    <a:pt x="243204" y="562737"/>
                  </a:lnTo>
                  <a:lnTo>
                    <a:pt x="267462" y="777875"/>
                  </a:lnTo>
                  <a:lnTo>
                    <a:pt x="331977" y="537845"/>
                  </a:lnTo>
                  <a:lnTo>
                    <a:pt x="417575" y="710819"/>
                  </a:lnTo>
                  <a:lnTo>
                    <a:pt x="441959" y="520573"/>
                  </a:lnTo>
                  <a:lnTo>
                    <a:pt x="572007" y="651637"/>
                  </a:lnTo>
                  <a:lnTo>
                    <a:pt x="530859" y="466089"/>
                  </a:lnTo>
                  <a:lnTo>
                    <a:pt x="680974" y="478663"/>
                  </a:lnTo>
                  <a:lnTo>
                    <a:pt x="555117" y="377189"/>
                  </a:lnTo>
                  <a:lnTo>
                    <a:pt x="665099" y="292988"/>
                  </a:lnTo>
                  <a:lnTo>
                    <a:pt x="526542" y="263398"/>
                  </a:lnTo>
                  <a:lnTo>
                    <a:pt x="579501" y="160527"/>
                  </a:lnTo>
                  <a:lnTo>
                    <a:pt x="446277" y="191770"/>
                  </a:lnTo>
                  <a:lnTo>
                    <a:pt x="457834" y="0"/>
                  </a:lnTo>
                  <a:close/>
                </a:path>
              </a:pathLst>
            </a:custGeom>
            <a:solidFill>
              <a:srgbClr val="FF9900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7275576" y="1892300"/>
              <a:ext cx="681355" cy="777875"/>
            </a:xfrm>
            <a:custGeom>
              <a:rect l="l" t="t" r="r" b="b"/>
              <a:pathLst>
                <a:path w="681354" h="777875">
                  <a:moveTo>
                    <a:pt x="340487" y="208914"/>
                  </a:moveTo>
                  <a:lnTo>
                    <a:pt x="457834" y="0"/>
                  </a:lnTo>
                  <a:lnTo>
                    <a:pt x="446277" y="191770"/>
                  </a:lnTo>
                  <a:lnTo>
                    <a:pt x="579501" y="160527"/>
                  </a:lnTo>
                  <a:lnTo>
                    <a:pt x="526542" y="263398"/>
                  </a:lnTo>
                  <a:lnTo>
                    <a:pt x="665099" y="292988"/>
                  </a:lnTo>
                  <a:lnTo>
                    <a:pt x="555117" y="377189"/>
                  </a:lnTo>
                  <a:lnTo>
                    <a:pt x="680974" y="478663"/>
                  </a:lnTo>
                  <a:lnTo>
                    <a:pt x="530859" y="466089"/>
                  </a:lnTo>
                  <a:lnTo>
                    <a:pt x="572007" y="651637"/>
                  </a:lnTo>
                  <a:lnTo>
                    <a:pt x="441959" y="520573"/>
                  </a:lnTo>
                  <a:lnTo>
                    <a:pt x="417575" y="710819"/>
                  </a:lnTo>
                  <a:lnTo>
                    <a:pt x="331977" y="537845"/>
                  </a:lnTo>
                  <a:lnTo>
                    <a:pt x="267462" y="777875"/>
                  </a:lnTo>
                  <a:lnTo>
                    <a:pt x="243204" y="562737"/>
                  </a:lnTo>
                  <a:lnTo>
                    <a:pt x="150114" y="634491"/>
                  </a:lnTo>
                  <a:lnTo>
                    <a:pt x="178562" y="501903"/>
                  </a:lnTo>
                  <a:lnTo>
                    <a:pt x="4191" y="525272"/>
                  </a:lnTo>
                  <a:lnTo>
                    <a:pt x="117348" y="424052"/>
                  </a:lnTo>
                  <a:lnTo>
                    <a:pt x="0" y="310261"/>
                  </a:lnTo>
                  <a:lnTo>
                    <a:pt x="145796" y="274320"/>
                  </a:lnTo>
                  <a:lnTo>
                    <a:pt x="11556" y="82676"/>
                  </a:lnTo>
                  <a:lnTo>
                    <a:pt x="230504" y="227584"/>
                  </a:lnTo>
                  <a:lnTo>
                    <a:pt x="263271" y="82676"/>
                  </a:lnTo>
                  <a:lnTo>
                    <a:pt x="340487" y="208914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object 53"/>
            <p:cNvSpPr/>
            <p:nvPr/>
          </p:nvSpPr>
          <p:spPr>
            <a:xfrm>
              <a:off x="582968" y="4629162"/>
              <a:ext cx="2505075" cy="1231265"/>
            </a:xfrm>
            <a:custGeom>
              <a:rect l="l" t="t" r="r" b="b"/>
              <a:pathLst>
                <a:path w="2505075" h="1231264">
                  <a:moveTo>
                    <a:pt x="2505075" y="0"/>
                  </a:moveTo>
                  <a:lnTo>
                    <a:pt x="0" y="0"/>
                  </a:lnTo>
                  <a:lnTo>
                    <a:pt x="0" y="1231099"/>
                  </a:lnTo>
                  <a:lnTo>
                    <a:pt x="2505075" y="1231099"/>
                  </a:lnTo>
                  <a:lnTo>
                    <a:pt x="2505075" y="0"/>
                  </a:lnTo>
                  <a:close/>
                </a:path>
              </a:pathLst>
            </a:custGeom>
            <a:solidFill>
              <a:srgbClr val="A2A2DF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343928" y="3387471"/>
              <a:ext cx="156845" cy="2473325"/>
            </a:xfrm>
            <a:custGeom>
              <a:rect l="l" t="t" r="r" b="b"/>
              <a:pathLst>
                <a:path w="156845" h="2473325">
                  <a:moveTo>
                    <a:pt x="156464" y="1241678"/>
                  </a:moveTo>
                  <a:lnTo>
                    <a:pt x="156464" y="2472791"/>
                  </a:lnTo>
                </a:path>
                <a:path w="156845" h="2473325">
                  <a:moveTo>
                    <a:pt x="156464" y="1393952"/>
                  </a:moveTo>
                  <a:lnTo>
                    <a:pt x="79108" y="1393952"/>
                  </a:lnTo>
                  <a:lnTo>
                    <a:pt x="0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5" name="object 55"/>
          <p:cNvSpPr txBox="1"/>
          <p:nvPr/>
        </p:nvSpPr>
        <p:spPr>
          <a:xfrm>
            <a:off x="606348" y="4614417"/>
            <a:ext cx="2442845" cy="124587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3675" marR="59690" indent="-181610">
              <a:lnSpc>
                <a:spcPct val="101000"/>
              </a:lnSpc>
              <a:spcBef>
                <a:spcPts val="85"/>
              </a:spcBef>
              <a:buClr>
                <a:srgbClr val="4D4D4D"/>
              </a:buClr>
              <a:buFont typeface="Wingdings"/>
              <a:buChar char=""/>
              <a:tabLst>
                <a:tab pos="194310"/>
              </a:tabLst>
            </a:pPr>
            <a:r>
              <a:rPr sz="1000">
                <a:latin typeface="Microsoft Sans Serif"/>
                <a:cs typeface="Microsoft Sans Serif"/>
              </a:rPr>
              <a:t>The </a:t>
            </a:r>
            <a:r>
              <a:rPr sz="1000" spc="-5">
                <a:latin typeface="Microsoft Sans Serif"/>
                <a:cs typeface="Microsoft Sans Serif"/>
              </a:rPr>
              <a:t>Production order </a:t>
            </a:r>
            <a:r>
              <a:rPr sz="1000" spc="-10">
                <a:latin typeface="Microsoft Sans Serif"/>
                <a:cs typeface="Microsoft Sans Serif"/>
              </a:rPr>
              <a:t>is </a:t>
            </a:r>
            <a:r>
              <a:rPr sz="1000" spc="-5">
                <a:latin typeface="Microsoft Sans Serif"/>
                <a:cs typeface="Microsoft Sans Serif"/>
              </a:rPr>
              <a:t>created and </a:t>
            </a:r>
            <a:r>
              <a:rPr sz="100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released</a:t>
            </a:r>
            <a:r>
              <a:rPr sz="1000" spc="-35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in</a:t>
            </a:r>
            <a:r>
              <a:rPr sz="1000" spc="-20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ERP</a:t>
            </a:r>
            <a:r>
              <a:rPr sz="1000" spc="-5">
                <a:latin typeface="SimSun"/>
                <a:cs typeface="SimSun"/>
              </a:rPr>
              <a:t>生产订单通过</a:t>
            </a:r>
            <a:r>
              <a:rPr sz="1000" spc="-10">
                <a:latin typeface="Microsoft Sans Serif"/>
                <a:cs typeface="Microsoft Sans Serif"/>
              </a:rPr>
              <a:t>ERP</a:t>
            </a:r>
            <a:r>
              <a:rPr sz="1000" spc="-5">
                <a:latin typeface="SimSun"/>
                <a:cs typeface="SimSun"/>
              </a:rPr>
              <a:t>下发</a:t>
            </a:r>
            <a:endParaRPr sz="1000">
              <a:latin typeface="SimSun"/>
              <a:cs typeface="SimSun"/>
            </a:endParaRPr>
          </a:p>
          <a:p>
            <a:pPr marL="193675" marR="34925" indent="-181610">
              <a:lnSpc>
                <a:spcPts val="1200"/>
              </a:lnSpc>
              <a:spcBef>
                <a:spcPts val="25"/>
              </a:spcBef>
              <a:buClr>
                <a:srgbClr val="4D4D4D"/>
              </a:buClr>
              <a:buFont typeface="Wingdings"/>
              <a:buChar char=""/>
              <a:tabLst>
                <a:tab pos="194310"/>
              </a:tabLst>
            </a:pPr>
            <a:r>
              <a:rPr sz="1000" spc="-5">
                <a:latin typeface="Microsoft Sans Serif"/>
                <a:cs typeface="Microsoft Sans Serif"/>
              </a:rPr>
              <a:t>Because</a:t>
            </a:r>
            <a:r>
              <a:rPr sz="1000" spc="-2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of</a:t>
            </a:r>
            <a:r>
              <a:rPr sz="1000" spc="-10">
                <a:latin typeface="Microsoft Sans Serif"/>
                <a:cs typeface="Microsoft Sans Serif"/>
              </a:rPr>
              <a:t> Quality</a:t>
            </a:r>
            <a:r>
              <a:rPr sz="1000" spc="2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Management</a:t>
            </a:r>
            <a:r>
              <a:rPr sz="1000" spc="-15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option </a:t>
            </a:r>
            <a:r>
              <a:rPr sz="1000" spc="-25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Inspection</a:t>
            </a:r>
            <a:r>
              <a:rPr sz="1000" spc="-2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Lot </a:t>
            </a:r>
            <a:r>
              <a:rPr sz="1000" spc="-10">
                <a:latin typeface="Microsoft Sans Serif"/>
                <a:cs typeface="Microsoft Sans Serif"/>
              </a:rPr>
              <a:t>is</a:t>
            </a:r>
            <a:r>
              <a:rPr sz="1000" spc="2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created</a:t>
            </a:r>
            <a:r>
              <a:rPr sz="1000" spc="-1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to be</a:t>
            </a:r>
            <a:r>
              <a:rPr sz="1000" spc="5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later</a:t>
            </a:r>
            <a:r>
              <a:rPr sz="1000" spc="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on </a:t>
            </a:r>
            <a:r>
              <a:rPr sz="1000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able </a:t>
            </a:r>
            <a:r>
              <a:rPr sz="1000" spc="-5">
                <a:latin typeface="Microsoft Sans Serif"/>
                <a:cs typeface="Microsoft Sans Serif"/>
              </a:rPr>
              <a:t>to</a:t>
            </a:r>
            <a:r>
              <a:rPr sz="1000" spc="5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receive</a:t>
            </a:r>
            <a:r>
              <a:rPr sz="1000" spc="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appropriate</a:t>
            </a:r>
            <a:r>
              <a:rPr sz="1000" spc="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feedback</a:t>
            </a:r>
            <a:endParaRPr sz="1000">
              <a:latin typeface="Microsoft Sans Serif"/>
              <a:cs typeface="Microsoft Sans Serif"/>
            </a:endParaRPr>
          </a:p>
          <a:p>
            <a:pPr marL="193675">
              <a:lnSpc>
                <a:spcPts val="1175"/>
              </a:lnSpc>
            </a:pPr>
            <a:r>
              <a:rPr sz="1000" spc="5">
                <a:latin typeface="Microsoft Sans Serif"/>
                <a:cs typeface="Microsoft Sans Serif"/>
              </a:rPr>
              <a:t>f</a:t>
            </a:r>
            <a:r>
              <a:rPr sz="1000" spc="-5">
                <a:latin typeface="Microsoft Sans Serif"/>
                <a:cs typeface="Microsoft Sans Serif"/>
              </a:rPr>
              <a:t>rom</a:t>
            </a:r>
            <a:r>
              <a:rPr sz="1000" spc="-1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the</a:t>
            </a:r>
            <a:r>
              <a:rPr sz="1000" spc="-10">
                <a:latin typeface="Microsoft Sans Serif"/>
                <a:cs typeface="Microsoft Sans Serif"/>
              </a:rPr>
              <a:t> p</a:t>
            </a:r>
            <a:r>
              <a:rPr sz="1000" spc="-15">
                <a:latin typeface="Microsoft Sans Serif"/>
                <a:cs typeface="Microsoft Sans Serif"/>
              </a:rPr>
              <a:t>l</a:t>
            </a:r>
            <a:r>
              <a:rPr sz="1000" spc="-5">
                <a:latin typeface="Microsoft Sans Serif"/>
                <a:cs typeface="Microsoft Sans Serif"/>
              </a:rPr>
              <a:t>a</a:t>
            </a:r>
            <a:r>
              <a:rPr sz="1000" spc="-10">
                <a:latin typeface="Microsoft Sans Serif"/>
                <a:cs typeface="Microsoft Sans Serif"/>
              </a:rPr>
              <a:t>n</a:t>
            </a:r>
            <a:r>
              <a:rPr sz="1000" spc="-5">
                <a:latin typeface="Microsoft Sans Serif"/>
                <a:cs typeface="Microsoft Sans Serif"/>
              </a:rPr>
              <a:t>t</a:t>
            </a:r>
            <a:r>
              <a:rPr sz="1000" spc="1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SimSun"/>
                <a:cs typeface="SimSun"/>
              </a:rPr>
              <a:t>根据质量管理要求，</a:t>
            </a:r>
            <a:r>
              <a:rPr sz="1000" spc="-190">
                <a:latin typeface="SimSun"/>
                <a:cs typeface="SimSun"/>
              </a:rPr>
              <a:t> </a:t>
            </a:r>
            <a:r>
              <a:rPr sz="1000" spc="-5">
                <a:latin typeface="SimSun"/>
                <a:cs typeface="SimSun"/>
              </a:rPr>
              <a:t>一个</a:t>
            </a:r>
            <a:endParaRPr sz="1000">
              <a:latin typeface="SimSun"/>
              <a:cs typeface="SimSun"/>
            </a:endParaRPr>
          </a:p>
          <a:p>
            <a:pPr marL="193675" marR="88900">
              <a:lnSpc>
                <a:spcPts val="1150"/>
              </a:lnSpc>
              <a:spcBef>
                <a:spcPts val="130"/>
              </a:spcBef>
            </a:pPr>
            <a:r>
              <a:rPr sz="1000" spc="-5">
                <a:latin typeface="SimSun"/>
                <a:cs typeface="SimSun"/>
              </a:rPr>
              <a:t>审计批次在之后会被创建，以准备</a:t>
            </a:r>
            <a:r>
              <a:rPr sz="1000" spc="5">
                <a:latin typeface="SimSun"/>
                <a:cs typeface="SimSun"/>
              </a:rPr>
              <a:t>接</a:t>
            </a:r>
            <a:r>
              <a:rPr sz="1000" spc="-5">
                <a:latin typeface="SimSun"/>
                <a:cs typeface="SimSun"/>
              </a:rPr>
              <a:t>收 工厂实际数据。</a:t>
            </a:r>
            <a:endParaRPr sz="1000">
              <a:latin typeface="SimSun"/>
              <a:cs typeface="SimSun"/>
            </a:endParaRPr>
          </a:p>
        </p:txBody>
      </p:sp>
      <p:grpSp>
        <p:nvGrpSpPr>
          <p:cNvPr id="56" name="object 56"/>
          <p:cNvGrpSpPr/>
          <p:nvPr/>
        </p:nvGrpSpPr>
        <p:grpSpPr>
          <a:xfrm>
            <a:off x="6424612" y="2968561"/>
            <a:ext cx="1284605" cy="705485"/>
            <a:chOff x="6424612" y="2968561"/>
            <a:chExt cx="1284605" cy="705485"/>
          </a:xfrm>
        </p:grpSpPr>
        <p:sp>
          <p:nvSpPr>
            <p:cNvPr id="57" name="object 57"/>
            <p:cNvSpPr/>
            <p:nvPr/>
          </p:nvSpPr>
          <p:spPr>
            <a:xfrm>
              <a:off x="6429375" y="2973323"/>
              <a:ext cx="1275080" cy="695960"/>
            </a:xfrm>
            <a:custGeom>
              <a:rect l="l" t="t" r="r" b="b"/>
              <a:pathLst>
                <a:path w="1275079" h="695960">
                  <a:moveTo>
                    <a:pt x="980694" y="0"/>
                  </a:moveTo>
                  <a:lnTo>
                    <a:pt x="0" y="0"/>
                  </a:lnTo>
                  <a:lnTo>
                    <a:pt x="294131" y="347725"/>
                  </a:lnTo>
                  <a:lnTo>
                    <a:pt x="0" y="695451"/>
                  </a:lnTo>
                  <a:lnTo>
                    <a:pt x="980694" y="695451"/>
                  </a:lnTo>
                  <a:lnTo>
                    <a:pt x="1274826" y="347725"/>
                  </a:lnTo>
                  <a:lnTo>
                    <a:pt x="980694" y="0"/>
                  </a:lnTo>
                  <a:close/>
                </a:path>
              </a:pathLst>
            </a:custGeom>
            <a:solidFill>
              <a:srgbClr val="404040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6429375" y="2973323"/>
              <a:ext cx="1275080" cy="695960"/>
            </a:xfrm>
            <a:custGeom>
              <a:rect l="l" t="t" r="r" b="b"/>
              <a:pathLst>
                <a:path w="1275079" h="695960">
                  <a:moveTo>
                    <a:pt x="0" y="0"/>
                  </a:moveTo>
                  <a:lnTo>
                    <a:pt x="980694" y="0"/>
                  </a:lnTo>
                  <a:lnTo>
                    <a:pt x="1274826" y="347725"/>
                  </a:lnTo>
                  <a:lnTo>
                    <a:pt x="980694" y="695451"/>
                  </a:lnTo>
                  <a:lnTo>
                    <a:pt x="0" y="695451"/>
                  </a:lnTo>
                  <a:lnTo>
                    <a:pt x="294131" y="34772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9" name="object 59"/>
          <p:cNvSpPr txBox="1"/>
          <p:nvPr/>
        </p:nvSpPr>
        <p:spPr>
          <a:xfrm>
            <a:off x="7025385" y="3077336"/>
            <a:ext cx="552450" cy="48387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499"/>
              </a:lnSpc>
              <a:spcBef>
                <a:spcPts val="90"/>
              </a:spcBef>
            </a:pPr>
            <a:r>
              <a:rPr sz="1000" b="1" spc="-5">
                <a:solidFill>
                  <a:srgbClr val="FFFFFF"/>
                </a:solidFill>
                <a:latin typeface="Arial"/>
                <a:cs typeface="Arial"/>
              </a:rPr>
              <a:t>Usage </a:t>
            </a:r>
            <a:r>
              <a:rPr sz="1000" b="1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b="1" spc="-5">
                <a:solidFill>
                  <a:srgbClr val="FFFFFF"/>
                </a:solidFill>
                <a:latin typeface="Arial"/>
                <a:cs typeface="Arial"/>
              </a:rPr>
              <a:t>Dec</a:t>
            </a:r>
            <a:r>
              <a:rPr sz="1000" b="1" spc="-1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1000" b="1" spc="-5">
                <a:solidFill>
                  <a:srgbClr val="FFFFFF"/>
                </a:solidFill>
                <a:latin typeface="Arial"/>
                <a:cs typeface="Arial"/>
              </a:rPr>
              <a:t>sion </a:t>
            </a:r>
            <a:r>
              <a:rPr sz="1000" b="1" spc="5">
                <a:solidFill>
                  <a:srgbClr val="FFFFFF"/>
                </a:solidFill>
                <a:latin typeface="Microsoft YaHei UI"/>
                <a:cs typeface="Microsoft YaHei UI"/>
              </a:rPr>
              <a:t>实际运行</a:t>
            </a:r>
            <a:endParaRPr sz="1000">
              <a:latin typeface="Microsoft YaHei UI"/>
              <a:cs typeface="Microsoft YaHei UI"/>
            </a:endParaRPr>
          </a:p>
        </p:txBody>
      </p:sp>
      <p:grpSp>
        <p:nvGrpSpPr>
          <p:cNvPr id="60" name="object 60"/>
          <p:cNvGrpSpPr/>
          <p:nvPr/>
        </p:nvGrpSpPr>
        <p:grpSpPr>
          <a:xfrm>
            <a:off x="8715438" y="2968561"/>
            <a:ext cx="1108075" cy="705485"/>
            <a:chOff x="8715438" y="2968561"/>
            <a:chExt cx="1108075" cy="705485"/>
          </a:xfrm>
        </p:grpSpPr>
        <p:sp>
          <p:nvSpPr>
            <p:cNvPr id="61" name="object 61"/>
            <p:cNvSpPr/>
            <p:nvPr/>
          </p:nvSpPr>
          <p:spPr>
            <a:xfrm>
              <a:off x="8720201" y="2973323"/>
              <a:ext cx="1098550" cy="695960"/>
            </a:xfrm>
            <a:custGeom>
              <a:rect l="l" t="t" r="r" b="b"/>
              <a:pathLst>
                <a:path w="1098550" h="695960">
                  <a:moveTo>
                    <a:pt x="844930" y="0"/>
                  </a:moveTo>
                  <a:lnTo>
                    <a:pt x="0" y="0"/>
                  </a:lnTo>
                  <a:lnTo>
                    <a:pt x="253492" y="347725"/>
                  </a:lnTo>
                  <a:lnTo>
                    <a:pt x="0" y="695451"/>
                  </a:lnTo>
                  <a:lnTo>
                    <a:pt x="844930" y="695451"/>
                  </a:lnTo>
                  <a:lnTo>
                    <a:pt x="1098550" y="347725"/>
                  </a:lnTo>
                  <a:lnTo>
                    <a:pt x="844930" y="0"/>
                  </a:lnTo>
                  <a:close/>
                </a:path>
              </a:pathLst>
            </a:custGeom>
            <a:solidFill>
              <a:srgbClr val="009999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object 62"/>
            <p:cNvSpPr/>
            <p:nvPr/>
          </p:nvSpPr>
          <p:spPr>
            <a:xfrm>
              <a:off x="8720201" y="2973323"/>
              <a:ext cx="1098550" cy="695960"/>
            </a:xfrm>
            <a:custGeom>
              <a:rect l="l" t="t" r="r" b="b"/>
              <a:pathLst>
                <a:path w="1098550" h="695960">
                  <a:moveTo>
                    <a:pt x="0" y="0"/>
                  </a:moveTo>
                  <a:lnTo>
                    <a:pt x="844930" y="0"/>
                  </a:lnTo>
                  <a:lnTo>
                    <a:pt x="1098550" y="347725"/>
                  </a:lnTo>
                  <a:lnTo>
                    <a:pt x="844930" y="695451"/>
                  </a:lnTo>
                  <a:lnTo>
                    <a:pt x="0" y="695451"/>
                  </a:lnTo>
                  <a:lnTo>
                    <a:pt x="253492" y="34772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3" name="object 63"/>
          <p:cNvSpPr txBox="1"/>
          <p:nvPr/>
        </p:nvSpPr>
        <p:spPr>
          <a:xfrm>
            <a:off x="9021318" y="3045333"/>
            <a:ext cx="584835" cy="54610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indent="-1270" algn="ctr">
              <a:lnSpc>
                <a:spcPct val="100699"/>
              </a:lnSpc>
              <a:spcBef>
                <a:spcPts val="90"/>
              </a:spcBef>
            </a:pPr>
            <a:r>
              <a:rPr sz="1200" b="1" spc="-5">
                <a:solidFill>
                  <a:srgbClr val="FFFFFF"/>
                </a:solidFill>
                <a:latin typeface="Arial"/>
                <a:cs typeface="Arial"/>
              </a:rPr>
              <a:t>Stock </a:t>
            </a:r>
            <a:r>
              <a:rPr sz="1200" b="1">
                <a:solidFill>
                  <a:srgbClr val="FFFFFF"/>
                </a:solidFill>
                <a:latin typeface="Arial"/>
                <a:cs typeface="Arial"/>
              </a:rPr>
              <a:t> Posting </a:t>
            </a:r>
            <a:r>
              <a:rPr sz="1000" b="1" spc="5">
                <a:solidFill>
                  <a:srgbClr val="FFFFFF"/>
                </a:solidFill>
                <a:latin typeface="Microsoft YaHei UI"/>
                <a:cs typeface="Microsoft YaHei UI"/>
              </a:rPr>
              <a:t>入库</a:t>
            </a:r>
            <a:endParaRPr sz="1000">
              <a:latin typeface="Microsoft YaHei UI"/>
              <a:cs typeface="Microsoft YaHei UI"/>
            </a:endParaRPr>
          </a:p>
        </p:txBody>
      </p:sp>
      <p:grpSp>
        <p:nvGrpSpPr>
          <p:cNvPr id="64" name="object 64"/>
          <p:cNvGrpSpPr/>
          <p:nvPr/>
        </p:nvGrpSpPr>
        <p:grpSpPr>
          <a:xfrm>
            <a:off x="1065212" y="2349512"/>
            <a:ext cx="7931150" cy="2667000"/>
            <a:chOff x="1065212" y="2349512"/>
            <a:chExt cx="7931150" cy="2667000"/>
          </a:xfrm>
        </p:grpSpPr>
        <p:sp>
          <p:nvSpPr>
            <p:cNvPr id="65" name="object 65"/>
            <p:cNvSpPr/>
            <p:nvPr/>
          </p:nvSpPr>
          <p:spPr>
            <a:xfrm>
              <a:off x="6127750" y="3235324"/>
              <a:ext cx="2868930" cy="1781175"/>
            </a:xfrm>
            <a:custGeom>
              <a:rect l="l" t="t" r="r" b="b"/>
              <a:pathLst>
                <a:path w="2868929" h="1781175">
                  <a:moveTo>
                    <a:pt x="866775" y="604774"/>
                  </a:moveTo>
                  <a:lnTo>
                    <a:pt x="852487" y="576199"/>
                  </a:lnTo>
                  <a:lnTo>
                    <a:pt x="781050" y="433324"/>
                  </a:lnTo>
                  <a:lnTo>
                    <a:pt x="695325" y="604774"/>
                  </a:lnTo>
                  <a:lnTo>
                    <a:pt x="752475" y="604774"/>
                  </a:lnTo>
                  <a:lnTo>
                    <a:pt x="752475" y="1724025"/>
                  </a:lnTo>
                  <a:lnTo>
                    <a:pt x="0" y="1724025"/>
                  </a:lnTo>
                  <a:lnTo>
                    <a:pt x="0" y="1781175"/>
                  </a:lnTo>
                  <a:lnTo>
                    <a:pt x="809625" y="1781175"/>
                  </a:lnTo>
                  <a:lnTo>
                    <a:pt x="809625" y="1752600"/>
                  </a:lnTo>
                  <a:lnTo>
                    <a:pt x="809625" y="1724025"/>
                  </a:lnTo>
                  <a:lnTo>
                    <a:pt x="809625" y="604774"/>
                  </a:lnTo>
                  <a:lnTo>
                    <a:pt x="866775" y="604774"/>
                  </a:lnTo>
                  <a:close/>
                </a:path>
                <a:path w="2868929" h="1781175">
                  <a:moveTo>
                    <a:pt x="2868549" y="85725"/>
                  </a:moveTo>
                  <a:lnTo>
                    <a:pt x="2811399" y="57150"/>
                  </a:lnTo>
                  <a:lnTo>
                    <a:pt x="2697099" y="0"/>
                  </a:lnTo>
                  <a:lnTo>
                    <a:pt x="2697099" y="57150"/>
                  </a:lnTo>
                  <a:lnTo>
                    <a:pt x="1576324" y="57150"/>
                  </a:lnTo>
                  <a:lnTo>
                    <a:pt x="1576324" y="114300"/>
                  </a:lnTo>
                  <a:lnTo>
                    <a:pt x="2697099" y="114300"/>
                  </a:lnTo>
                  <a:lnTo>
                    <a:pt x="2697099" y="171450"/>
                  </a:lnTo>
                  <a:lnTo>
                    <a:pt x="2811399" y="114300"/>
                  </a:lnTo>
                  <a:lnTo>
                    <a:pt x="2868549" y="8572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object 66"/>
            <p:cNvSpPr/>
            <p:nvPr/>
          </p:nvSpPr>
          <p:spPr>
            <a:xfrm>
              <a:off x="1065212" y="2349512"/>
              <a:ext cx="1333500" cy="615950"/>
            </a:xfrm>
            <a:custGeom>
              <a:rect l="l" t="t" r="r" b="b"/>
              <a:pathLst>
                <a:path w="1333500" h="615950">
                  <a:moveTo>
                    <a:pt x="1333500" y="0"/>
                  </a:moveTo>
                  <a:lnTo>
                    <a:pt x="0" y="0"/>
                  </a:lnTo>
                  <a:lnTo>
                    <a:pt x="0" y="615556"/>
                  </a:lnTo>
                  <a:lnTo>
                    <a:pt x="1333500" y="615556"/>
                  </a:lnTo>
                  <a:lnTo>
                    <a:pt x="1333500" y="0"/>
                  </a:lnTo>
                  <a:close/>
                </a:path>
              </a:pathLst>
            </a:custGeom>
            <a:solidFill>
              <a:srgbClr val="FF9900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7" name="object 67"/>
          <p:cNvSpPr txBox="1"/>
          <p:nvPr/>
        </p:nvSpPr>
        <p:spPr>
          <a:xfrm>
            <a:off x="1189736" y="2334260"/>
            <a:ext cx="1085850" cy="63627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indent="1270" algn="ctr">
              <a:lnSpc>
                <a:spcPct val="100400"/>
              </a:lnSpc>
              <a:spcBef>
                <a:spcPts val="90"/>
              </a:spcBef>
            </a:pPr>
            <a:r>
              <a:rPr sz="1000" spc="-5">
                <a:latin typeface="Microsoft Sans Serif"/>
                <a:cs typeface="Microsoft Sans Serif"/>
              </a:rPr>
              <a:t>Interoperability </a:t>
            </a:r>
            <a:r>
              <a:rPr sz="100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Exchanging </a:t>
            </a:r>
            <a:r>
              <a:rPr sz="1000">
                <a:latin typeface="Microsoft Sans Serif"/>
                <a:cs typeface="Microsoft Sans Serif"/>
              </a:rPr>
              <a:t> </a:t>
            </a:r>
            <a:r>
              <a:rPr sz="1000" spc="5">
                <a:latin typeface="Microsoft Sans Serif"/>
                <a:cs typeface="Microsoft Sans Serif"/>
              </a:rPr>
              <a:t>T</a:t>
            </a:r>
            <a:r>
              <a:rPr sz="1000" spc="-5">
                <a:latin typeface="Microsoft Sans Serif"/>
                <a:cs typeface="Microsoft Sans Serif"/>
              </a:rPr>
              <a:t>ra</a:t>
            </a:r>
            <a:r>
              <a:rPr sz="1000" spc="-10">
                <a:latin typeface="Microsoft Sans Serif"/>
                <a:cs typeface="Microsoft Sans Serif"/>
              </a:rPr>
              <a:t>n</a:t>
            </a:r>
            <a:r>
              <a:rPr sz="1000">
                <a:latin typeface="Microsoft Sans Serif"/>
                <a:cs typeface="Microsoft Sans Serif"/>
              </a:rPr>
              <a:t>s</a:t>
            </a:r>
            <a:r>
              <a:rPr sz="1000" spc="-5">
                <a:latin typeface="Microsoft Sans Serif"/>
                <a:cs typeface="Microsoft Sans Serif"/>
              </a:rPr>
              <a:t>act</a:t>
            </a:r>
            <a:r>
              <a:rPr sz="1000" spc="-15">
                <a:latin typeface="Microsoft Sans Serif"/>
                <a:cs typeface="Microsoft Sans Serif"/>
              </a:rPr>
              <a:t>i</a:t>
            </a:r>
            <a:r>
              <a:rPr sz="1000" spc="-5">
                <a:latin typeface="Microsoft Sans Serif"/>
                <a:cs typeface="Microsoft Sans Serif"/>
              </a:rPr>
              <a:t>o</a:t>
            </a:r>
            <a:r>
              <a:rPr sz="1000" spc="-10">
                <a:latin typeface="Microsoft Sans Serif"/>
                <a:cs typeface="Microsoft Sans Serif"/>
              </a:rPr>
              <a:t>n</a:t>
            </a:r>
            <a:r>
              <a:rPr sz="1000" spc="-5">
                <a:latin typeface="Microsoft Sans Serif"/>
                <a:cs typeface="Microsoft Sans Serif"/>
              </a:rPr>
              <a:t>al</a:t>
            </a:r>
            <a:r>
              <a:rPr sz="1000" spc="-1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Data </a:t>
            </a:r>
            <a:r>
              <a:rPr sz="1000" spc="-10">
                <a:latin typeface="SimSun"/>
                <a:cs typeface="SimSun"/>
              </a:rPr>
              <a:t>数据交互</a:t>
            </a:r>
            <a:endParaRPr sz="1000">
              <a:latin typeface="SimSun"/>
              <a:cs typeface="SimSun"/>
            </a:endParaRPr>
          </a:p>
        </p:txBody>
      </p:sp>
      <p:grpSp>
        <p:nvGrpSpPr>
          <p:cNvPr id="68" name="object 68"/>
          <p:cNvGrpSpPr/>
          <p:nvPr/>
        </p:nvGrpSpPr>
        <p:grpSpPr>
          <a:xfrm>
            <a:off x="3635311" y="4995100"/>
            <a:ext cx="6207760" cy="1840230"/>
            <a:chOff x="3635311" y="4995100"/>
            <a:chExt cx="6207760" cy="1840230"/>
          </a:xfrm>
        </p:grpSpPr>
        <p:sp>
          <p:nvSpPr>
            <p:cNvPr id="69" name="object 69"/>
            <p:cNvSpPr/>
            <p:nvPr/>
          </p:nvSpPr>
          <p:spPr>
            <a:xfrm>
              <a:off x="3786250" y="5445283"/>
              <a:ext cx="6056630" cy="1384935"/>
            </a:xfrm>
            <a:custGeom>
              <a:rect l="l" t="t" r="r" b="b"/>
              <a:pathLst>
                <a:path w="6056630" h="1384934">
                  <a:moveTo>
                    <a:pt x="6056249" y="0"/>
                  </a:moveTo>
                  <a:lnTo>
                    <a:pt x="0" y="0"/>
                  </a:lnTo>
                  <a:lnTo>
                    <a:pt x="0" y="1384935"/>
                  </a:lnTo>
                  <a:lnTo>
                    <a:pt x="6056249" y="1384935"/>
                  </a:lnTo>
                  <a:lnTo>
                    <a:pt x="6056249" y="0"/>
                  </a:lnTo>
                  <a:close/>
                </a:path>
              </a:pathLst>
            </a:custGeom>
            <a:solidFill>
              <a:srgbClr val="A2A2DF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object 70"/>
            <p:cNvSpPr/>
            <p:nvPr/>
          </p:nvSpPr>
          <p:spPr>
            <a:xfrm>
              <a:off x="3640073" y="4999863"/>
              <a:ext cx="64135" cy="1830705"/>
            </a:xfrm>
            <a:custGeom>
              <a:rect l="l" t="t" r="r" b="b"/>
              <a:pathLst>
                <a:path w="64135" h="1830704">
                  <a:moveTo>
                    <a:pt x="63626" y="445389"/>
                  </a:moveTo>
                  <a:lnTo>
                    <a:pt x="63626" y="1830355"/>
                  </a:lnTo>
                </a:path>
                <a:path w="64135" h="1830704">
                  <a:moveTo>
                    <a:pt x="63626" y="592442"/>
                  </a:moveTo>
                  <a:lnTo>
                    <a:pt x="63626" y="592442"/>
                  </a:lnTo>
                  <a:lnTo>
                    <a:pt x="0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71" name="object 71"/>
          <p:cNvSpPr txBox="1"/>
          <p:nvPr/>
        </p:nvSpPr>
        <p:spPr>
          <a:xfrm>
            <a:off x="3786251" y="5430773"/>
            <a:ext cx="6075680" cy="139827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17804" indent="-181610">
              <a:lnSpc>
                <a:spcPct val="100499"/>
              </a:lnSpc>
              <a:spcBef>
                <a:spcPts val="90"/>
              </a:spcBef>
              <a:buClr>
                <a:srgbClr val="4D4D4D"/>
              </a:buClr>
              <a:buFont typeface="Wingdings"/>
              <a:buChar char=""/>
              <a:tabLst>
                <a:tab pos="218440"/>
              </a:tabLst>
            </a:pPr>
            <a:r>
              <a:rPr sz="1000" spc="-10">
                <a:latin typeface="Microsoft Sans Serif"/>
                <a:cs typeface="Microsoft Sans Serif"/>
              </a:rPr>
              <a:t>MES</a:t>
            </a:r>
            <a:r>
              <a:rPr sz="1000" spc="10">
                <a:latin typeface="Microsoft Sans Serif"/>
                <a:cs typeface="Microsoft Sans Serif"/>
              </a:rPr>
              <a:t> </a:t>
            </a:r>
            <a:r>
              <a:rPr sz="1000" spc="-15">
                <a:latin typeface="Microsoft Sans Serif"/>
                <a:cs typeface="Microsoft Sans Serif"/>
              </a:rPr>
              <a:t>while</a:t>
            </a:r>
            <a:r>
              <a:rPr sz="1000" spc="45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receiving</a:t>
            </a:r>
            <a:r>
              <a:rPr sz="1000" spc="2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the production</a:t>
            </a:r>
            <a:r>
              <a:rPr sz="1000" spc="1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order</a:t>
            </a:r>
            <a:r>
              <a:rPr sz="1000" spc="5">
                <a:latin typeface="Microsoft Sans Serif"/>
                <a:cs typeface="Microsoft Sans Serif"/>
              </a:rPr>
              <a:t> </a:t>
            </a:r>
            <a:r>
              <a:rPr sz="1000">
                <a:latin typeface="Microsoft Sans Serif"/>
                <a:cs typeface="Microsoft Sans Serif"/>
              </a:rPr>
              <a:t>from</a:t>
            </a:r>
            <a:r>
              <a:rPr sz="1000" spc="1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ERP,</a:t>
            </a:r>
            <a:r>
              <a:rPr sz="1000" spc="25">
                <a:latin typeface="Microsoft Sans Serif"/>
                <a:cs typeface="Microsoft Sans Serif"/>
              </a:rPr>
              <a:t> </a:t>
            </a:r>
            <a:r>
              <a:rPr sz="1000" spc="-15">
                <a:latin typeface="Microsoft Sans Serif"/>
                <a:cs typeface="Microsoft Sans Serif"/>
              </a:rPr>
              <a:t>will</a:t>
            </a:r>
            <a:r>
              <a:rPr sz="1000" spc="5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activate</a:t>
            </a:r>
            <a:r>
              <a:rPr sz="1000" spc="2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a</a:t>
            </a:r>
            <a:r>
              <a:rPr sz="1000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detailed</a:t>
            </a:r>
            <a:r>
              <a:rPr sz="1000" spc="25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quality</a:t>
            </a:r>
            <a:r>
              <a:rPr sz="1000" spc="15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plan</a:t>
            </a:r>
            <a:r>
              <a:rPr sz="1000" spc="1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(that</a:t>
            </a:r>
            <a:r>
              <a:rPr sz="1000" spc="15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is</a:t>
            </a:r>
            <a:r>
              <a:rPr sz="1000" spc="2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coming </a:t>
            </a:r>
            <a:r>
              <a:rPr sz="100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from</a:t>
            </a:r>
            <a:r>
              <a:rPr sz="1000" spc="1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the</a:t>
            </a:r>
            <a:r>
              <a:rPr sz="1000" spc="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MASTER</a:t>
            </a:r>
            <a:r>
              <a:rPr sz="1000" spc="15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defined</a:t>
            </a:r>
            <a:r>
              <a:rPr sz="1000" spc="10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in</a:t>
            </a:r>
            <a:r>
              <a:rPr sz="1000" spc="1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the</a:t>
            </a:r>
            <a:r>
              <a:rPr sz="1000" spc="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ERP</a:t>
            </a:r>
            <a:r>
              <a:rPr sz="1000" spc="5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plus</a:t>
            </a:r>
            <a:r>
              <a:rPr sz="1000" spc="1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the</a:t>
            </a:r>
            <a:r>
              <a:rPr sz="1000" spc="1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EXTENSIONS</a:t>
            </a:r>
            <a:r>
              <a:rPr sz="1000" spc="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defined</a:t>
            </a:r>
            <a:r>
              <a:rPr sz="1000" spc="15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in</a:t>
            </a:r>
            <a:r>
              <a:rPr sz="1000" spc="1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the</a:t>
            </a:r>
            <a:r>
              <a:rPr sz="1000" spc="1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MES)</a:t>
            </a:r>
            <a:r>
              <a:rPr sz="1000" spc="-5">
                <a:latin typeface="SimSun"/>
                <a:cs typeface="SimSun"/>
              </a:rPr>
              <a:t>接收</a:t>
            </a:r>
            <a:r>
              <a:rPr sz="1000" spc="-5">
                <a:latin typeface="Microsoft Sans Serif"/>
                <a:cs typeface="Microsoft Sans Serif"/>
              </a:rPr>
              <a:t>ERP</a:t>
            </a:r>
            <a:r>
              <a:rPr sz="1000" spc="-5">
                <a:latin typeface="SimSun"/>
                <a:cs typeface="SimSun"/>
              </a:rPr>
              <a:t>的生</a:t>
            </a:r>
            <a:r>
              <a:rPr sz="1000" spc="5">
                <a:latin typeface="SimSun"/>
                <a:cs typeface="SimSun"/>
              </a:rPr>
              <a:t>产</a:t>
            </a:r>
            <a:r>
              <a:rPr sz="1000" spc="-5">
                <a:latin typeface="SimSun"/>
                <a:cs typeface="SimSun"/>
              </a:rPr>
              <a:t>订单， </a:t>
            </a:r>
            <a:r>
              <a:rPr sz="1000" spc="-484">
                <a:latin typeface="SimSun"/>
                <a:cs typeface="SimSun"/>
              </a:rPr>
              <a:t> </a:t>
            </a:r>
            <a:r>
              <a:rPr sz="1000" spc="-5">
                <a:latin typeface="SimSun"/>
                <a:cs typeface="SimSun"/>
              </a:rPr>
              <a:t>从而激活一个质量计划（根据</a:t>
            </a:r>
            <a:r>
              <a:rPr sz="1000" spc="-5">
                <a:latin typeface="Microsoft Sans Serif"/>
                <a:cs typeface="Microsoft Sans Serif"/>
              </a:rPr>
              <a:t>ERP</a:t>
            </a:r>
            <a:r>
              <a:rPr sz="1000" spc="-5">
                <a:latin typeface="SimSun"/>
                <a:cs typeface="SimSun"/>
              </a:rPr>
              <a:t>的主</a:t>
            </a:r>
            <a:r>
              <a:rPr sz="1000" spc="5">
                <a:latin typeface="SimSun"/>
                <a:cs typeface="SimSun"/>
              </a:rPr>
              <a:t>数</a:t>
            </a:r>
            <a:r>
              <a:rPr sz="1000" spc="-5">
                <a:latin typeface="SimSun"/>
                <a:cs typeface="SimSun"/>
              </a:rPr>
              <a:t>据</a:t>
            </a:r>
            <a:r>
              <a:rPr sz="1000" spc="10">
                <a:latin typeface="SimSun"/>
                <a:cs typeface="SimSun"/>
              </a:rPr>
              <a:t>和</a:t>
            </a:r>
            <a:r>
              <a:rPr sz="1000" spc="-10">
                <a:latin typeface="Microsoft Sans Serif"/>
                <a:cs typeface="Microsoft Sans Serif"/>
              </a:rPr>
              <a:t>MES</a:t>
            </a:r>
            <a:r>
              <a:rPr sz="1000" spc="5">
                <a:latin typeface="SimSun"/>
                <a:cs typeface="SimSun"/>
              </a:rPr>
              <a:t>的</a:t>
            </a:r>
            <a:r>
              <a:rPr sz="1000" spc="-5">
                <a:latin typeface="SimSun"/>
                <a:cs typeface="SimSun"/>
              </a:rPr>
              <a:t>扩展</a:t>
            </a:r>
            <a:r>
              <a:rPr sz="1000" spc="5">
                <a:latin typeface="SimSun"/>
                <a:cs typeface="SimSun"/>
              </a:rPr>
              <a:t>数</a:t>
            </a:r>
            <a:r>
              <a:rPr sz="1000" spc="-5">
                <a:latin typeface="SimSun"/>
                <a:cs typeface="SimSun"/>
              </a:rPr>
              <a:t>据）。</a:t>
            </a:r>
            <a:endParaRPr sz="1000">
              <a:latin typeface="SimSun"/>
              <a:cs typeface="SimSun"/>
            </a:endParaRPr>
          </a:p>
          <a:p>
            <a:pPr marL="217804" indent="-182245">
              <a:lnSpc>
                <a:spcPct val="100000"/>
              </a:lnSpc>
              <a:buClr>
                <a:srgbClr val="4D4D4D"/>
              </a:buClr>
              <a:buFont typeface="Wingdings"/>
              <a:buChar char=""/>
              <a:tabLst>
                <a:tab pos="218440"/>
              </a:tabLst>
            </a:pPr>
            <a:r>
              <a:rPr sz="1000">
                <a:latin typeface="Microsoft Sans Serif"/>
                <a:cs typeface="Microsoft Sans Serif"/>
              </a:rPr>
              <a:t>The</a:t>
            </a:r>
            <a:r>
              <a:rPr sz="1000" spc="-15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Quality</a:t>
            </a:r>
            <a:r>
              <a:rPr sz="1000" spc="15">
                <a:latin typeface="Microsoft Sans Serif"/>
                <a:cs typeface="Microsoft Sans Serif"/>
              </a:rPr>
              <a:t> </a:t>
            </a:r>
            <a:r>
              <a:rPr sz="1000">
                <a:latin typeface="Microsoft Sans Serif"/>
                <a:cs typeface="Microsoft Sans Serif"/>
              </a:rPr>
              <a:t>Workflow</a:t>
            </a:r>
            <a:r>
              <a:rPr sz="1000" spc="-35">
                <a:latin typeface="Microsoft Sans Serif"/>
                <a:cs typeface="Microsoft Sans Serif"/>
              </a:rPr>
              <a:t> </a:t>
            </a:r>
            <a:r>
              <a:rPr sz="1000" spc="-15">
                <a:latin typeface="Microsoft Sans Serif"/>
                <a:cs typeface="Microsoft Sans Serif"/>
              </a:rPr>
              <a:t>will</a:t>
            </a:r>
            <a:r>
              <a:rPr sz="1000" spc="6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enforce</a:t>
            </a:r>
            <a:r>
              <a:rPr sz="1000" spc="-1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execution of</a:t>
            </a:r>
            <a:r>
              <a:rPr sz="1000" spc="10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quality</a:t>
            </a:r>
            <a:r>
              <a:rPr sz="1000" spc="2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actions</a:t>
            </a:r>
            <a:r>
              <a:rPr sz="1000" spc="20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in</a:t>
            </a:r>
            <a:r>
              <a:rPr sz="1000" spc="1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the</a:t>
            </a:r>
            <a:r>
              <a:rPr sz="1000" spc="15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plant</a:t>
            </a:r>
            <a:r>
              <a:rPr sz="1000" spc="1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such</a:t>
            </a:r>
            <a:r>
              <a:rPr sz="1000">
                <a:latin typeface="Microsoft Sans Serif"/>
                <a:cs typeface="Microsoft Sans Serif"/>
              </a:rPr>
              <a:t> </a:t>
            </a:r>
            <a:r>
              <a:rPr sz="1000" spc="5">
                <a:latin typeface="Microsoft Sans Serif"/>
                <a:cs typeface="Microsoft Sans Serif"/>
              </a:rPr>
              <a:t>as: </a:t>
            </a:r>
            <a:r>
              <a:rPr sz="1000" spc="-5">
                <a:latin typeface="SimSun"/>
                <a:cs typeface="SimSun"/>
              </a:rPr>
              <a:t>质量流程会增强工厂</a:t>
            </a:r>
            <a:endParaRPr sz="1000">
              <a:latin typeface="SimSun"/>
              <a:cs typeface="SimSun"/>
            </a:endParaRPr>
          </a:p>
          <a:p>
            <a:pPr marL="217804">
              <a:lnSpc>
                <a:spcPct val="100000"/>
              </a:lnSpc>
            </a:pPr>
            <a:r>
              <a:rPr sz="1000" spc="-10">
                <a:latin typeface="SimSun"/>
                <a:cs typeface="SimSun"/>
              </a:rPr>
              <a:t>的质量控制</a:t>
            </a:r>
            <a:r>
              <a:rPr sz="1000" spc="-5">
                <a:latin typeface="Microsoft Sans Serif"/>
                <a:cs typeface="Microsoft Sans Serif"/>
              </a:rPr>
              <a:t>:</a:t>
            </a:r>
            <a:endParaRPr sz="1000">
              <a:latin typeface="Microsoft Sans Serif"/>
              <a:cs typeface="Microsoft Sans Serif"/>
            </a:endParaRPr>
          </a:p>
          <a:p>
            <a:pPr marL="493395" lvl="1" indent="-161925">
              <a:lnSpc>
                <a:spcPct val="100000"/>
              </a:lnSpc>
              <a:buClr>
                <a:srgbClr val="4D4D4D"/>
              </a:buClr>
              <a:buFont typeface="Wingdings"/>
              <a:buChar char=""/>
              <a:tabLst>
                <a:tab pos="494030"/>
              </a:tabLst>
            </a:pPr>
            <a:r>
              <a:rPr sz="1000" spc="-5">
                <a:latin typeface="Microsoft Sans Serif"/>
                <a:cs typeface="Microsoft Sans Serif"/>
              </a:rPr>
              <a:t>Create a</a:t>
            </a:r>
            <a:r>
              <a:rPr sz="1000" spc="1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sample</a:t>
            </a:r>
            <a:r>
              <a:rPr sz="1000" spc="-2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ID</a:t>
            </a:r>
            <a:r>
              <a:rPr sz="1000" spc="1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to</a:t>
            </a:r>
            <a:r>
              <a:rPr sz="1000" spc="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be</a:t>
            </a:r>
            <a:r>
              <a:rPr sz="1000" spc="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executed</a:t>
            </a:r>
            <a:r>
              <a:rPr sz="1000" spc="-20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in</a:t>
            </a:r>
            <a:r>
              <a:rPr sz="1000" spc="1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the</a:t>
            </a:r>
            <a:r>
              <a:rPr sz="1000" spc="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Laboratory</a:t>
            </a:r>
            <a:r>
              <a:rPr sz="1000" spc="1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SimSun"/>
                <a:cs typeface="SimSun"/>
              </a:rPr>
              <a:t>在实验室里创建样本</a:t>
            </a:r>
            <a:endParaRPr sz="1000">
              <a:latin typeface="SimSun"/>
              <a:cs typeface="SimSun"/>
            </a:endParaRPr>
          </a:p>
          <a:p>
            <a:pPr marL="493395" lvl="1" indent="-161925">
              <a:lnSpc>
                <a:spcPct val="100000"/>
              </a:lnSpc>
              <a:buClr>
                <a:srgbClr val="4D4D4D"/>
              </a:buClr>
              <a:buFont typeface="Wingdings"/>
              <a:buChar char=""/>
              <a:tabLst>
                <a:tab pos="494030"/>
              </a:tabLst>
            </a:pPr>
            <a:r>
              <a:rPr sz="1000" spc="-5">
                <a:latin typeface="Microsoft Sans Serif"/>
                <a:cs typeface="Microsoft Sans Serif"/>
              </a:rPr>
              <a:t>Connect</a:t>
            </a:r>
            <a:r>
              <a:rPr sz="1000" spc="-1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to</a:t>
            </a:r>
            <a:r>
              <a:rPr sz="1000" spc="5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physical</a:t>
            </a:r>
            <a:r>
              <a:rPr sz="1000" spc="3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devices</a:t>
            </a:r>
            <a:r>
              <a:rPr sz="1000" spc="1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(such as</a:t>
            </a:r>
            <a:r>
              <a:rPr sz="100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Scales</a:t>
            </a:r>
            <a:r>
              <a:rPr sz="1000" spc="1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or</a:t>
            </a:r>
            <a:r>
              <a:rPr sz="1000" spc="1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other</a:t>
            </a:r>
            <a:r>
              <a:rPr sz="1000" spc="10">
                <a:latin typeface="Microsoft Sans Serif"/>
                <a:cs typeface="Microsoft Sans Serif"/>
              </a:rPr>
              <a:t> </a:t>
            </a:r>
            <a:r>
              <a:rPr sz="1000">
                <a:latin typeface="Microsoft Sans Serif"/>
                <a:cs typeface="Microsoft Sans Serif"/>
              </a:rPr>
              <a:t>measurement</a:t>
            </a:r>
            <a:r>
              <a:rPr sz="1000" spc="-40">
                <a:latin typeface="Microsoft Sans Serif"/>
                <a:cs typeface="Microsoft Sans Serif"/>
              </a:rPr>
              <a:t> </a:t>
            </a:r>
            <a:r>
              <a:rPr sz="1000">
                <a:latin typeface="Microsoft Sans Serif"/>
                <a:cs typeface="Microsoft Sans Serif"/>
              </a:rPr>
              <a:t>tools)</a:t>
            </a:r>
            <a:r>
              <a:rPr sz="1000" spc="1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SimSun"/>
                <a:cs typeface="SimSun"/>
              </a:rPr>
              <a:t>连接物理设备</a:t>
            </a:r>
            <a:endParaRPr sz="1000">
              <a:latin typeface="SimSun"/>
              <a:cs typeface="SimSun"/>
            </a:endParaRPr>
          </a:p>
          <a:p>
            <a:pPr marL="493395" lvl="1" indent="-161925">
              <a:lnSpc>
                <a:spcPct val="100000"/>
              </a:lnSpc>
              <a:buClr>
                <a:srgbClr val="4D4D4D"/>
              </a:buClr>
              <a:buFont typeface="Wingdings"/>
              <a:buChar char=""/>
              <a:tabLst>
                <a:tab pos="494030"/>
              </a:tabLst>
            </a:pPr>
            <a:r>
              <a:rPr sz="1000" spc="-5">
                <a:latin typeface="Microsoft Sans Serif"/>
                <a:cs typeface="Microsoft Sans Serif"/>
              </a:rPr>
              <a:t>Activate</a:t>
            </a:r>
            <a:r>
              <a:rPr sz="1000" spc="-2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Corrective</a:t>
            </a:r>
            <a:r>
              <a:rPr sz="100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Actions </a:t>
            </a:r>
            <a:r>
              <a:rPr sz="1000" spc="-5">
                <a:latin typeface="SimSun"/>
                <a:cs typeface="SimSun"/>
              </a:rPr>
              <a:t>纠偏</a:t>
            </a:r>
            <a:endParaRPr sz="1000">
              <a:latin typeface="SimSun"/>
              <a:cs typeface="SimSun"/>
            </a:endParaRPr>
          </a:p>
          <a:p>
            <a:pPr marL="493395" lvl="1" indent="-161925">
              <a:lnSpc>
                <a:spcPct val="100000"/>
              </a:lnSpc>
              <a:buClr>
                <a:srgbClr val="4D4D4D"/>
              </a:buClr>
              <a:buFont typeface="Wingdings"/>
              <a:buChar char=""/>
              <a:tabLst>
                <a:tab pos="494030"/>
              </a:tabLst>
            </a:pPr>
            <a:r>
              <a:rPr sz="1000" spc="-5">
                <a:latin typeface="Microsoft Sans Serif"/>
                <a:cs typeface="Microsoft Sans Serif"/>
              </a:rPr>
              <a:t>Store</a:t>
            </a:r>
            <a:r>
              <a:rPr sz="1000" spc="-1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results</a:t>
            </a:r>
            <a:r>
              <a:rPr sz="1000" spc="1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to</a:t>
            </a:r>
            <a:r>
              <a:rPr sz="1000" spc="-1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be</a:t>
            </a:r>
            <a:r>
              <a:rPr sz="100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sent</a:t>
            </a:r>
            <a:r>
              <a:rPr sz="1000" spc="-1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to</a:t>
            </a:r>
            <a:r>
              <a:rPr sz="1000" spc="1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ERP</a:t>
            </a:r>
            <a:r>
              <a:rPr sz="1000" spc="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SimSun"/>
                <a:cs typeface="SimSun"/>
              </a:rPr>
              <a:t>存储最终结果到</a:t>
            </a:r>
            <a:r>
              <a:rPr sz="1000" spc="-10">
                <a:latin typeface="Microsoft Sans Serif"/>
                <a:cs typeface="Microsoft Sans Serif"/>
              </a:rPr>
              <a:t>ERP</a:t>
            </a:r>
            <a:r>
              <a:rPr sz="1000" spc="-5">
                <a:latin typeface="SimSun"/>
                <a:cs typeface="SimSun"/>
              </a:rPr>
              <a:t>。</a:t>
            </a:r>
            <a:endParaRPr sz="1000">
              <a:latin typeface="SimSun"/>
              <a:cs typeface="SimSun"/>
            </a:endParaRPr>
          </a:p>
        </p:txBody>
      </p:sp>
      <p:grpSp>
        <p:nvGrpSpPr>
          <p:cNvPr id="72" name="object 72"/>
          <p:cNvGrpSpPr/>
          <p:nvPr/>
        </p:nvGrpSpPr>
        <p:grpSpPr>
          <a:xfrm>
            <a:off x="7872476" y="1652079"/>
            <a:ext cx="1989455" cy="3728720"/>
            <a:chOff x="7872476" y="1652079"/>
            <a:chExt cx="1989455" cy="3728720"/>
          </a:xfrm>
        </p:grpSpPr>
        <p:sp>
          <p:nvSpPr>
            <p:cNvPr id="73" name="object 73"/>
            <p:cNvSpPr/>
            <p:nvPr/>
          </p:nvSpPr>
          <p:spPr>
            <a:xfrm>
              <a:off x="7872476" y="3683000"/>
              <a:ext cx="1859280" cy="1692910"/>
            </a:xfrm>
            <a:custGeom>
              <a:rect l="l" t="t" r="r" b="b"/>
              <a:pathLst>
                <a:path w="1859279" h="1692910">
                  <a:moveTo>
                    <a:pt x="1858899" y="0"/>
                  </a:moveTo>
                  <a:lnTo>
                    <a:pt x="0" y="0"/>
                  </a:lnTo>
                  <a:lnTo>
                    <a:pt x="0" y="1692783"/>
                  </a:lnTo>
                  <a:lnTo>
                    <a:pt x="1858899" y="1692783"/>
                  </a:lnTo>
                  <a:lnTo>
                    <a:pt x="1858899" y="0"/>
                  </a:lnTo>
                  <a:close/>
                </a:path>
              </a:pathLst>
            </a:custGeom>
            <a:solidFill>
              <a:srgbClr val="A2A2DF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4" name="object 74"/>
            <p:cNvSpPr/>
            <p:nvPr/>
          </p:nvSpPr>
          <p:spPr>
            <a:xfrm>
              <a:off x="9642602" y="1656842"/>
              <a:ext cx="213995" cy="3719195"/>
            </a:xfrm>
            <a:custGeom>
              <a:rect l="l" t="t" r="r" b="b"/>
              <a:pathLst>
                <a:path w="213995" h="3719195">
                  <a:moveTo>
                    <a:pt x="0" y="2026158"/>
                  </a:moveTo>
                  <a:lnTo>
                    <a:pt x="0" y="3718941"/>
                  </a:lnTo>
                </a:path>
                <a:path w="213995" h="3719195">
                  <a:moveTo>
                    <a:pt x="0" y="0"/>
                  </a:moveTo>
                  <a:lnTo>
                    <a:pt x="213995" y="2338705"/>
                  </a:lnTo>
                  <a:lnTo>
                    <a:pt x="126619" y="2808351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75" name="object 75"/>
          <p:cNvSpPr txBox="1"/>
          <p:nvPr/>
        </p:nvSpPr>
        <p:spPr>
          <a:xfrm>
            <a:off x="7872476" y="3668014"/>
            <a:ext cx="1788795" cy="170370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18440" marR="48260" indent="-181610">
              <a:lnSpc>
                <a:spcPct val="100299"/>
              </a:lnSpc>
              <a:spcBef>
                <a:spcPts val="90"/>
              </a:spcBef>
              <a:buClr>
                <a:srgbClr val="4D4D4D"/>
              </a:buClr>
              <a:buFont typeface="Wingdings"/>
              <a:buChar char=""/>
              <a:tabLst>
                <a:tab pos="219075"/>
              </a:tabLst>
            </a:pPr>
            <a:r>
              <a:rPr sz="1000">
                <a:latin typeface="Microsoft Sans Serif"/>
                <a:cs typeface="Microsoft Sans Serif"/>
              </a:rPr>
              <a:t>The </a:t>
            </a:r>
            <a:r>
              <a:rPr sz="1000" spc="-5">
                <a:latin typeface="Microsoft Sans Serif"/>
                <a:cs typeface="Microsoft Sans Serif"/>
              </a:rPr>
              <a:t>Inspection Lot </a:t>
            </a:r>
            <a:r>
              <a:rPr sz="1000" spc="-10">
                <a:latin typeface="Microsoft Sans Serif"/>
                <a:cs typeface="Microsoft Sans Serif"/>
              </a:rPr>
              <a:t>is </a:t>
            </a:r>
            <a:r>
              <a:rPr sz="1000" spc="-5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updated</a:t>
            </a:r>
            <a:r>
              <a:rPr sz="1000" spc="-20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with</a:t>
            </a:r>
            <a:r>
              <a:rPr sz="1000" spc="2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just</a:t>
            </a:r>
            <a:r>
              <a:rPr sz="1000" spc="-10">
                <a:latin typeface="Microsoft Sans Serif"/>
                <a:cs typeface="Microsoft Sans Serif"/>
              </a:rPr>
              <a:t> the </a:t>
            </a:r>
            <a:r>
              <a:rPr sz="1000" spc="-5">
                <a:latin typeface="Microsoft Sans Serif"/>
                <a:cs typeface="Microsoft Sans Serif"/>
              </a:rPr>
              <a:t> Corporate significant </a:t>
            </a:r>
            <a:r>
              <a:rPr sz="1000">
                <a:latin typeface="Microsoft Sans Serif"/>
                <a:cs typeface="Microsoft Sans Serif"/>
              </a:rPr>
              <a:t> </a:t>
            </a:r>
            <a:r>
              <a:rPr sz="1000" spc="-20">
                <a:latin typeface="Microsoft Sans Serif"/>
                <a:cs typeface="Microsoft Sans Serif"/>
              </a:rPr>
              <a:t>i</a:t>
            </a:r>
            <a:r>
              <a:rPr sz="1000" spc="-10">
                <a:latin typeface="Microsoft Sans Serif"/>
                <a:cs typeface="Microsoft Sans Serif"/>
              </a:rPr>
              <a:t>n</a:t>
            </a:r>
            <a:r>
              <a:rPr sz="1000">
                <a:latin typeface="Microsoft Sans Serif"/>
                <a:cs typeface="Microsoft Sans Serif"/>
              </a:rPr>
              <a:t>f</a:t>
            </a:r>
            <a:r>
              <a:rPr sz="1000" spc="-10">
                <a:latin typeface="Microsoft Sans Serif"/>
                <a:cs typeface="Microsoft Sans Serif"/>
              </a:rPr>
              <a:t>o</a:t>
            </a:r>
            <a:r>
              <a:rPr sz="1000" spc="-5">
                <a:latin typeface="Microsoft Sans Serif"/>
                <a:cs typeface="Microsoft Sans Serif"/>
              </a:rPr>
              <a:t>r</a:t>
            </a:r>
            <a:r>
              <a:rPr sz="1000" spc="10">
                <a:latin typeface="Microsoft Sans Serif"/>
                <a:cs typeface="Microsoft Sans Serif"/>
              </a:rPr>
              <a:t>m</a:t>
            </a:r>
            <a:r>
              <a:rPr sz="1000" spc="-10">
                <a:latin typeface="Microsoft Sans Serif"/>
                <a:cs typeface="Microsoft Sans Serif"/>
              </a:rPr>
              <a:t>a</a:t>
            </a:r>
            <a:r>
              <a:rPr sz="1000" spc="-5">
                <a:latin typeface="Microsoft Sans Serif"/>
                <a:cs typeface="Microsoft Sans Serif"/>
              </a:rPr>
              <a:t>t</a:t>
            </a:r>
            <a:r>
              <a:rPr sz="1000" spc="-15">
                <a:latin typeface="Microsoft Sans Serif"/>
                <a:cs typeface="Microsoft Sans Serif"/>
              </a:rPr>
              <a:t>i</a:t>
            </a:r>
            <a:r>
              <a:rPr sz="1000" spc="-10">
                <a:latin typeface="Microsoft Sans Serif"/>
                <a:cs typeface="Microsoft Sans Serif"/>
              </a:rPr>
              <a:t>on</a:t>
            </a:r>
            <a:r>
              <a:rPr sz="1000" spc="-10">
                <a:latin typeface="SimSun"/>
                <a:cs typeface="SimSun"/>
              </a:rPr>
              <a:t>被检测的物料只 </a:t>
            </a:r>
            <a:r>
              <a:rPr sz="1000" spc="-5">
                <a:latin typeface="SimSun"/>
                <a:cs typeface="SimSun"/>
              </a:rPr>
              <a:t>更新企业的重要信息</a:t>
            </a:r>
            <a:endParaRPr sz="1000">
              <a:latin typeface="SimSun"/>
              <a:cs typeface="SimSun"/>
            </a:endParaRPr>
          </a:p>
          <a:p>
            <a:pPr marL="218440" indent="-182245">
              <a:lnSpc>
                <a:spcPts val="1190"/>
              </a:lnSpc>
              <a:buClr>
                <a:srgbClr val="4D4D4D"/>
              </a:buClr>
              <a:buFont typeface="Wingdings"/>
              <a:buChar char=""/>
              <a:tabLst>
                <a:tab pos="219075"/>
              </a:tabLst>
            </a:pPr>
            <a:r>
              <a:rPr sz="1000">
                <a:latin typeface="Microsoft Sans Serif"/>
                <a:cs typeface="Microsoft Sans Serif"/>
              </a:rPr>
              <a:t>The</a:t>
            </a:r>
            <a:r>
              <a:rPr sz="1000" spc="-4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usage</a:t>
            </a:r>
            <a:r>
              <a:rPr sz="1000" spc="-2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decision</a:t>
            </a:r>
            <a:r>
              <a:rPr sz="1000" spc="-15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is</a:t>
            </a:r>
            <a:endParaRPr sz="1000">
              <a:latin typeface="Microsoft Sans Serif"/>
              <a:cs typeface="Microsoft Sans Serif"/>
            </a:endParaRPr>
          </a:p>
          <a:p>
            <a:pPr marL="218440">
              <a:lnSpc>
                <a:spcPct val="100000"/>
              </a:lnSpc>
              <a:spcBef>
                <a:spcPts val="15"/>
              </a:spcBef>
            </a:pPr>
            <a:r>
              <a:rPr sz="1000" spc="-5">
                <a:latin typeface="Microsoft Sans Serif"/>
                <a:cs typeface="Microsoft Sans Serif"/>
              </a:rPr>
              <a:t>assigned</a:t>
            </a:r>
            <a:r>
              <a:rPr sz="1000" spc="-5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to</a:t>
            </a:r>
            <a:r>
              <a:rPr sz="1000" spc="-25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ERP</a:t>
            </a:r>
            <a:r>
              <a:rPr sz="1000" spc="-5">
                <a:latin typeface="SimSun"/>
                <a:cs typeface="SimSun"/>
              </a:rPr>
              <a:t>使用决策被 分配到</a:t>
            </a:r>
            <a:r>
              <a:rPr sz="1000" spc="-5">
                <a:latin typeface="Microsoft Sans Serif"/>
                <a:cs typeface="Microsoft Sans Serif"/>
              </a:rPr>
              <a:t>ERP</a:t>
            </a:r>
            <a:endParaRPr sz="1000">
              <a:latin typeface="Microsoft Sans Serif"/>
              <a:cs typeface="Microsoft Sans Serif"/>
            </a:endParaRPr>
          </a:p>
          <a:p>
            <a:pPr marL="218440" indent="-182245">
              <a:lnSpc>
                <a:spcPts val="1190"/>
              </a:lnSpc>
              <a:buClr>
                <a:srgbClr val="4D4D4D"/>
              </a:buClr>
              <a:buFont typeface="Wingdings"/>
              <a:buChar char=""/>
              <a:tabLst>
                <a:tab pos="219075"/>
              </a:tabLst>
            </a:pPr>
            <a:r>
              <a:rPr sz="1000" spc="-5">
                <a:latin typeface="Microsoft Sans Serif"/>
                <a:cs typeface="Microsoft Sans Serif"/>
              </a:rPr>
              <a:t>Stock</a:t>
            </a:r>
            <a:r>
              <a:rPr sz="1000" spc="-15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with</a:t>
            </a:r>
            <a:r>
              <a:rPr sz="1000" spc="2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status </a:t>
            </a:r>
            <a:r>
              <a:rPr sz="1000" spc="-10">
                <a:latin typeface="Microsoft Sans Serif"/>
                <a:cs typeface="Microsoft Sans Serif"/>
              </a:rPr>
              <a:t>is</a:t>
            </a:r>
            <a:r>
              <a:rPr sz="1000" spc="1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updated</a:t>
            </a:r>
            <a:endParaRPr sz="1000">
              <a:latin typeface="Microsoft Sans Serif"/>
              <a:cs typeface="Microsoft Sans Serif"/>
            </a:endParaRPr>
          </a:p>
          <a:p>
            <a:pPr marL="218440" marR="69850">
              <a:lnSpc>
                <a:spcPct val="100000"/>
              </a:lnSpc>
              <a:spcBef>
                <a:spcPts val="10"/>
              </a:spcBef>
            </a:pPr>
            <a:r>
              <a:rPr sz="1000" spc="-10">
                <a:latin typeface="Microsoft Sans Serif"/>
                <a:cs typeface="Microsoft Sans Serif"/>
              </a:rPr>
              <a:t>in</a:t>
            </a:r>
            <a:r>
              <a:rPr sz="1000" spc="-3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the</a:t>
            </a:r>
            <a:r>
              <a:rPr sz="1000" spc="-20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ERP</a:t>
            </a:r>
            <a:r>
              <a:rPr sz="1000" spc="-5">
                <a:latin typeface="SimSun"/>
                <a:cs typeface="SimSun"/>
              </a:rPr>
              <a:t>在</a:t>
            </a:r>
            <a:r>
              <a:rPr sz="1000" spc="-10">
                <a:latin typeface="Microsoft Sans Serif"/>
                <a:cs typeface="Microsoft Sans Serif"/>
              </a:rPr>
              <a:t>ERP</a:t>
            </a:r>
            <a:r>
              <a:rPr sz="1000" spc="-5">
                <a:latin typeface="SimSun"/>
                <a:cs typeface="SimSun"/>
              </a:rPr>
              <a:t>中更新仓 库状态</a:t>
            </a:r>
            <a:endParaRPr sz="1000">
              <a:latin typeface="SimSun"/>
              <a:cs typeface="SimSun"/>
            </a:endParaRPr>
          </a:p>
        </p:txBody>
      </p:sp>
      <p:grpSp>
        <p:nvGrpSpPr>
          <p:cNvPr id="76" name="object 76"/>
          <p:cNvGrpSpPr/>
          <p:nvPr/>
        </p:nvGrpSpPr>
        <p:grpSpPr>
          <a:xfrm>
            <a:off x="2436876" y="2260612"/>
            <a:ext cx="6402705" cy="3108325"/>
            <a:chOff x="2436876" y="2260612"/>
            <a:chExt cx="6402705" cy="3108325"/>
          </a:xfrm>
        </p:grpSpPr>
        <p:sp>
          <p:nvSpPr>
            <p:cNvPr id="77" name="object 77"/>
            <p:cNvSpPr/>
            <p:nvPr/>
          </p:nvSpPr>
          <p:spPr>
            <a:xfrm>
              <a:off x="2446401" y="2421001"/>
              <a:ext cx="5015230" cy="2938780"/>
            </a:xfrm>
            <a:custGeom>
              <a:rect l="l" t="t" r="r" b="b"/>
              <a:pathLst>
                <a:path w="5015230" h="2938779">
                  <a:moveTo>
                    <a:pt x="0" y="1469136"/>
                  </a:moveTo>
                  <a:lnTo>
                    <a:pt x="2808" y="1398978"/>
                  </a:lnTo>
                  <a:lnTo>
                    <a:pt x="11149" y="1329669"/>
                  </a:lnTo>
                  <a:lnTo>
                    <a:pt x="24898" y="1261282"/>
                  </a:lnTo>
                  <a:lnTo>
                    <a:pt x="43929" y="1193891"/>
                  </a:lnTo>
                  <a:lnTo>
                    <a:pt x="68115" y="1127569"/>
                  </a:lnTo>
                  <a:lnTo>
                    <a:pt x="97332" y="1062390"/>
                  </a:lnTo>
                  <a:lnTo>
                    <a:pt x="131453" y="998427"/>
                  </a:lnTo>
                  <a:lnTo>
                    <a:pt x="170353" y="935755"/>
                  </a:lnTo>
                  <a:lnTo>
                    <a:pt x="213906" y="874446"/>
                  </a:lnTo>
                  <a:lnTo>
                    <a:pt x="237388" y="844326"/>
                  </a:lnTo>
                  <a:lnTo>
                    <a:pt x="261986" y="814575"/>
                  </a:lnTo>
                  <a:lnTo>
                    <a:pt x="287685" y="785202"/>
                  </a:lnTo>
                  <a:lnTo>
                    <a:pt x="314468" y="756215"/>
                  </a:lnTo>
                  <a:lnTo>
                    <a:pt x="342321" y="727625"/>
                  </a:lnTo>
                  <a:lnTo>
                    <a:pt x="371227" y="699440"/>
                  </a:lnTo>
                  <a:lnTo>
                    <a:pt x="401170" y="671670"/>
                  </a:lnTo>
                  <a:lnTo>
                    <a:pt x="432135" y="644323"/>
                  </a:lnTo>
                  <a:lnTo>
                    <a:pt x="464107" y="617410"/>
                  </a:lnTo>
                  <a:lnTo>
                    <a:pt x="497068" y="590939"/>
                  </a:lnTo>
                  <a:lnTo>
                    <a:pt x="531005" y="564919"/>
                  </a:lnTo>
                  <a:lnTo>
                    <a:pt x="565901" y="539360"/>
                  </a:lnTo>
                  <a:lnTo>
                    <a:pt x="601739" y="514271"/>
                  </a:lnTo>
                  <a:lnTo>
                    <a:pt x="638506" y="489661"/>
                  </a:lnTo>
                  <a:lnTo>
                    <a:pt x="676184" y="465539"/>
                  </a:lnTo>
                  <a:lnTo>
                    <a:pt x="714759" y="441914"/>
                  </a:lnTo>
                  <a:lnTo>
                    <a:pt x="754214" y="418796"/>
                  </a:lnTo>
                  <a:lnTo>
                    <a:pt x="794533" y="396195"/>
                  </a:lnTo>
                  <a:lnTo>
                    <a:pt x="835702" y="374118"/>
                  </a:lnTo>
                  <a:lnTo>
                    <a:pt x="877704" y="352575"/>
                  </a:lnTo>
                  <a:lnTo>
                    <a:pt x="920524" y="331576"/>
                  </a:lnTo>
                  <a:lnTo>
                    <a:pt x="964145" y="311130"/>
                  </a:lnTo>
                  <a:lnTo>
                    <a:pt x="1008553" y="291246"/>
                  </a:lnTo>
                  <a:lnTo>
                    <a:pt x="1053731" y="271932"/>
                  </a:lnTo>
                  <a:lnTo>
                    <a:pt x="1099664" y="253200"/>
                  </a:lnTo>
                  <a:lnTo>
                    <a:pt x="1146336" y="235056"/>
                  </a:lnTo>
                  <a:lnTo>
                    <a:pt x="1193731" y="217512"/>
                  </a:lnTo>
                  <a:lnTo>
                    <a:pt x="1241834" y="200575"/>
                  </a:lnTo>
                  <a:lnTo>
                    <a:pt x="1290628" y="184255"/>
                  </a:lnTo>
                  <a:lnTo>
                    <a:pt x="1340099" y="168562"/>
                  </a:lnTo>
                  <a:lnTo>
                    <a:pt x="1390231" y="153505"/>
                  </a:lnTo>
                  <a:lnTo>
                    <a:pt x="1441007" y="139092"/>
                  </a:lnTo>
                  <a:lnTo>
                    <a:pt x="1492412" y="125333"/>
                  </a:lnTo>
                  <a:lnTo>
                    <a:pt x="1544431" y="112237"/>
                  </a:lnTo>
                  <a:lnTo>
                    <a:pt x="1597047" y="99814"/>
                  </a:lnTo>
                  <a:lnTo>
                    <a:pt x="1650245" y="88072"/>
                  </a:lnTo>
                  <a:lnTo>
                    <a:pt x="1704009" y="77021"/>
                  </a:lnTo>
                  <a:lnTo>
                    <a:pt x="1758324" y="66671"/>
                  </a:lnTo>
                  <a:lnTo>
                    <a:pt x="1813174" y="57029"/>
                  </a:lnTo>
                  <a:lnTo>
                    <a:pt x="1868542" y="48106"/>
                  </a:lnTo>
                  <a:lnTo>
                    <a:pt x="1924414" y="39910"/>
                  </a:lnTo>
                  <a:lnTo>
                    <a:pt x="1980774" y="32451"/>
                  </a:lnTo>
                  <a:lnTo>
                    <a:pt x="2037605" y="25739"/>
                  </a:lnTo>
                  <a:lnTo>
                    <a:pt x="2094893" y="19781"/>
                  </a:lnTo>
                  <a:lnTo>
                    <a:pt x="2152621" y="14588"/>
                  </a:lnTo>
                  <a:lnTo>
                    <a:pt x="2210774" y="10169"/>
                  </a:lnTo>
                  <a:lnTo>
                    <a:pt x="2269336" y="6533"/>
                  </a:lnTo>
                  <a:lnTo>
                    <a:pt x="2328291" y="3688"/>
                  </a:lnTo>
                  <a:lnTo>
                    <a:pt x="2387624" y="1645"/>
                  </a:lnTo>
                  <a:lnTo>
                    <a:pt x="2447319" y="412"/>
                  </a:lnTo>
                  <a:lnTo>
                    <a:pt x="2507361" y="0"/>
                  </a:lnTo>
                  <a:lnTo>
                    <a:pt x="2567402" y="412"/>
                  </a:lnTo>
                  <a:lnTo>
                    <a:pt x="2627097" y="1645"/>
                  </a:lnTo>
                  <a:lnTo>
                    <a:pt x="2686430" y="3688"/>
                  </a:lnTo>
                  <a:lnTo>
                    <a:pt x="2745386" y="6533"/>
                  </a:lnTo>
                  <a:lnTo>
                    <a:pt x="2803949" y="10169"/>
                  </a:lnTo>
                  <a:lnTo>
                    <a:pt x="2862103" y="14588"/>
                  </a:lnTo>
                  <a:lnTo>
                    <a:pt x="2919832" y="19781"/>
                  </a:lnTo>
                  <a:lnTo>
                    <a:pt x="2977121" y="25739"/>
                  </a:lnTo>
                  <a:lnTo>
                    <a:pt x="3033953" y="32451"/>
                  </a:lnTo>
                  <a:lnTo>
                    <a:pt x="3090314" y="39910"/>
                  </a:lnTo>
                  <a:lnTo>
                    <a:pt x="3146188" y="48106"/>
                  </a:lnTo>
                  <a:lnTo>
                    <a:pt x="3201558" y="57029"/>
                  </a:lnTo>
                  <a:lnTo>
                    <a:pt x="3256409" y="66671"/>
                  </a:lnTo>
                  <a:lnTo>
                    <a:pt x="3310725" y="77021"/>
                  </a:lnTo>
                  <a:lnTo>
                    <a:pt x="3364491" y="88072"/>
                  </a:lnTo>
                  <a:lnTo>
                    <a:pt x="3417691" y="99814"/>
                  </a:lnTo>
                  <a:lnTo>
                    <a:pt x="3470310" y="112237"/>
                  </a:lnTo>
                  <a:lnTo>
                    <a:pt x="3522330" y="125333"/>
                  </a:lnTo>
                  <a:lnTo>
                    <a:pt x="3573738" y="139092"/>
                  </a:lnTo>
                  <a:lnTo>
                    <a:pt x="3624516" y="153505"/>
                  </a:lnTo>
                  <a:lnTo>
                    <a:pt x="3674650" y="168562"/>
                  </a:lnTo>
                  <a:lnTo>
                    <a:pt x="3724123" y="184255"/>
                  </a:lnTo>
                  <a:lnTo>
                    <a:pt x="3772920" y="200575"/>
                  </a:lnTo>
                  <a:lnTo>
                    <a:pt x="3821026" y="217512"/>
                  </a:lnTo>
                  <a:lnTo>
                    <a:pt x="3868423" y="235056"/>
                  </a:lnTo>
                  <a:lnTo>
                    <a:pt x="3915098" y="253200"/>
                  </a:lnTo>
                  <a:lnTo>
                    <a:pt x="3961033" y="271932"/>
                  </a:lnTo>
                  <a:lnTo>
                    <a:pt x="4006214" y="291246"/>
                  </a:lnTo>
                  <a:lnTo>
                    <a:pt x="4050624" y="311130"/>
                  </a:lnTo>
                  <a:lnTo>
                    <a:pt x="4094249" y="331576"/>
                  </a:lnTo>
                  <a:lnTo>
                    <a:pt x="4137071" y="352575"/>
                  </a:lnTo>
                  <a:lnTo>
                    <a:pt x="4179076" y="374118"/>
                  </a:lnTo>
                  <a:lnTo>
                    <a:pt x="4220247" y="396195"/>
                  </a:lnTo>
                  <a:lnTo>
                    <a:pt x="4260570" y="418796"/>
                  </a:lnTo>
                  <a:lnTo>
                    <a:pt x="4300027" y="441914"/>
                  </a:lnTo>
                  <a:lnTo>
                    <a:pt x="4338605" y="465539"/>
                  </a:lnTo>
                  <a:lnTo>
                    <a:pt x="4376286" y="489661"/>
                  </a:lnTo>
                  <a:lnTo>
                    <a:pt x="4413055" y="514271"/>
                  </a:lnTo>
                  <a:lnTo>
                    <a:pt x="4448896" y="539360"/>
                  </a:lnTo>
                  <a:lnTo>
                    <a:pt x="4483795" y="564919"/>
                  </a:lnTo>
                  <a:lnTo>
                    <a:pt x="4517734" y="590939"/>
                  </a:lnTo>
                  <a:lnTo>
                    <a:pt x="4550698" y="617410"/>
                  </a:lnTo>
                  <a:lnTo>
                    <a:pt x="4582672" y="644323"/>
                  </a:lnTo>
                  <a:lnTo>
                    <a:pt x="4613640" y="671670"/>
                  </a:lnTo>
                  <a:lnTo>
                    <a:pt x="4643586" y="699440"/>
                  </a:lnTo>
                  <a:lnTo>
                    <a:pt x="4672494" y="727625"/>
                  </a:lnTo>
                  <a:lnTo>
                    <a:pt x="4700349" y="756215"/>
                  </a:lnTo>
                  <a:lnTo>
                    <a:pt x="4727135" y="785202"/>
                  </a:lnTo>
                  <a:lnTo>
                    <a:pt x="4752836" y="814575"/>
                  </a:lnTo>
                  <a:lnTo>
                    <a:pt x="4777436" y="844326"/>
                  </a:lnTo>
                  <a:lnTo>
                    <a:pt x="4800921" y="874446"/>
                  </a:lnTo>
                  <a:lnTo>
                    <a:pt x="4844478" y="935755"/>
                  </a:lnTo>
                  <a:lnTo>
                    <a:pt x="4883382" y="998427"/>
                  </a:lnTo>
                  <a:lnTo>
                    <a:pt x="4917506" y="1062390"/>
                  </a:lnTo>
                  <a:lnTo>
                    <a:pt x="4946726" y="1127569"/>
                  </a:lnTo>
                  <a:lnTo>
                    <a:pt x="4970915" y="1193891"/>
                  </a:lnTo>
                  <a:lnTo>
                    <a:pt x="4989947" y="1261282"/>
                  </a:lnTo>
                  <a:lnTo>
                    <a:pt x="5003697" y="1329669"/>
                  </a:lnTo>
                  <a:lnTo>
                    <a:pt x="5012040" y="1398978"/>
                  </a:lnTo>
                  <a:lnTo>
                    <a:pt x="5014849" y="1469136"/>
                  </a:lnTo>
                  <a:lnTo>
                    <a:pt x="5014144" y="1504321"/>
                  </a:lnTo>
                  <a:lnTo>
                    <a:pt x="5012040" y="1539303"/>
                  </a:lnTo>
                  <a:lnTo>
                    <a:pt x="5003697" y="1608622"/>
                  </a:lnTo>
                  <a:lnTo>
                    <a:pt x="4989947" y="1677019"/>
                  </a:lnTo>
                  <a:lnTo>
                    <a:pt x="4970915" y="1744419"/>
                  </a:lnTo>
                  <a:lnTo>
                    <a:pt x="4946726" y="1810750"/>
                  </a:lnTo>
                  <a:lnTo>
                    <a:pt x="4917506" y="1875937"/>
                  </a:lnTo>
                  <a:lnTo>
                    <a:pt x="4883382" y="1939906"/>
                  </a:lnTo>
                  <a:lnTo>
                    <a:pt x="4844478" y="2002586"/>
                  </a:lnTo>
                  <a:lnTo>
                    <a:pt x="4800921" y="2063901"/>
                  </a:lnTo>
                  <a:lnTo>
                    <a:pt x="4777436" y="2094023"/>
                  </a:lnTo>
                  <a:lnTo>
                    <a:pt x="4752836" y="2123777"/>
                  </a:lnTo>
                  <a:lnTo>
                    <a:pt x="4727135" y="2153154"/>
                  </a:lnTo>
                  <a:lnTo>
                    <a:pt x="4700349" y="2182143"/>
                  </a:lnTo>
                  <a:lnTo>
                    <a:pt x="4672494" y="2210736"/>
                  </a:lnTo>
                  <a:lnTo>
                    <a:pt x="4643586" y="2238923"/>
                  </a:lnTo>
                  <a:lnTo>
                    <a:pt x="4613640" y="2266695"/>
                  </a:lnTo>
                  <a:lnTo>
                    <a:pt x="4582672" y="2294044"/>
                  </a:lnTo>
                  <a:lnTo>
                    <a:pt x="4550698" y="2320959"/>
                  </a:lnTo>
                  <a:lnTo>
                    <a:pt x="4517734" y="2347433"/>
                  </a:lnTo>
                  <a:lnTo>
                    <a:pt x="4483795" y="2373454"/>
                  </a:lnTo>
                  <a:lnTo>
                    <a:pt x="4448896" y="2399015"/>
                  </a:lnTo>
                  <a:lnTo>
                    <a:pt x="4413055" y="2424106"/>
                  </a:lnTo>
                  <a:lnTo>
                    <a:pt x="4376286" y="2448718"/>
                  </a:lnTo>
                  <a:lnTo>
                    <a:pt x="4338605" y="2472841"/>
                  </a:lnTo>
                  <a:lnTo>
                    <a:pt x="4300027" y="2496467"/>
                  </a:lnTo>
                  <a:lnTo>
                    <a:pt x="4260570" y="2519586"/>
                  </a:lnTo>
                  <a:lnTo>
                    <a:pt x="4220247" y="2542190"/>
                  </a:lnTo>
                  <a:lnTo>
                    <a:pt x="4179076" y="2564268"/>
                  </a:lnTo>
                  <a:lnTo>
                    <a:pt x="4137071" y="2585811"/>
                  </a:lnTo>
                  <a:lnTo>
                    <a:pt x="4094249" y="2606811"/>
                  </a:lnTo>
                  <a:lnTo>
                    <a:pt x="4050624" y="2627259"/>
                  </a:lnTo>
                  <a:lnTo>
                    <a:pt x="4006214" y="2647144"/>
                  </a:lnTo>
                  <a:lnTo>
                    <a:pt x="3961033" y="2666458"/>
                  </a:lnTo>
                  <a:lnTo>
                    <a:pt x="3915098" y="2685192"/>
                  </a:lnTo>
                  <a:lnTo>
                    <a:pt x="3868423" y="2703336"/>
                  </a:lnTo>
                  <a:lnTo>
                    <a:pt x="3821026" y="2720881"/>
                  </a:lnTo>
                  <a:lnTo>
                    <a:pt x="3772920" y="2737818"/>
                  </a:lnTo>
                  <a:lnTo>
                    <a:pt x="3724123" y="2754139"/>
                  </a:lnTo>
                  <a:lnTo>
                    <a:pt x="3674650" y="2769832"/>
                  </a:lnTo>
                  <a:lnTo>
                    <a:pt x="3624516" y="2784890"/>
                  </a:lnTo>
                  <a:lnTo>
                    <a:pt x="3573738" y="2799304"/>
                  </a:lnTo>
                  <a:lnTo>
                    <a:pt x="3522330" y="2813063"/>
                  </a:lnTo>
                  <a:lnTo>
                    <a:pt x="3470310" y="2826159"/>
                  </a:lnTo>
                  <a:lnTo>
                    <a:pt x="3417691" y="2838582"/>
                  </a:lnTo>
                  <a:lnTo>
                    <a:pt x="3364491" y="2850324"/>
                  </a:lnTo>
                  <a:lnTo>
                    <a:pt x="3310725" y="2861376"/>
                  </a:lnTo>
                  <a:lnTo>
                    <a:pt x="3256409" y="2871727"/>
                  </a:lnTo>
                  <a:lnTo>
                    <a:pt x="3201558" y="2881368"/>
                  </a:lnTo>
                  <a:lnTo>
                    <a:pt x="3146188" y="2890292"/>
                  </a:lnTo>
                  <a:lnTo>
                    <a:pt x="3090314" y="2898487"/>
                  </a:lnTo>
                  <a:lnTo>
                    <a:pt x="3033953" y="2905946"/>
                  </a:lnTo>
                  <a:lnTo>
                    <a:pt x="2977121" y="2912659"/>
                  </a:lnTo>
                  <a:lnTo>
                    <a:pt x="2919832" y="2918617"/>
                  </a:lnTo>
                  <a:lnTo>
                    <a:pt x="2862103" y="2923810"/>
                  </a:lnTo>
                  <a:lnTo>
                    <a:pt x="2803949" y="2928229"/>
                  </a:lnTo>
                  <a:lnTo>
                    <a:pt x="2745386" y="2931865"/>
                  </a:lnTo>
                  <a:lnTo>
                    <a:pt x="2686430" y="2934710"/>
                  </a:lnTo>
                  <a:lnTo>
                    <a:pt x="2627097" y="2936753"/>
                  </a:lnTo>
                  <a:lnTo>
                    <a:pt x="2567402" y="2937986"/>
                  </a:lnTo>
                  <a:lnTo>
                    <a:pt x="2507361" y="2938399"/>
                  </a:lnTo>
                  <a:lnTo>
                    <a:pt x="2447319" y="2937986"/>
                  </a:lnTo>
                  <a:lnTo>
                    <a:pt x="2387624" y="2936753"/>
                  </a:lnTo>
                  <a:lnTo>
                    <a:pt x="2328291" y="2934710"/>
                  </a:lnTo>
                  <a:lnTo>
                    <a:pt x="2269336" y="2931865"/>
                  </a:lnTo>
                  <a:lnTo>
                    <a:pt x="2210774" y="2928229"/>
                  </a:lnTo>
                  <a:lnTo>
                    <a:pt x="2152621" y="2923810"/>
                  </a:lnTo>
                  <a:lnTo>
                    <a:pt x="2094893" y="2918617"/>
                  </a:lnTo>
                  <a:lnTo>
                    <a:pt x="2037605" y="2912659"/>
                  </a:lnTo>
                  <a:lnTo>
                    <a:pt x="1980774" y="2905946"/>
                  </a:lnTo>
                  <a:lnTo>
                    <a:pt x="1924414" y="2898487"/>
                  </a:lnTo>
                  <a:lnTo>
                    <a:pt x="1868542" y="2890292"/>
                  </a:lnTo>
                  <a:lnTo>
                    <a:pt x="1813174" y="2881368"/>
                  </a:lnTo>
                  <a:lnTo>
                    <a:pt x="1758324" y="2871727"/>
                  </a:lnTo>
                  <a:lnTo>
                    <a:pt x="1704009" y="2861376"/>
                  </a:lnTo>
                  <a:lnTo>
                    <a:pt x="1650245" y="2850324"/>
                  </a:lnTo>
                  <a:lnTo>
                    <a:pt x="1597047" y="2838582"/>
                  </a:lnTo>
                  <a:lnTo>
                    <a:pt x="1544431" y="2826159"/>
                  </a:lnTo>
                  <a:lnTo>
                    <a:pt x="1492412" y="2813063"/>
                  </a:lnTo>
                  <a:lnTo>
                    <a:pt x="1441007" y="2799304"/>
                  </a:lnTo>
                  <a:lnTo>
                    <a:pt x="1390231" y="2784890"/>
                  </a:lnTo>
                  <a:lnTo>
                    <a:pt x="1340099" y="2769832"/>
                  </a:lnTo>
                  <a:lnTo>
                    <a:pt x="1290628" y="2754139"/>
                  </a:lnTo>
                  <a:lnTo>
                    <a:pt x="1241834" y="2737818"/>
                  </a:lnTo>
                  <a:lnTo>
                    <a:pt x="1193731" y="2720881"/>
                  </a:lnTo>
                  <a:lnTo>
                    <a:pt x="1146336" y="2703336"/>
                  </a:lnTo>
                  <a:lnTo>
                    <a:pt x="1099664" y="2685192"/>
                  </a:lnTo>
                  <a:lnTo>
                    <a:pt x="1053731" y="2666458"/>
                  </a:lnTo>
                  <a:lnTo>
                    <a:pt x="1008553" y="2647144"/>
                  </a:lnTo>
                  <a:lnTo>
                    <a:pt x="964145" y="2627259"/>
                  </a:lnTo>
                  <a:lnTo>
                    <a:pt x="920524" y="2606811"/>
                  </a:lnTo>
                  <a:lnTo>
                    <a:pt x="877704" y="2585811"/>
                  </a:lnTo>
                  <a:lnTo>
                    <a:pt x="835702" y="2564268"/>
                  </a:lnTo>
                  <a:lnTo>
                    <a:pt x="794533" y="2542190"/>
                  </a:lnTo>
                  <a:lnTo>
                    <a:pt x="754214" y="2519586"/>
                  </a:lnTo>
                  <a:lnTo>
                    <a:pt x="714759" y="2496467"/>
                  </a:lnTo>
                  <a:lnTo>
                    <a:pt x="676184" y="2472841"/>
                  </a:lnTo>
                  <a:lnTo>
                    <a:pt x="638506" y="2448718"/>
                  </a:lnTo>
                  <a:lnTo>
                    <a:pt x="601739" y="2424106"/>
                  </a:lnTo>
                  <a:lnTo>
                    <a:pt x="565901" y="2399015"/>
                  </a:lnTo>
                  <a:lnTo>
                    <a:pt x="531005" y="2373454"/>
                  </a:lnTo>
                  <a:lnTo>
                    <a:pt x="497068" y="2347433"/>
                  </a:lnTo>
                  <a:lnTo>
                    <a:pt x="464107" y="2320959"/>
                  </a:lnTo>
                  <a:lnTo>
                    <a:pt x="432135" y="2294044"/>
                  </a:lnTo>
                  <a:lnTo>
                    <a:pt x="401170" y="2266695"/>
                  </a:lnTo>
                  <a:lnTo>
                    <a:pt x="371227" y="2238923"/>
                  </a:lnTo>
                  <a:lnTo>
                    <a:pt x="342321" y="2210736"/>
                  </a:lnTo>
                  <a:lnTo>
                    <a:pt x="314468" y="2182143"/>
                  </a:lnTo>
                  <a:lnTo>
                    <a:pt x="287685" y="2153154"/>
                  </a:lnTo>
                  <a:lnTo>
                    <a:pt x="261986" y="2123777"/>
                  </a:lnTo>
                  <a:lnTo>
                    <a:pt x="237388" y="2094023"/>
                  </a:lnTo>
                  <a:lnTo>
                    <a:pt x="213906" y="2063901"/>
                  </a:lnTo>
                  <a:lnTo>
                    <a:pt x="170353" y="2002586"/>
                  </a:lnTo>
                  <a:lnTo>
                    <a:pt x="131453" y="1939906"/>
                  </a:lnTo>
                  <a:lnTo>
                    <a:pt x="97332" y="1875937"/>
                  </a:lnTo>
                  <a:lnTo>
                    <a:pt x="68115" y="1810750"/>
                  </a:lnTo>
                  <a:lnTo>
                    <a:pt x="43929" y="1744419"/>
                  </a:lnTo>
                  <a:lnTo>
                    <a:pt x="24898" y="1677019"/>
                  </a:lnTo>
                  <a:lnTo>
                    <a:pt x="11149" y="1608622"/>
                  </a:lnTo>
                  <a:lnTo>
                    <a:pt x="2808" y="1539303"/>
                  </a:lnTo>
                  <a:lnTo>
                    <a:pt x="0" y="1469136"/>
                  </a:lnTo>
                  <a:close/>
                </a:path>
              </a:pathLst>
            </a:custGeom>
            <a:ln w="19049">
              <a:solidFill>
                <a:srgbClr val="FF9900"/>
              </a:solidFill>
              <a:prstDash val="sysDot"/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object 78"/>
            <p:cNvSpPr/>
            <p:nvPr/>
          </p:nvSpPr>
          <p:spPr>
            <a:xfrm>
              <a:off x="7504176" y="2260612"/>
              <a:ext cx="1335405" cy="615950"/>
            </a:xfrm>
            <a:custGeom>
              <a:rect l="l" t="t" r="r" b="b"/>
              <a:pathLst>
                <a:path w="1335404" h="615950">
                  <a:moveTo>
                    <a:pt x="1335024" y="0"/>
                  </a:moveTo>
                  <a:lnTo>
                    <a:pt x="0" y="0"/>
                  </a:lnTo>
                  <a:lnTo>
                    <a:pt x="0" y="615556"/>
                  </a:lnTo>
                  <a:lnTo>
                    <a:pt x="1335024" y="615556"/>
                  </a:lnTo>
                  <a:lnTo>
                    <a:pt x="1335024" y="0"/>
                  </a:lnTo>
                  <a:close/>
                </a:path>
              </a:pathLst>
            </a:custGeom>
            <a:solidFill>
              <a:srgbClr val="FF9900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79" name="object 79"/>
          <p:cNvSpPr txBox="1"/>
          <p:nvPr/>
        </p:nvSpPr>
        <p:spPr>
          <a:xfrm>
            <a:off x="7748396" y="2245232"/>
            <a:ext cx="85280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latin typeface="Microsoft Sans Serif"/>
                <a:cs typeface="Microsoft Sans Serif"/>
              </a:rPr>
              <a:t>In</a:t>
            </a:r>
            <a:r>
              <a:rPr sz="1000" spc="-10">
                <a:latin typeface="Microsoft Sans Serif"/>
                <a:cs typeface="Microsoft Sans Serif"/>
              </a:rPr>
              <a:t>t</a:t>
            </a:r>
            <a:r>
              <a:rPr sz="1000" spc="-5">
                <a:latin typeface="Microsoft Sans Serif"/>
                <a:cs typeface="Microsoft Sans Serif"/>
              </a:rPr>
              <a:t>eroperab</a:t>
            </a:r>
            <a:r>
              <a:rPr sz="1000" spc="-15">
                <a:latin typeface="Microsoft Sans Serif"/>
                <a:cs typeface="Microsoft Sans Serif"/>
              </a:rPr>
              <a:t>ili</a:t>
            </a:r>
            <a:r>
              <a:rPr sz="1000" spc="-5">
                <a:latin typeface="Microsoft Sans Serif"/>
                <a:cs typeface="Microsoft Sans Serif"/>
              </a:rPr>
              <a:t>ty</a:t>
            </a:r>
            <a:endParaRPr sz="1000">
              <a:latin typeface="Microsoft Sans Serif"/>
              <a:cs typeface="Microsoft Sans Serif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7629525" y="2397709"/>
            <a:ext cx="1085850" cy="48387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indent="-635" algn="ctr">
              <a:lnSpc>
                <a:spcPct val="100499"/>
              </a:lnSpc>
              <a:spcBef>
                <a:spcPts val="90"/>
              </a:spcBef>
            </a:pPr>
            <a:r>
              <a:rPr sz="1000" spc="-10">
                <a:latin typeface="Microsoft Sans Serif"/>
                <a:cs typeface="Microsoft Sans Serif"/>
              </a:rPr>
              <a:t>Exchanging </a:t>
            </a:r>
            <a:r>
              <a:rPr sz="1000" spc="-5">
                <a:latin typeface="Microsoft Sans Serif"/>
                <a:cs typeface="Microsoft Sans Serif"/>
              </a:rPr>
              <a:t> </a:t>
            </a:r>
            <a:r>
              <a:rPr sz="1000" spc="5">
                <a:latin typeface="Microsoft Sans Serif"/>
                <a:cs typeface="Microsoft Sans Serif"/>
              </a:rPr>
              <a:t>T</a:t>
            </a:r>
            <a:r>
              <a:rPr sz="1000" spc="-5">
                <a:latin typeface="Microsoft Sans Serif"/>
                <a:cs typeface="Microsoft Sans Serif"/>
              </a:rPr>
              <a:t>ra</a:t>
            </a:r>
            <a:r>
              <a:rPr sz="1000" spc="-10">
                <a:latin typeface="Microsoft Sans Serif"/>
                <a:cs typeface="Microsoft Sans Serif"/>
              </a:rPr>
              <a:t>n</a:t>
            </a:r>
            <a:r>
              <a:rPr sz="1000">
                <a:latin typeface="Microsoft Sans Serif"/>
                <a:cs typeface="Microsoft Sans Serif"/>
              </a:rPr>
              <a:t>s</a:t>
            </a:r>
            <a:r>
              <a:rPr sz="1000" spc="-5">
                <a:latin typeface="Microsoft Sans Serif"/>
                <a:cs typeface="Microsoft Sans Serif"/>
              </a:rPr>
              <a:t>act</a:t>
            </a:r>
            <a:r>
              <a:rPr sz="1000" spc="-15">
                <a:latin typeface="Microsoft Sans Serif"/>
                <a:cs typeface="Microsoft Sans Serif"/>
              </a:rPr>
              <a:t>i</a:t>
            </a:r>
            <a:r>
              <a:rPr sz="1000" spc="-5">
                <a:latin typeface="Microsoft Sans Serif"/>
                <a:cs typeface="Microsoft Sans Serif"/>
              </a:rPr>
              <a:t>o</a:t>
            </a:r>
            <a:r>
              <a:rPr sz="1000" spc="-10">
                <a:latin typeface="Microsoft Sans Serif"/>
                <a:cs typeface="Microsoft Sans Serif"/>
              </a:rPr>
              <a:t>n</a:t>
            </a:r>
            <a:r>
              <a:rPr sz="1000" spc="-5">
                <a:latin typeface="Microsoft Sans Serif"/>
                <a:cs typeface="Microsoft Sans Serif"/>
              </a:rPr>
              <a:t>al</a:t>
            </a:r>
            <a:r>
              <a:rPr sz="1000" spc="-1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Data </a:t>
            </a:r>
            <a:r>
              <a:rPr sz="1000" spc="-5">
                <a:latin typeface="SimSun"/>
                <a:cs typeface="SimSun"/>
              </a:rPr>
              <a:t>数据交付</a:t>
            </a:r>
            <a:endParaRPr sz="1000">
              <a:latin typeface="SimSun"/>
              <a:cs typeface="SimSun"/>
            </a:endParaRPr>
          </a:p>
        </p:txBody>
      </p:sp>
      <p:sp>
        <p:nvSpPr>
          <p:cNvPr id="81" name="object 81"/>
          <p:cNvSpPr/>
          <p:nvPr/>
        </p:nvSpPr>
        <p:spPr>
          <a:xfrm>
            <a:off x="6048375" y="3249548"/>
            <a:ext cx="700405" cy="171450"/>
          </a:xfrm>
          <a:custGeom>
            <a:rect l="l" t="t" r="r" b="b"/>
            <a:pathLst>
              <a:path w="700404" h="171450">
                <a:moveTo>
                  <a:pt x="528574" y="0"/>
                </a:moveTo>
                <a:lnTo>
                  <a:pt x="528574" y="171450"/>
                </a:lnTo>
                <a:lnTo>
                  <a:pt x="642874" y="114300"/>
                </a:lnTo>
                <a:lnTo>
                  <a:pt x="557149" y="114300"/>
                </a:lnTo>
                <a:lnTo>
                  <a:pt x="557149" y="57150"/>
                </a:lnTo>
                <a:lnTo>
                  <a:pt x="642874" y="57150"/>
                </a:lnTo>
                <a:lnTo>
                  <a:pt x="528574" y="0"/>
                </a:lnTo>
                <a:close/>
              </a:path>
              <a:path w="700404" h="171450">
                <a:moveTo>
                  <a:pt x="320548" y="84200"/>
                </a:moveTo>
                <a:lnTo>
                  <a:pt x="320548" y="114300"/>
                </a:lnTo>
                <a:lnTo>
                  <a:pt x="528574" y="114300"/>
                </a:lnTo>
                <a:lnTo>
                  <a:pt x="528574" y="112775"/>
                </a:lnTo>
                <a:lnTo>
                  <a:pt x="349123" y="112775"/>
                </a:lnTo>
                <a:lnTo>
                  <a:pt x="320548" y="84200"/>
                </a:lnTo>
                <a:close/>
              </a:path>
              <a:path w="700404" h="171450">
                <a:moveTo>
                  <a:pt x="642874" y="57150"/>
                </a:moveTo>
                <a:lnTo>
                  <a:pt x="557149" y="57150"/>
                </a:lnTo>
                <a:lnTo>
                  <a:pt x="557149" y="114300"/>
                </a:lnTo>
                <a:lnTo>
                  <a:pt x="642874" y="114300"/>
                </a:lnTo>
                <a:lnTo>
                  <a:pt x="700024" y="85725"/>
                </a:lnTo>
                <a:lnTo>
                  <a:pt x="642874" y="57150"/>
                </a:lnTo>
                <a:close/>
              </a:path>
              <a:path w="700404" h="171450">
                <a:moveTo>
                  <a:pt x="377698" y="55625"/>
                </a:moveTo>
                <a:lnTo>
                  <a:pt x="0" y="55625"/>
                </a:lnTo>
                <a:lnTo>
                  <a:pt x="0" y="112775"/>
                </a:lnTo>
                <a:lnTo>
                  <a:pt x="320548" y="112775"/>
                </a:lnTo>
                <a:lnTo>
                  <a:pt x="320548" y="84200"/>
                </a:lnTo>
                <a:lnTo>
                  <a:pt x="376174" y="84200"/>
                </a:lnTo>
                <a:lnTo>
                  <a:pt x="349123" y="57150"/>
                </a:lnTo>
                <a:lnTo>
                  <a:pt x="377698" y="57150"/>
                </a:lnTo>
                <a:lnTo>
                  <a:pt x="377698" y="55625"/>
                </a:lnTo>
                <a:close/>
              </a:path>
              <a:path w="700404" h="171450">
                <a:moveTo>
                  <a:pt x="376174" y="84200"/>
                </a:moveTo>
                <a:lnTo>
                  <a:pt x="320548" y="84200"/>
                </a:lnTo>
                <a:lnTo>
                  <a:pt x="349123" y="112775"/>
                </a:lnTo>
                <a:lnTo>
                  <a:pt x="528574" y="112775"/>
                </a:lnTo>
                <a:lnTo>
                  <a:pt x="528574" y="85725"/>
                </a:lnTo>
                <a:lnTo>
                  <a:pt x="377698" y="85725"/>
                </a:lnTo>
                <a:lnTo>
                  <a:pt x="376174" y="84200"/>
                </a:lnTo>
                <a:close/>
              </a:path>
              <a:path w="700404" h="171450">
                <a:moveTo>
                  <a:pt x="377698" y="57150"/>
                </a:moveTo>
                <a:lnTo>
                  <a:pt x="349123" y="57150"/>
                </a:lnTo>
                <a:lnTo>
                  <a:pt x="377698" y="85725"/>
                </a:lnTo>
                <a:lnTo>
                  <a:pt x="377698" y="57150"/>
                </a:lnTo>
                <a:close/>
              </a:path>
              <a:path w="700404" h="171450">
                <a:moveTo>
                  <a:pt x="528574" y="57150"/>
                </a:moveTo>
                <a:lnTo>
                  <a:pt x="377698" y="57150"/>
                </a:lnTo>
                <a:lnTo>
                  <a:pt x="377698" y="85725"/>
                </a:lnTo>
                <a:lnTo>
                  <a:pt x="528574" y="85725"/>
                </a:lnTo>
                <a:lnTo>
                  <a:pt x="528574" y="571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/>
              <a:t>SIMATIC</a:t>
            </a:r>
            <a:r>
              <a:rPr spc="-40"/>
              <a:t> </a:t>
            </a:r>
            <a:r>
              <a:rPr/>
              <a:t>IT</a:t>
            </a:r>
            <a:r>
              <a:rPr spc="-25"/>
              <a:t> </a:t>
            </a:r>
            <a:r>
              <a:rPr spc="10">
                <a:latin typeface="Microsoft YaHei UI"/>
                <a:cs typeface="Microsoft YaHei UI"/>
              </a:rPr>
              <a:t>研发套</a:t>
            </a:r>
            <a:r>
              <a:rPr>
                <a:latin typeface="Microsoft YaHei UI"/>
                <a:cs typeface="Microsoft YaHei UI"/>
              </a:rPr>
              <a:t>件</a:t>
            </a:r>
            <a:r>
              <a:rPr spc="-60">
                <a:latin typeface="Microsoft YaHei UI"/>
                <a:cs typeface="Microsoft YaHei UI"/>
              </a:rPr>
              <a:t> </a:t>
            </a:r>
            <a:r>
              <a:rPr/>
              <a:t>–</a:t>
            </a:r>
            <a:r>
              <a:rPr spc="-30"/>
              <a:t> </a:t>
            </a:r>
            <a:r>
              <a:rPr spc="10">
                <a:latin typeface="Microsoft YaHei UI"/>
                <a:cs typeface="Microsoft YaHei UI"/>
              </a:rPr>
              <a:t>核心组件 实验室信息管理系统</a:t>
            </a:r>
            <a:r>
              <a:rPr spc="-5"/>
              <a:t>/</a:t>
            </a:r>
            <a:r>
              <a:rPr spc="10">
                <a:latin typeface="Microsoft YaHei UI"/>
                <a:cs typeface="Microsoft YaHei UI"/>
              </a:rPr>
              <a:t>质量</a:t>
            </a:r>
            <a:r>
              <a:rPr>
                <a:latin typeface="Microsoft YaHei UI"/>
                <a:cs typeface="Microsoft YaHei UI"/>
              </a:rPr>
              <a:t>管理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4532" y="1613407"/>
            <a:ext cx="9190990" cy="927735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3025" marR="70485" indent="-2540" algn="ctr">
              <a:lnSpc>
                <a:spcPts val="1340"/>
              </a:lnSpc>
              <a:spcBef>
                <a:spcPts val="430"/>
              </a:spcBef>
            </a:pPr>
            <a:r>
              <a:rPr sz="1400" b="1" i="1" spc="-20">
                <a:solidFill>
                  <a:srgbClr val="2C2C89"/>
                </a:solidFill>
                <a:latin typeface="Arial"/>
                <a:cs typeface="Arial"/>
              </a:rPr>
              <a:t>SIMATIC </a:t>
            </a:r>
            <a:r>
              <a:rPr sz="1400" b="1" i="1">
                <a:solidFill>
                  <a:srgbClr val="2C2C89"/>
                </a:solidFill>
                <a:latin typeface="Arial"/>
                <a:cs typeface="Arial"/>
              </a:rPr>
              <a:t>IT </a:t>
            </a:r>
            <a:r>
              <a:rPr sz="1400" b="1" i="1" spc="-5">
                <a:solidFill>
                  <a:srgbClr val="2C2C89"/>
                </a:solidFill>
                <a:latin typeface="Arial"/>
                <a:cs typeface="Arial"/>
              </a:rPr>
              <a:t>Unilab manages the workflow </a:t>
            </a:r>
            <a:r>
              <a:rPr sz="1400" b="1" i="1">
                <a:solidFill>
                  <a:srgbClr val="2C2C89"/>
                </a:solidFill>
                <a:latin typeface="Arial"/>
                <a:cs typeface="Arial"/>
              </a:rPr>
              <a:t>in </a:t>
            </a:r>
            <a:r>
              <a:rPr sz="1400" b="1" i="1" spc="-5">
                <a:solidFill>
                  <a:srgbClr val="2C2C89"/>
                </a:solidFill>
                <a:latin typeface="Arial"/>
                <a:cs typeface="Arial"/>
              </a:rPr>
              <a:t>laboratories, optimizing collection, </a:t>
            </a:r>
            <a:r>
              <a:rPr sz="1400" b="1" i="1">
                <a:solidFill>
                  <a:srgbClr val="2C2C89"/>
                </a:solidFill>
                <a:latin typeface="Arial"/>
                <a:cs typeface="Arial"/>
              </a:rPr>
              <a:t>analysis </a:t>
            </a:r>
            <a:r>
              <a:rPr sz="1400" b="1" i="1" spc="-5">
                <a:solidFill>
                  <a:srgbClr val="2C2C89"/>
                </a:solidFill>
                <a:latin typeface="Arial"/>
                <a:cs typeface="Arial"/>
              </a:rPr>
              <a:t>and reporting of </a:t>
            </a:r>
            <a:r>
              <a:rPr sz="1400" b="1" i="1">
                <a:solidFill>
                  <a:srgbClr val="2C2C89"/>
                </a:solidFill>
                <a:latin typeface="Arial"/>
                <a:cs typeface="Arial"/>
              </a:rPr>
              <a:t> </a:t>
            </a:r>
            <a:r>
              <a:rPr sz="1400" b="1" i="1" spc="-5">
                <a:solidFill>
                  <a:srgbClr val="2C2C89"/>
                </a:solidFill>
                <a:latin typeface="Arial"/>
                <a:cs typeface="Arial"/>
              </a:rPr>
              <a:t>quality data </a:t>
            </a:r>
            <a:r>
              <a:rPr sz="1400" b="1" i="1">
                <a:solidFill>
                  <a:srgbClr val="2C2C89"/>
                </a:solidFill>
                <a:latin typeface="Arial"/>
                <a:cs typeface="Arial"/>
              </a:rPr>
              <a:t>in </a:t>
            </a:r>
            <a:r>
              <a:rPr sz="1400" b="1" i="1" spc="-5">
                <a:solidFill>
                  <a:srgbClr val="2C2C89"/>
                </a:solidFill>
                <a:latin typeface="Arial"/>
                <a:cs typeface="Arial"/>
              </a:rPr>
              <a:t>the </a:t>
            </a:r>
            <a:r>
              <a:rPr sz="1400" b="1" i="1">
                <a:solidFill>
                  <a:srgbClr val="2C2C89"/>
                </a:solidFill>
                <a:latin typeface="Arial"/>
                <a:cs typeface="Arial"/>
              </a:rPr>
              <a:t>lab </a:t>
            </a:r>
            <a:r>
              <a:rPr sz="1400" b="1" i="1" spc="-5">
                <a:solidFill>
                  <a:srgbClr val="2C2C89"/>
                </a:solidFill>
                <a:latin typeface="Arial"/>
                <a:cs typeface="Arial"/>
              </a:rPr>
              <a:t>and on the production line. The ELN function </a:t>
            </a:r>
            <a:r>
              <a:rPr sz="1400" b="1" i="1">
                <a:solidFill>
                  <a:srgbClr val="2C2C89"/>
                </a:solidFill>
                <a:latin typeface="Arial"/>
                <a:cs typeface="Arial"/>
              </a:rPr>
              <a:t>is </a:t>
            </a:r>
            <a:r>
              <a:rPr sz="1400" b="1" i="1" spc="-5">
                <a:solidFill>
                  <a:srgbClr val="2C2C89"/>
                </a:solidFill>
                <a:latin typeface="Arial"/>
                <a:cs typeface="Arial"/>
              </a:rPr>
              <a:t>built on top of </a:t>
            </a:r>
            <a:r>
              <a:rPr sz="1400" b="1" i="1" spc="-20">
                <a:solidFill>
                  <a:srgbClr val="2C2C89"/>
                </a:solidFill>
                <a:latin typeface="Arial"/>
                <a:cs typeface="Arial"/>
              </a:rPr>
              <a:t>SIMATIC </a:t>
            </a:r>
            <a:r>
              <a:rPr sz="1400" b="1" i="1">
                <a:solidFill>
                  <a:srgbClr val="2C2C89"/>
                </a:solidFill>
                <a:latin typeface="Arial"/>
                <a:cs typeface="Arial"/>
              </a:rPr>
              <a:t>IT </a:t>
            </a:r>
            <a:r>
              <a:rPr sz="1400" b="1" i="1" spc="-5">
                <a:solidFill>
                  <a:srgbClr val="2C2C89"/>
                </a:solidFill>
                <a:latin typeface="Arial"/>
                <a:cs typeface="Arial"/>
              </a:rPr>
              <a:t>Unilab, and </a:t>
            </a:r>
            <a:r>
              <a:rPr sz="1400" b="1" i="1" spc="-375">
                <a:solidFill>
                  <a:srgbClr val="2C2C89"/>
                </a:solidFill>
                <a:latin typeface="Arial"/>
                <a:cs typeface="Arial"/>
              </a:rPr>
              <a:t> </a:t>
            </a:r>
            <a:r>
              <a:rPr sz="1400" b="1" i="1">
                <a:solidFill>
                  <a:srgbClr val="2C2C89"/>
                </a:solidFill>
                <a:latin typeface="Arial"/>
                <a:cs typeface="Arial"/>
              </a:rPr>
              <a:t>leverages</a:t>
            </a:r>
            <a:r>
              <a:rPr sz="1400" b="1" i="1" spc="-50">
                <a:solidFill>
                  <a:srgbClr val="2C2C89"/>
                </a:solidFill>
                <a:latin typeface="Arial"/>
                <a:cs typeface="Arial"/>
              </a:rPr>
              <a:t> </a:t>
            </a:r>
            <a:r>
              <a:rPr sz="1400" b="1" i="1">
                <a:solidFill>
                  <a:srgbClr val="2C2C89"/>
                </a:solidFill>
                <a:latin typeface="Arial"/>
                <a:cs typeface="Arial"/>
              </a:rPr>
              <a:t>its</a:t>
            </a:r>
            <a:r>
              <a:rPr sz="1400" b="1" i="1" spc="-20">
                <a:solidFill>
                  <a:srgbClr val="2C2C89"/>
                </a:solidFill>
                <a:latin typeface="Arial"/>
                <a:cs typeface="Arial"/>
              </a:rPr>
              <a:t> </a:t>
            </a:r>
            <a:r>
              <a:rPr sz="1400" b="1" i="1" spc="-5">
                <a:solidFill>
                  <a:srgbClr val="2C2C89"/>
                </a:solidFill>
                <a:latin typeface="Arial"/>
                <a:cs typeface="Arial"/>
              </a:rPr>
              <a:t>core</a:t>
            </a:r>
            <a:r>
              <a:rPr sz="1400" b="1" i="1" spc="5">
                <a:solidFill>
                  <a:srgbClr val="2C2C89"/>
                </a:solidFill>
                <a:latin typeface="Arial"/>
                <a:cs typeface="Arial"/>
              </a:rPr>
              <a:t> </a:t>
            </a:r>
            <a:r>
              <a:rPr sz="1400" b="1" i="1" spc="-5">
                <a:solidFill>
                  <a:srgbClr val="2C2C89"/>
                </a:solidFill>
                <a:latin typeface="Arial"/>
                <a:cs typeface="Arial"/>
              </a:rPr>
              <a:t>functions</a:t>
            </a:r>
            <a:r>
              <a:rPr sz="1400" b="1" i="1" spc="-30">
                <a:solidFill>
                  <a:srgbClr val="2C2C89"/>
                </a:solidFill>
                <a:latin typeface="Arial"/>
                <a:cs typeface="Arial"/>
              </a:rPr>
              <a:t> </a:t>
            </a:r>
            <a:r>
              <a:rPr sz="1400" b="1" i="1" spc="-5">
                <a:solidFill>
                  <a:srgbClr val="2C2C89"/>
                </a:solidFill>
                <a:latin typeface="Arial"/>
                <a:cs typeface="Arial"/>
              </a:rPr>
              <a:t>and</a:t>
            </a:r>
            <a:r>
              <a:rPr sz="1400" b="1" i="1" spc="-15">
                <a:solidFill>
                  <a:srgbClr val="2C2C89"/>
                </a:solidFill>
                <a:latin typeface="Arial"/>
                <a:cs typeface="Arial"/>
              </a:rPr>
              <a:t> </a:t>
            </a:r>
            <a:r>
              <a:rPr sz="1400" b="1" i="1" spc="-5">
                <a:solidFill>
                  <a:srgbClr val="2C2C89"/>
                </a:solidFill>
                <a:latin typeface="Arial"/>
                <a:cs typeface="Arial"/>
              </a:rPr>
              <a:t>configuration</a:t>
            </a:r>
            <a:r>
              <a:rPr sz="1400" b="1" i="1" spc="-45">
                <a:solidFill>
                  <a:srgbClr val="2C2C89"/>
                </a:solidFill>
                <a:latin typeface="Arial"/>
                <a:cs typeface="Arial"/>
              </a:rPr>
              <a:t> </a:t>
            </a:r>
            <a:r>
              <a:rPr sz="1400" b="1" i="1" spc="-5">
                <a:solidFill>
                  <a:srgbClr val="2C2C89"/>
                </a:solidFill>
                <a:latin typeface="Arial"/>
                <a:cs typeface="Arial"/>
              </a:rPr>
              <a:t>possibilities</a:t>
            </a:r>
            <a:r>
              <a:rPr sz="1400" b="1" i="1" spc="-60">
                <a:solidFill>
                  <a:srgbClr val="2C2C89"/>
                </a:solidFill>
                <a:latin typeface="Arial"/>
                <a:cs typeface="Arial"/>
              </a:rPr>
              <a:t> </a:t>
            </a:r>
            <a:r>
              <a:rPr sz="1400" b="1" i="1">
                <a:solidFill>
                  <a:srgbClr val="2C2C89"/>
                </a:solidFill>
                <a:latin typeface="Arial"/>
                <a:cs typeface="Arial"/>
              </a:rPr>
              <a:t>to</a:t>
            </a:r>
            <a:r>
              <a:rPr sz="1400" b="1" i="1" spc="5">
                <a:solidFill>
                  <a:srgbClr val="2C2C89"/>
                </a:solidFill>
                <a:latin typeface="Arial"/>
                <a:cs typeface="Arial"/>
              </a:rPr>
              <a:t> </a:t>
            </a:r>
            <a:r>
              <a:rPr sz="1400" b="1" i="1" spc="-10">
                <a:solidFill>
                  <a:srgbClr val="2C2C89"/>
                </a:solidFill>
                <a:latin typeface="Arial"/>
                <a:cs typeface="Arial"/>
              </a:rPr>
              <a:t>offer</a:t>
            </a:r>
            <a:r>
              <a:rPr sz="1400" b="1" i="1" spc="-5">
                <a:solidFill>
                  <a:srgbClr val="2C2C89"/>
                </a:solidFill>
                <a:latin typeface="Arial"/>
                <a:cs typeface="Arial"/>
              </a:rPr>
              <a:t> more flexibility</a:t>
            </a:r>
            <a:r>
              <a:rPr sz="1400" b="1" i="1" spc="-40">
                <a:solidFill>
                  <a:srgbClr val="2C2C89"/>
                </a:solidFill>
                <a:latin typeface="Arial"/>
                <a:cs typeface="Arial"/>
              </a:rPr>
              <a:t> </a:t>
            </a:r>
            <a:r>
              <a:rPr sz="1400" b="1" i="1" spc="-5">
                <a:solidFill>
                  <a:srgbClr val="2C2C89"/>
                </a:solidFill>
                <a:latin typeface="Arial"/>
                <a:cs typeface="Arial"/>
              </a:rPr>
              <a:t>for the R&amp;D</a:t>
            </a:r>
            <a:r>
              <a:rPr sz="1400" b="1" i="1" spc="65">
                <a:solidFill>
                  <a:srgbClr val="2C2C89"/>
                </a:solidFill>
                <a:latin typeface="Arial"/>
                <a:cs typeface="Arial"/>
              </a:rPr>
              <a:t> </a:t>
            </a:r>
            <a:r>
              <a:rPr sz="1400" b="1" i="1" spc="-5">
                <a:solidFill>
                  <a:srgbClr val="2C2C89"/>
                </a:solidFill>
                <a:latin typeface="Arial"/>
                <a:cs typeface="Arial"/>
              </a:rPr>
              <a:t>community</a:t>
            </a:r>
            <a:endParaRPr sz="1400">
              <a:latin typeface="Arial"/>
              <a:cs typeface="Arial"/>
            </a:endParaRPr>
          </a:p>
          <a:p>
            <a:pPr algn="ctr">
              <a:lnSpc>
                <a:spcPts val="1200"/>
              </a:lnSpc>
            </a:pPr>
            <a:r>
              <a:rPr sz="1400" b="1" i="1" spc="-20">
                <a:solidFill>
                  <a:srgbClr val="2C2C89"/>
                </a:solidFill>
                <a:latin typeface="Arial"/>
                <a:cs typeface="Arial"/>
              </a:rPr>
              <a:t>SIMATIC </a:t>
            </a:r>
            <a:r>
              <a:rPr sz="1400" b="1" i="1">
                <a:solidFill>
                  <a:srgbClr val="2C2C89"/>
                </a:solidFill>
                <a:latin typeface="Arial"/>
                <a:cs typeface="Arial"/>
              </a:rPr>
              <a:t>IT</a:t>
            </a:r>
            <a:r>
              <a:rPr sz="1400" b="1" i="1" spc="-15">
                <a:solidFill>
                  <a:srgbClr val="2C2C89"/>
                </a:solidFill>
                <a:latin typeface="Arial"/>
                <a:cs typeface="Arial"/>
              </a:rPr>
              <a:t> </a:t>
            </a:r>
            <a:r>
              <a:rPr sz="1400" b="1" i="1" spc="-5">
                <a:solidFill>
                  <a:srgbClr val="2C2C89"/>
                </a:solidFill>
                <a:latin typeface="Arial"/>
                <a:cs typeface="Arial"/>
              </a:rPr>
              <a:t>Unilab</a:t>
            </a:r>
            <a:r>
              <a:rPr sz="1450" b="1" spc="-40">
                <a:solidFill>
                  <a:srgbClr val="2C2C89"/>
                </a:solidFill>
                <a:latin typeface="Microsoft YaHei UI"/>
                <a:cs typeface="Microsoft YaHei UI"/>
              </a:rPr>
              <a:t>管</a:t>
            </a:r>
            <a:r>
              <a:rPr sz="1450" b="1" spc="-45">
                <a:solidFill>
                  <a:srgbClr val="2C2C89"/>
                </a:solidFill>
                <a:latin typeface="Microsoft YaHei UI"/>
                <a:cs typeface="Microsoft YaHei UI"/>
              </a:rPr>
              <a:t>理</a:t>
            </a:r>
            <a:r>
              <a:rPr sz="1450" b="1" spc="-50">
                <a:solidFill>
                  <a:srgbClr val="2C2C89"/>
                </a:solidFill>
                <a:latin typeface="Microsoft YaHei UI"/>
                <a:cs typeface="Microsoft YaHei UI"/>
              </a:rPr>
              <a:t>实</a:t>
            </a:r>
            <a:r>
              <a:rPr sz="1450" b="1" spc="-45">
                <a:solidFill>
                  <a:srgbClr val="2C2C89"/>
                </a:solidFill>
                <a:latin typeface="Microsoft YaHei UI"/>
                <a:cs typeface="Microsoft YaHei UI"/>
              </a:rPr>
              <a:t>验</a:t>
            </a:r>
            <a:r>
              <a:rPr sz="1450" b="1" spc="-50">
                <a:solidFill>
                  <a:srgbClr val="2C2C89"/>
                </a:solidFill>
                <a:latin typeface="Microsoft YaHei UI"/>
                <a:cs typeface="Microsoft YaHei UI"/>
              </a:rPr>
              <a:t>室</a:t>
            </a:r>
            <a:r>
              <a:rPr sz="1450" b="1" spc="-60">
                <a:solidFill>
                  <a:srgbClr val="2C2C89"/>
                </a:solidFill>
                <a:latin typeface="Microsoft YaHei UI"/>
                <a:cs typeface="Microsoft YaHei UI"/>
              </a:rPr>
              <a:t>的</a:t>
            </a:r>
            <a:r>
              <a:rPr sz="1450" b="1" spc="-45">
                <a:solidFill>
                  <a:srgbClr val="2C2C89"/>
                </a:solidFill>
                <a:latin typeface="Microsoft YaHei UI"/>
                <a:cs typeface="Microsoft YaHei UI"/>
              </a:rPr>
              <a:t>工</a:t>
            </a:r>
            <a:r>
              <a:rPr sz="1450" b="1" spc="-50">
                <a:solidFill>
                  <a:srgbClr val="2C2C89"/>
                </a:solidFill>
                <a:latin typeface="Microsoft YaHei UI"/>
                <a:cs typeface="Microsoft YaHei UI"/>
              </a:rPr>
              <a:t>作</a:t>
            </a:r>
            <a:r>
              <a:rPr sz="1450" b="1" spc="-60">
                <a:solidFill>
                  <a:srgbClr val="2C2C89"/>
                </a:solidFill>
                <a:latin typeface="Microsoft YaHei UI"/>
                <a:cs typeface="Microsoft YaHei UI"/>
              </a:rPr>
              <a:t>流</a:t>
            </a:r>
            <a:r>
              <a:rPr sz="1450" b="1" spc="-45">
                <a:solidFill>
                  <a:srgbClr val="2C2C89"/>
                </a:solidFill>
                <a:latin typeface="Microsoft YaHei UI"/>
                <a:cs typeface="Microsoft YaHei UI"/>
              </a:rPr>
              <a:t>，</a:t>
            </a:r>
            <a:r>
              <a:rPr sz="1450" b="1" spc="-50">
                <a:solidFill>
                  <a:srgbClr val="2C2C89"/>
                </a:solidFill>
                <a:latin typeface="Microsoft YaHei UI"/>
                <a:cs typeface="Microsoft YaHei UI"/>
              </a:rPr>
              <a:t>优</a:t>
            </a:r>
            <a:r>
              <a:rPr sz="1450" b="1" spc="-60">
                <a:solidFill>
                  <a:srgbClr val="2C2C89"/>
                </a:solidFill>
                <a:latin typeface="Microsoft YaHei UI"/>
                <a:cs typeface="Microsoft YaHei UI"/>
              </a:rPr>
              <a:t>化</a:t>
            </a:r>
            <a:r>
              <a:rPr sz="1450" b="1" spc="-45">
                <a:solidFill>
                  <a:srgbClr val="2C2C89"/>
                </a:solidFill>
                <a:latin typeface="Microsoft YaHei UI"/>
                <a:cs typeface="Microsoft YaHei UI"/>
              </a:rPr>
              <a:t>实</a:t>
            </a:r>
            <a:r>
              <a:rPr sz="1450" b="1" spc="-50">
                <a:solidFill>
                  <a:srgbClr val="2C2C89"/>
                </a:solidFill>
                <a:latin typeface="Microsoft YaHei UI"/>
                <a:cs typeface="Microsoft YaHei UI"/>
              </a:rPr>
              <a:t>验</a:t>
            </a:r>
            <a:r>
              <a:rPr sz="1450" b="1" spc="-60">
                <a:solidFill>
                  <a:srgbClr val="2C2C89"/>
                </a:solidFill>
                <a:latin typeface="Microsoft YaHei UI"/>
                <a:cs typeface="Microsoft YaHei UI"/>
              </a:rPr>
              <a:t>室</a:t>
            </a:r>
            <a:r>
              <a:rPr sz="1450" b="1" spc="-45">
                <a:solidFill>
                  <a:srgbClr val="2C2C89"/>
                </a:solidFill>
                <a:latin typeface="Microsoft YaHei UI"/>
                <a:cs typeface="Microsoft YaHei UI"/>
              </a:rPr>
              <a:t>和</a:t>
            </a:r>
            <a:r>
              <a:rPr sz="1450" b="1" spc="-50">
                <a:solidFill>
                  <a:srgbClr val="2C2C89"/>
                </a:solidFill>
                <a:latin typeface="Microsoft YaHei UI"/>
                <a:cs typeface="Microsoft YaHei UI"/>
              </a:rPr>
              <a:t>生</a:t>
            </a:r>
            <a:r>
              <a:rPr sz="1450" b="1" spc="-60">
                <a:solidFill>
                  <a:srgbClr val="2C2C89"/>
                </a:solidFill>
                <a:latin typeface="Microsoft YaHei UI"/>
                <a:cs typeface="Microsoft YaHei UI"/>
              </a:rPr>
              <a:t>产</a:t>
            </a:r>
            <a:r>
              <a:rPr sz="1450" b="1" spc="-45">
                <a:solidFill>
                  <a:srgbClr val="2C2C89"/>
                </a:solidFill>
                <a:latin typeface="Microsoft YaHei UI"/>
                <a:cs typeface="Microsoft YaHei UI"/>
              </a:rPr>
              <a:t>线</a:t>
            </a:r>
            <a:r>
              <a:rPr sz="1450" b="1" spc="-50">
                <a:solidFill>
                  <a:srgbClr val="2C2C89"/>
                </a:solidFill>
                <a:latin typeface="Microsoft YaHei UI"/>
                <a:cs typeface="Microsoft YaHei UI"/>
              </a:rPr>
              <a:t>上</a:t>
            </a:r>
            <a:r>
              <a:rPr sz="1450" b="1" spc="-60">
                <a:solidFill>
                  <a:srgbClr val="2C2C89"/>
                </a:solidFill>
                <a:latin typeface="Microsoft YaHei UI"/>
                <a:cs typeface="Microsoft YaHei UI"/>
              </a:rPr>
              <a:t>的</a:t>
            </a:r>
            <a:r>
              <a:rPr sz="1450" b="1" spc="-45">
                <a:solidFill>
                  <a:srgbClr val="2C2C89"/>
                </a:solidFill>
                <a:latin typeface="Microsoft YaHei UI"/>
                <a:cs typeface="Microsoft YaHei UI"/>
              </a:rPr>
              <a:t>质</a:t>
            </a:r>
            <a:r>
              <a:rPr sz="1450" b="1" spc="-50">
                <a:solidFill>
                  <a:srgbClr val="2C2C89"/>
                </a:solidFill>
                <a:latin typeface="Microsoft YaHei UI"/>
                <a:cs typeface="Microsoft YaHei UI"/>
              </a:rPr>
              <a:t>量</a:t>
            </a:r>
            <a:r>
              <a:rPr sz="1450" b="1" spc="-60">
                <a:solidFill>
                  <a:srgbClr val="2C2C89"/>
                </a:solidFill>
                <a:latin typeface="Microsoft YaHei UI"/>
                <a:cs typeface="Microsoft YaHei UI"/>
              </a:rPr>
              <a:t>数</a:t>
            </a:r>
            <a:r>
              <a:rPr sz="1450" b="1" spc="-45">
                <a:solidFill>
                  <a:srgbClr val="2C2C89"/>
                </a:solidFill>
                <a:latin typeface="Microsoft YaHei UI"/>
                <a:cs typeface="Microsoft YaHei UI"/>
              </a:rPr>
              <a:t>据</a:t>
            </a:r>
            <a:r>
              <a:rPr sz="1450" b="1" spc="-50">
                <a:solidFill>
                  <a:srgbClr val="2C2C89"/>
                </a:solidFill>
                <a:latin typeface="Microsoft YaHei UI"/>
                <a:cs typeface="Microsoft YaHei UI"/>
              </a:rPr>
              <a:t>的</a:t>
            </a:r>
            <a:r>
              <a:rPr sz="1450" b="1" spc="-60">
                <a:solidFill>
                  <a:srgbClr val="2C2C89"/>
                </a:solidFill>
                <a:latin typeface="Microsoft YaHei UI"/>
                <a:cs typeface="Microsoft YaHei UI"/>
              </a:rPr>
              <a:t>采</a:t>
            </a:r>
            <a:r>
              <a:rPr sz="1450" b="1" spc="-45">
                <a:solidFill>
                  <a:srgbClr val="2C2C89"/>
                </a:solidFill>
                <a:latin typeface="Microsoft YaHei UI"/>
                <a:cs typeface="Microsoft YaHei UI"/>
              </a:rPr>
              <a:t>集</a:t>
            </a:r>
            <a:r>
              <a:rPr sz="1450" b="1" spc="-50">
                <a:solidFill>
                  <a:srgbClr val="2C2C89"/>
                </a:solidFill>
                <a:latin typeface="Microsoft YaHei UI"/>
                <a:cs typeface="Microsoft YaHei UI"/>
              </a:rPr>
              <a:t>，</a:t>
            </a:r>
            <a:r>
              <a:rPr sz="1450" b="1" spc="-60">
                <a:solidFill>
                  <a:srgbClr val="2C2C89"/>
                </a:solidFill>
                <a:latin typeface="Microsoft YaHei UI"/>
                <a:cs typeface="Microsoft YaHei UI"/>
              </a:rPr>
              <a:t>分</a:t>
            </a:r>
            <a:r>
              <a:rPr sz="1450" b="1" spc="-45">
                <a:solidFill>
                  <a:srgbClr val="2C2C89"/>
                </a:solidFill>
                <a:latin typeface="Microsoft YaHei UI"/>
                <a:cs typeface="Microsoft YaHei UI"/>
              </a:rPr>
              <a:t>析</a:t>
            </a:r>
            <a:r>
              <a:rPr sz="1450" b="1" spc="-50">
                <a:solidFill>
                  <a:srgbClr val="2C2C89"/>
                </a:solidFill>
                <a:latin typeface="Microsoft YaHei UI"/>
                <a:cs typeface="Microsoft YaHei UI"/>
              </a:rPr>
              <a:t>以</a:t>
            </a:r>
            <a:r>
              <a:rPr sz="1450" b="1" spc="-60">
                <a:solidFill>
                  <a:srgbClr val="2C2C89"/>
                </a:solidFill>
                <a:latin typeface="Microsoft YaHei UI"/>
                <a:cs typeface="Microsoft YaHei UI"/>
              </a:rPr>
              <a:t>及</a:t>
            </a:r>
            <a:r>
              <a:rPr sz="1450" b="1" spc="-45">
                <a:solidFill>
                  <a:srgbClr val="2C2C89"/>
                </a:solidFill>
                <a:latin typeface="Microsoft YaHei UI"/>
                <a:cs typeface="Microsoft YaHei UI"/>
              </a:rPr>
              <a:t>报</a:t>
            </a:r>
            <a:r>
              <a:rPr sz="1450" b="1" spc="-50">
                <a:solidFill>
                  <a:srgbClr val="2C2C89"/>
                </a:solidFill>
                <a:latin typeface="Microsoft YaHei UI"/>
                <a:cs typeface="Microsoft YaHei UI"/>
              </a:rPr>
              <a:t>告</a:t>
            </a:r>
            <a:r>
              <a:rPr sz="1450" b="1" spc="-60">
                <a:solidFill>
                  <a:srgbClr val="2C2C89"/>
                </a:solidFill>
                <a:latin typeface="Microsoft YaHei UI"/>
                <a:cs typeface="Microsoft YaHei UI"/>
              </a:rPr>
              <a:t>。</a:t>
            </a:r>
            <a:r>
              <a:rPr sz="1400" b="1" i="1" spc="-5">
                <a:solidFill>
                  <a:srgbClr val="2C2C89"/>
                </a:solidFill>
                <a:latin typeface="Arial"/>
                <a:cs typeface="Arial"/>
              </a:rPr>
              <a:t>ELN</a:t>
            </a:r>
            <a:r>
              <a:rPr sz="1450" b="1" spc="-45">
                <a:solidFill>
                  <a:srgbClr val="2C2C89"/>
                </a:solidFill>
                <a:latin typeface="Microsoft YaHei UI"/>
                <a:cs typeface="Microsoft YaHei UI"/>
              </a:rPr>
              <a:t>的</a:t>
            </a:r>
            <a:r>
              <a:rPr sz="1450" b="1" spc="-50">
                <a:solidFill>
                  <a:srgbClr val="2C2C89"/>
                </a:solidFill>
                <a:latin typeface="Microsoft YaHei UI"/>
                <a:cs typeface="Microsoft YaHei UI"/>
              </a:rPr>
              <a:t>功</a:t>
            </a:r>
            <a:r>
              <a:rPr sz="1450" b="1" spc="-45">
                <a:solidFill>
                  <a:srgbClr val="2C2C89"/>
                </a:solidFill>
                <a:latin typeface="Microsoft YaHei UI"/>
                <a:cs typeface="Microsoft YaHei UI"/>
              </a:rPr>
              <a:t>能</a:t>
            </a:r>
            <a:r>
              <a:rPr sz="1450" b="1" spc="-65">
                <a:solidFill>
                  <a:srgbClr val="2C2C89"/>
                </a:solidFill>
                <a:latin typeface="Microsoft YaHei UI"/>
                <a:cs typeface="Microsoft YaHei UI"/>
              </a:rPr>
              <a:t>是</a:t>
            </a:r>
            <a:r>
              <a:rPr sz="1450" b="1" spc="-45">
                <a:solidFill>
                  <a:srgbClr val="2C2C89"/>
                </a:solidFill>
                <a:latin typeface="Microsoft YaHei UI"/>
                <a:cs typeface="Microsoft YaHei UI"/>
              </a:rPr>
              <a:t>建</a:t>
            </a:r>
            <a:endParaRPr sz="1450">
              <a:latin typeface="Microsoft YaHei UI"/>
              <a:cs typeface="Microsoft YaHei UI"/>
            </a:endParaRPr>
          </a:p>
          <a:p>
            <a:pPr algn="ctr">
              <a:lnSpc>
                <a:spcPts val="1540"/>
              </a:lnSpc>
            </a:pPr>
            <a:r>
              <a:rPr sz="1450" b="1" spc="-40">
                <a:solidFill>
                  <a:srgbClr val="2C2C89"/>
                </a:solidFill>
                <a:latin typeface="Microsoft YaHei UI"/>
                <a:cs typeface="Microsoft YaHei UI"/>
              </a:rPr>
              <a:t>立在</a:t>
            </a:r>
            <a:r>
              <a:rPr sz="1400" b="1" i="1" spc="-20">
                <a:solidFill>
                  <a:srgbClr val="2C2C89"/>
                </a:solidFill>
                <a:latin typeface="Arial"/>
                <a:cs typeface="Arial"/>
              </a:rPr>
              <a:t>SIMATIC</a:t>
            </a:r>
            <a:r>
              <a:rPr sz="1400" b="1" i="1" spc="-15">
                <a:solidFill>
                  <a:srgbClr val="2C2C89"/>
                </a:solidFill>
                <a:latin typeface="Arial"/>
                <a:cs typeface="Arial"/>
              </a:rPr>
              <a:t> </a:t>
            </a:r>
            <a:r>
              <a:rPr sz="1400" b="1" i="1">
                <a:solidFill>
                  <a:srgbClr val="2C2C89"/>
                </a:solidFill>
                <a:latin typeface="Arial"/>
                <a:cs typeface="Arial"/>
              </a:rPr>
              <a:t>IT</a:t>
            </a:r>
            <a:r>
              <a:rPr sz="1400" b="1" i="1" spc="25">
                <a:solidFill>
                  <a:srgbClr val="2C2C89"/>
                </a:solidFill>
                <a:latin typeface="Arial"/>
                <a:cs typeface="Arial"/>
              </a:rPr>
              <a:t> </a:t>
            </a:r>
            <a:r>
              <a:rPr sz="1400" b="1" i="1" spc="-5">
                <a:solidFill>
                  <a:srgbClr val="2C2C89"/>
                </a:solidFill>
                <a:latin typeface="Arial"/>
                <a:cs typeface="Arial"/>
              </a:rPr>
              <a:t>Unilab</a:t>
            </a:r>
            <a:r>
              <a:rPr sz="1450" b="1" spc="-40">
                <a:solidFill>
                  <a:srgbClr val="2C2C89"/>
                </a:solidFill>
                <a:latin typeface="Microsoft YaHei UI"/>
                <a:cs typeface="Microsoft YaHei UI"/>
              </a:rPr>
              <a:t>之</a:t>
            </a:r>
            <a:r>
              <a:rPr sz="1450" b="1" spc="-50">
                <a:solidFill>
                  <a:srgbClr val="2C2C89"/>
                </a:solidFill>
                <a:latin typeface="Microsoft YaHei UI"/>
                <a:cs typeface="Microsoft YaHei UI"/>
              </a:rPr>
              <a:t>上，</a:t>
            </a:r>
            <a:r>
              <a:rPr sz="1450" b="1" spc="-65">
                <a:solidFill>
                  <a:srgbClr val="2C2C89"/>
                </a:solidFill>
                <a:latin typeface="Microsoft YaHei UI"/>
                <a:cs typeface="Microsoft YaHei UI"/>
              </a:rPr>
              <a:t>并</a:t>
            </a:r>
            <a:r>
              <a:rPr sz="1450" b="1" spc="-50">
                <a:solidFill>
                  <a:srgbClr val="2C2C89"/>
                </a:solidFill>
                <a:latin typeface="Microsoft YaHei UI"/>
                <a:cs typeface="Microsoft YaHei UI"/>
              </a:rPr>
              <a:t>充分</a:t>
            </a:r>
            <a:r>
              <a:rPr sz="1450" b="1" spc="-65">
                <a:solidFill>
                  <a:srgbClr val="2C2C89"/>
                </a:solidFill>
                <a:latin typeface="Microsoft YaHei UI"/>
                <a:cs typeface="Microsoft YaHei UI"/>
              </a:rPr>
              <a:t>利</a:t>
            </a:r>
            <a:r>
              <a:rPr sz="1450" b="1" spc="-50">
                <a:solidFill>
                  <a:srgbClr val="2C2C89"/>
                </a:solidFill>
                <a:latin typeface="Microsoft YaHei UI"/>
                <a:cs typeface="Microsoft YaHei UI"/>
              </a:rPr>
              <a:t>用它</a:t>
            </a:r>
            <a:r>
              <a:rPr sz="1450" b="1" spc="-65">
                <a:solidFill>
                  <a:srgbClr val="2C2C89"/>
                </a:solidFill>
                <a:latin typeface="Microsoft YaHei UI"/>
                <a:cs typeface="Microsoft YaHei UI"/>
              </a:rPr>
              <a:t>的</a:t>
            </a:r>
            <a:r>
              <a:rPr sz="1450" b="1" spc="-50">
                <a:solidFill>
                  <a:srgbClr val="2C2C89"/>
                </a:solidFill>
                <a:latin typeface="Microsoft YaHei UI"/>
                <a:cs typeface="Microsoft YaHei UI"/>
              </a:rPr>
              <a:t>核心</a:t>
            </a:r>
            <a:r>
              <a:rPr sz="1450" b="1" spc="-65">
                <a:solidFill>
                  <a:srgbClr val="2C2C89"/>
                </a:solidFill>
                <a:latin typeface="Microsoft YaHei UI"/>
                <a:cs typeface="Microsoft YaHei UI"/>
              </a:rPr>
              <a:t>功</a:t>
            </a:r>
            <a:r>
              <a:rPr sz="1450" b="1" spc="-50">
                <a:solidFill>
                  <a:srgbClr val="2C2C89"/>
                </a:solidFill>
                <a:latin typeface="Microsoft YaHei UI"/>
                <a:cs typeface="Microsoft YaHei UI"/>
              </a:rPr>
              <a:t>能和</a:t>
            </a:r>
            <a:r>
              <a:rPr sz="1450" b="1" spc="-65">
                <a:solidFill>
                  <a:srgbClr val="2C2C89"/>
                </a:solidFill>
                <a:latin typeface="Microsoft YaHei UI"/>
                <a:cs typeface="Microsoft YaHei UI"/>
              </a:rPr>
              <a:t>可</a:t>
            </a:r>
            <a:r>
              <a:rPr sz="1450" b="1" spc="-50">
                <a:solidFill>
                  <a:srgbClr val="2C2C89"/>
                </a:solidFill>
                <a:latin typeface="Microsoft YaHei UI"/>
                <a:cs typeface="Microsoft YaHei UI"/>
              </a:rPr>
              <a:t>配置</a:t>
            </a:r>
            <a:r>
              <a:rPr sz="1450" b="1" spc="-65">
                <a:solidFill>
                  <a:srgbClr val="2C2C89"/>
                </a:solidFill>
                <a:latin typeface="Microsoft YaHei UI"/>
                <a:cs typeface="Microsoft YaHei UI"/>
              </a:rPr>
              <a:t>性</a:t>
            </a:r>
            <a:r>
              <a:rPr sz="1450" b="1" spc="-45">
                <a:solidFill>
                  <a:srgbClr val="2C2C89"/>
                </a:solidFill>
                <a:latin typeface="Microsoft YaHei UI"/>
                <a:cs typeface="Microsoft YaHei UI"/>
              </a:rPr>
              <a:t>为</a:t>
            </a:r>
            <a:r>
              <a:rPr sz="1450" b="1" spc="-50">
                <a:solidFill>
                  <a:srgbClr val="2C2C89"/>
                </a:solidFill>
                <a:latin typeface="Microsoft YaHei UI"/>
                <a:cs typeface="Microsoft YaHei UI"/>
              </a:rPr>
              <a:t>研</a:t>
            </a:r>
            <a:r>
              <a:rPr sz="1450" b="1" spc="-65">
                <a:solidFill>
                  <a:srgbClr val="2C2C89"/>
                </a:solidFill>
                <a:latin typeface="Microsoft YaHei UI"/>
                <a:cs typeface="Microsoft YaHei UI"/>
              </a:rPr>
              <a:t>发</a:t>
            </a:r>
            <a:r>
              <a:rPr sz="1450" b="1" spc="-50">
                <a:solidFill>
                  <a:srgbClr val="2C2C89"/>
                </a:solidFill>
                <a:latin typeface="Microsoft YaHei UI"/>
                <a:cs typeface="Microsoft YaHei UI"/>
              </a:rPr>
              <a:t>部门</a:t>
            </a:r>
            <a:r>
              <a:rPr sz="1450" b="1" spc="-65">
                <a:solidFill>
                  <a:srgbClr val="2C2C89"/>
                </a:solidFill>
                <a:latin typeface="Microsoft YaHei UI"/>
                <a:cs typeface="Microsoft YaHei UI"/>
              </a:rPr>
              <a:t>提</a:t>
            </a:r>
            <a:r>
              <a:rPr sz="1450" b="1" spc="-50">
                <a:solidFill>
                  <a:srgbClr val="2C2C89"/>
                </a:solidFill>
                <a:latin typeface="Microsoft YaHei UI"/>
                <a:cs typeface="Microsoft YaHei UI"/>
              </a:rPr>
              <a:t>供更</a:t>
            </a:r>
            <a:r>
              <a:rPr sz="1450" b="1" spc="-65">
                <a:solidFill>
                  <a:srgbClr val="2C2C89"/>
                </a:solidFill>
                <a:latin typeface="Microsoft YaHei UI"/>
                <a:cs typeface="Microsoft YaHei UI"/>
              </a:rPr>
              <a:t>多</a:t>
            </a:r>
            <a:r>
              <a:rPr sz="1450" b="1" spc="-50">
                <a:solidFill>
                  <a:srgbClr val="2C2C89"/>
                </a:solidFill>
                <a:latin typeface="Microsoft YaHei UI"/>
                <a:cs typeface="Microsoft YaHei UI"/>
              </a:rPr>
              <a:t>的灵</a:t>
            </a:r>
            <a:r>
              <a:rPr sz="1450" b="1" spc="-65">
                <a:solidFill>
                  <a:srgbClr val="2C2C89"/>
                </a:solidFill>
                <a:latin typeface="Microsoft YaHei UI"/>
                <a:cs typeface="Microsoft YaHei UI"/>
              </a:rPr>
              <a:t>活</a:t>
            </a:r>
            <a:r>
              <a:rPr sz="1450" b="1" spc="-50">
                <a:solidFill>
                  <a:srgbClr val="2C2C89"/>
                </a:solidFill>
                <a:latin typeface="Microsoft YaHei UI"/>
                <a:cs typeface="Microsoft YaHei UI"/>
              </a:rPr>
              <a:t>性</a:t>
            </a:r>
            <a:endParaRPr sz="1450">
              <a:latin typeface="Microsoft YaHei UI"/>
              <a:cs typeface="Microsoft YaHei U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5065776" y="2587751"/>
            <a:ext cx="4840605" cy="4005579"/>
            <a:chOff x="5065776" y="2587751"/>
            <a:chExt cx="4840605" cy="4005579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113401" y="2675000"/>
              <a:ext cx="4684649" cy="361784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065776" y="2647187"/>
              <a:ext cx="4840224" cy="394563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497068" y="2587751"/>
              <a:ext cx="4408932" cy="363321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113401" y="2674962"/>
              <a:ext cx="4792599" cy="3850386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5113401" y="2674962"/>
            <a:ext cx="4792980" cy="3850640"/>
          </a:xfrm>
          <a:prstGeom prst="rect">
            <a:avLst/>
          </a:prstGeom>
          <a:ln w="9525">
            <a:solidFill>
              <a:srgbClr val="292988"/>
            </a:solidFill>
          </a:ln>
        </p:spPr>
        <p:txBody>
          <a:bodyPr vert="horz" wrap="square" lIns="0" tIns="901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8120">
              <a:lnSpc>
                <a:spcPct val="100000"/>
              </a:lnSpc>
              <a:spcBef>
                <a:spcPts val="710"/>
              </a:spcBef>
            </a:pPr>
            <a:r>
              <a:rPr sz="1400" b="1" spc="-20">
                <a:solidFill>
                  <a:srgbClr val="2C2C89"/>
                </a:solidFill>
                <a:latin typeface="Arial"/>
                <a:cs typeface="Arial"/>
              </a:rPr>
              <a:t>SIMATIC </a:t>
            </a:r>
            <a:r>
              <a:rPr sz="1400" b="1">
                <a:solidFill>
                  <a:srgbClr val="2C2C89"/>
                </a:solidFill>
                <a:latin typeface="Arial"/>
                <a:cs typeface="Arial"/>
              </a:rPr>
              <a:t>IT</a:t>
            </a:r>
            <a:r>
              <a:rPr sz="1400" b="1" spc="-30">
                <a:solidFill>
                  <a:srgbClr val="2C2C89"/>
                </a:solidFill>
                <a:latin typeface="Arial"/>
                <a:cs typeface="Arial"/>
              </a:rPr>
              <a:t> </a:t>
            </a:r>
            <a:r>
              <a:rPr sz="1400" b="1" spc="-5">
                <a:solidFill>
                  <a:srgbClr val="2C2C89"/>
                </a:solidFill>
                <a:latin typeface="Arial"/>
                <a:cs typeface="Arial"/>
              </a:rPr>
              <a:t>Unilab,</a:t>
            </a:r>
            <a:r>
              <a:rPr sz="1400" b="1" spc="-40">
                <a:solidFill>
                  <a:srgbClr val="2C2C89"/>
                </a:solidFill>
                <a:latin typeface="Arial"/>
                <a:cs typeface="Arial"/>
              </a:rPr>
              <a:t> </a:t>
            </a:r>
            <a:r>
              <a:rPr sz="1400" b="1" spc="-5">
                <a:solidFill>
                  <a:srgbClr val="2C2C89"/>
                </a:solidFill>
                <a:latin typeface="Arial"/>
                <a:cs typeface="Arial"/>
              </a:rPr>
              <a:t>Option</a:t>
            </a:r>
            <a:r>
              <a:rPr sz="1400" b="1" spc="-40">
                <a:solidFill>
                  <a:srgbClr val="2C2C89"/>
                </a:solidFill>
                <a:latin typeface="Arial"/>
                <a:cs typeface="Arial"/>
              </a:rPr>
              <a:t> </a:t>
            </a:r>
            <a:r>
              <a:rPr sz="1400" b="1" spc="-5">
                <a:solidFill>
                  <a:srgbClr val="2C2C89"/>
                </a:solidFill>
                <a:latin typeface="Arial"/>
                <a:cs typeface="Arial"/>
              </a:rPr>
              <a:t>ELN</a:t>
            </a:r>
            <a:endParaRPr sz="14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5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500">
              <a:latin typeface="Arial"/>
              <a:cs typeface="Arial"/>
            </a:endParaRPr>
          </a:p>
          <a:p>
            <a:pPr marL="549275" marR="145415">
              <a:lnSpc>
                <a:spcPct val="80700"/>
              </a:lnSpc>
              <a:spcBef>
                <a:spcPts val="5"/>
              </a:spcBef>
              <a:buSzPct val="92857"/>
              <a:buFont typeface="Wingdings"/>
              <a:buChar char=""/>
              <a:tabLst>
                <a:tab pos="692150"/>
              </a:tabLst>
            </a:pPr>
            <a:r>
              <a:rPr sz="1400" spc="-5">
                <a:latin typeface="Microsoft Sans Serif"/>
                <a:cs typeface="Microsoft Sans Serif"/>
              </a:rPr>
              <a:t>Streamline </a:t>
            </a:r>
            <a:r>
              <a:rPr sz="1400">
                <a:latin typeface="Microsoft Sans Serif"/>
                <a:cs typeface="Microsoft Sans Serif"/>
              </a:rPr>
              <a:t>and </a:t>
            </a:r>
            <a:r>
              <a:rPr sz="1400" spc="-5">
                <a:latin typeface="Microsoft Sans Serif"/>
                <a:cs typeface="Microsoft Sans Serif"/>
              </a:rPr>
              <a:t>harmonize existing </a:t>
            </a:r>
            <a:r>
              <a:rPr sz="1400">
                <a:latin typeface="Microsoft Sans Serif"/>
                <a:cs typeface="Microsoft Sans Serif"/>
              </a:rPr>
              <a:t>processes </a:t>
            </a:r>
            <a:r>
              <a:rPr sz="1400" spc="5">
                <a:latin typeface="Microsoft Sans Serif"/>
                <a:cs typeface="Microsoft Sans Serif"/>
              </a:rPr>
              <a:t> </a:t>
            </a:r>
            <a:r>
              <a:rPr sz="1400" spc="-5">
                <a:latin typeface="Microsoft Sans Serif"/>
                <a:cs typeface="Microsoft Sans Serif"/>
              </a:rPr>
              <a:t>when</a:t>
            </a:r>
            <a:r>
              <a:rPr sz="1400" spc="-20">
                <a:latin typeface="Microsoft Sans Serif"/>
                <a:cs typeface="Microsoft Sans Serif"/>
              </a:rPr>
              <a:t> </a:t>
            </a:r>
            <a:r>
              <a:rPr sz="1400">
                <a:latin typeface="Microsoft Sans Serif"/>
                <a:cs typeface="Microsoft Sans Serif"/>
              </a:rPr>
              <a:t>appropriate</a:t>
            </a:r>
            <a:r>
              <a:rPr sz="1400" spc="-45">
                <a:latin typeface="Microsoft Sans Serif"/>
                <a:cs typeface="Microsoft Sans Serif"/>
              </a:rPr>
              <a:t> </a:t>
            </a:r>
            <a:r>
              <a:rPr sz="1400">
                <a:latin typeface="SimSun"/>
                <a:cs typeface="SimSun"/>
              </a:rPr>
              <a:t>在适当的时候简化和协调现有的流 程</a:t>
            </a:r>
            <a:endParaRPr sz="1400">
              <a:latin typeface="SimSun"/>
              <a:cs typeface="SimSun"/>
            </a:endParaRPr>
          </a:p>
          <a:p>
            <a:pPr marL="549275" marR="110489">
              <a:lnSpc>
                <a:spcPct val="80000"/>
              </a:lnSpc>
              <a:buSzPct val="92857"/>
              <a:buFont typeface="Wingdings"/>
              <a:buChar char=""/>
              <a:tabLst>
                <a:tab pos="692150"/>
              </a:tabLst>
            </a:pPr>
            <a:r>
              <a:rPr sz="1400" spc="-5">
                <a:latin typeface="Microsoft Sans Serif"/>
                <a:cs typeface="Microsoft Sans Serif"/>
              </a:rPr>
              <a:t>Make</a:t>
            </a:r>
            <a:r>
              <a:rPr sz="1400" spc="-20">
                <a:latin typeface="Microsoft Sans Serif"/>
                <a:cs typeface="Microsoft Sans Serif"/>
              </a:rPr>
              <a:t> </a:t>
            </a:r>
            <a:r>
              <a:rPr sz="1400">
                <a:latin typeface="Microsoft Sans Serif"/>
                <a:cs typeface="Microsoft Sans Serif"/>
              </a:rPr>
              <a:t>capturing</a:t>
            </a:r>
            <a:r>
              <a:rPr sz="1400" spc="-40">
                <a:latin typeface="Microsoft Sans Serif"/>
                <a:cs typeface="Microsoft Sans Serif"/>
              </a:rPr>
              <a:t> </a:t>
            </a:r>
            <a:r>
              <a:rPr sz="1400" spc="-5">
                <a:latin typeface="Microsoft Sans Serif"/>
                <a:cs typeface="Microsoft Sans Serif"/>
              </a:rPr>
              <a:t>experimental</a:t>
            </a:r>
            <a:r>
              <a:rPr sz="1400" spc="-15">
                <a:latin typeface="Microsoft Sans Serif"/>
                <a:cs typeface="Microsoft Sans Serif"/>
              </a:rPr>
              <a:t> </a:t>
            </a:r>
            <a:r>
              <a:rPr sz="1400">
                <a:latin typeface="Microsoft Sans Serif"/>
                <a:cs typeface="Microsoft Sans Serif"/>
              </a:rPr>
              <a:t>data</a:t>
            </a:r>
            <a:r>
              <a:rPr sz="1400" spc="-5">
                <a:latin typeface="Microsoft Sans Serif"/>
                <a:cs typeface="Microsoft Sans Serif"/>
              </a:rPr>
              <a:t> easy</a:t>
            </a:r>
            <a:r>
              <a:rPr sz="1400">
                <a:latin typeface="SimSun"/>
                <a:cs typeface="SimSun"/>
              </a:rPr>
              <a:t>使采集实验 数据更容易</a:t>
            </a:r>
            <a:endParaRPr sz="1400">
              <a:latin typeface="SimSun"/>
              <a:cs typeface="SimSun"/>
            </a:endParaRPr>
          </a:p>
          <a:p>
            <a:pPr marL="738505" indent="-189230">
              <a:lnSpc>
                <a:spcPts val="1150"/>
              </a:lnSpc>
              <a:buSzPct val="92857"/>
              <a:buFont typeface="Wingdings"/>
              <a:buChar char=""/>
              <a:tabLst>
                <a:tab pos="738505"/>
              </a:tabLst>
            </a:pPr>
            <a:r>
              <a:rPr sz="1400">
                <a:latin typeface="Microsoft Sans Serif"/>
                <a:cs typeface="Microsoft Sans Serif"/>
              </a:rPr>
              <a:t>Record</a:t>
            </a:r>
            <a:r>
              <a:rPr sz="1400" spc="-5">
                <a:latin typeface="Microsoft Sans Serif"/>
                <a:cs typeface="Microsoft Sans Serif"/>
              </a:rPr>
              <a:t> all</a:t>
            </a:r>
            <a:r>
              <a:rPr sz="1400" spc="10">
                <a:latin typeface="Microsoft Sans Serif"/>
                <a:cs typeface="Microsoft Sans Serif"/>
              </a:rPr>
              <a:t> </a:t>
            </a:r>
            <a:r>
              <a:rPr sz="1400">
                <a:latin typeface="Microsoft Sans Serif"/>
                <a:cs typeface="Microsoft Sans Serif"/>
              </a:rPr>
              <a:t>useful</a:t>
            </a:r>
            <a:r>
              <a:rPr sz="1400" spc="-25">
                <a:latin typeface="Microsoft Sans Serif"/>
                <a:cs typeface="Microsoft Sans Serif"/>
              </a:rPr>
              <a:t> </a:t>
            </a:r>
            <a:r>
              <a:rPr sz="1400" spc="-5">
                <a:latin typeface="Microsoft Sans Serif"/>
                <a:cs typeface="Microsoft Sans Serif"/>
              </a:rPr>
              <a:t>information</a:t>
            </a:r>
            <a:r>
              <a:rPr sz="1400" spc="-30">
                <a:latin typeface="Microsoft Sans Serif"/>
                <a:cs typeface="Microsoft Sans Serif"/>
              </a:rPr>
              <a:t> </a:t>
            </a:r>
            <a:r>
              <a:rPr sz="1400">
                <a:latin typeface="Microsoft Sans Serif"/>
                <a:cs typeface="Microsoft Sans Serif"/>
              </a:rPr>
              <a:t>and</a:t>
            </a:r>
            <a:r>
              <a:rPr sz="1400" spc="-5">
                <a:latin typeface="Microsoft Sans Serif"/>
                <a:cs typeface="Microsoft Sans Serif"/>
              </a:rPr>
              <a:t> </a:t>
            </a:r>
            <a:r>
              <a:rPr sz="1400">
                <a:latin typeface="Microsoft Sans Serif"/>
                <a:cs typeface="Microsoft Sans Serif"/>
              </a:rPr>
              <a:t>put</a:t>
            </a:r>
            <a:r>
              <a:rPr sz="1400" spc="-10">
                <a:latin typeface="Microsoft Sans Serif"/>
                <a:cs typeface="Microsoft Sans Serif"/>
              </a:rPr>
              <a:t> </a:t>
            </a:r>
            <a:r>
              <a:rPr sz="1400" spc="-5">
                <a:latin typeface="Microsoft Sans Serif"/>
                <a:cs typeface="Microsoft Sans Serif"/>
              </a:rPr>
              <a:t>it</a:t>
            </a:r>
            <a:r>
              <a:rPr sz="1400" spc="15">
                <a:latin typeface="Microsoft Sans Serif"/>
                <a:cs typeface="Microsoft Sans Serif"/>
              </a:rPr>
              <a:t> </a:t>
            </a:r>
            <a:r>
              <a:rPr sz="1400" spc="-5">
                <a:latin typeface="Microsoft Sans Serif"/>
                <a:cs typeface="Microsoft Sans Serif"/>
              </a:rPr>
              <a:t>in</a:t>
            </a:r>
            <a:r>
              <a:rPr sz="1400" spc="10">
                <a:latin typeface="Microsoft Sans Serif"/>
                <a:cs typeface="Microsoft Sans Serif"/>
              </a:rPr>
              <a:t> </a:t>
            </a:r>
            <a:r>
              <a:rPr sz="1400" spc="-5">
                <a:latin typeface="Microsoft Sans Serif"/>
                <a:cs typeface="Microsoft Sans Serif"/>
              </a:rPr>
              <a:t>context</a:t>
            </a:r>
            <a:endParaRPr sz="1400">
              <a:latin typeface="Microsoft Sans Serif"/>
              <a:cs typeface="Microsoft Sans Serif"/>
            </a:endParaRPr>
          </a:p>
          <a:p>
            <a:pPr marL="549275" marR="116205" algn="just">
              <a:lnSpc>
                <a:spcPct val="80800"/>
              </a:lnSpc>
              <a:spcBef>
                <a:spcPts val="155"/>
              </a:spcBef>
            </a:pPr>
            <a:r>
              <a:rPr sz="1400" spc="-5">
                <a:latin typeface="Microsoft Sans Serif"/>
                <a:cs typeface="Microsoft Sans Serif"/>
              </a:rPr>
              <a:t>with experiment, </a:t>
            </a:r>
            <a:r>
              <a:rPr sz="1400">
                <a:latin typeface="Microsoft Sans Serif"/>
                <a:cs typeface="Microsoft Sans Serif"/>
              </a:rPr>
              <a:t>register and document </a:t>
            </a:r>
            <a:r>
              <a:rPr sz="1400" spc="-5">
                <a:latin typeface="Microsoft Sans Serif"/>
                <a:cs typeface="Microsoft Sans Serif"/>
              </a:rPr>
              <a:t>experiments </a:t>
            </a:r>
            <a:r>
              <a:rPr sz="1400" spc="-360">
                <a:latin typeface="Microsoft Sans Serif"/>
                <a:cs typeface="Microsoft Sans Serif"/>
              </a:rPr>
              <a:t> </a:t>
            </a:r>
            <a:r>
              <a:rPr sz="1400">
                <a:latin typeface="SimSun"/>
                <a:cs typeface="SimSun"/>
              </a:rPr>
              <a:t>记录一切有用的信息并</a:t>
            </a:r>
            <a:r>
              <a:rPr sz="1400" spc="-15">
                <a:latin typeface="SimSun"/>
                <a:cs typeface="SimSun"/>
              </a:rPr>
              <a:t>把</a:t>
            </a:r>
            <a:r>
              <a:rPr sz="1400">
                <a:latin typeface="SimSun"/>
                <a:cs typeface="SimSun"/>
              </a:rPr>
              <a:t>这些</a:t>
            </a:r>
            <a:r>
              <a:rPr sz="1400" spc="-15">
                <a:latin typeface="SimSun"/>
                <a:cs typeface="SimSun"/>
              </a:rPr>
              <a:t>数</a:t>
            </a:r>
            <a:r>
              <a:rPr sz="1400">
                <a:latin typeface="SimSun"/>
                <a:cs typeface="SimSun"/>
              </a:rPr>
              <a:t>据用</a:t>
            </a:r>
            <a:r>
              <a:rPr sz="1400" spc="-15">
                <a:latin typeface="SimSun"/>
                <a:cs typeface="SimSun"/>
              </a:rPr>
              <a:t>于</a:t>
            </a:r>
            <a:r>
              <a:rPr sz="1400">
                <a:latin typeface="SimSun"/>
                <a:cs typeface="SimSun"/>
              </a:rPr>
              <a:t>实验</a:t>
            </a:r>
            <a:r>
              <a:rPr sz="1400" spc="-15">
                <a:latin typeface="SimSun"/>
                <a:cs typeface="SimSun"/>
              </a:rPr>
              <a:t>中</a:t>
            </a:r>
            <a:r>
              <a:rPr sz="1400">
                <a:latin typeface="SimSun"/>
                <a:cs typeface="SimSun"/>
              </a:rPr>
              <a:t>，注册 以及文档实验中</a:t>
            </a:r>
            <a:endParaRPr sz="1400">
              <a:latin typeface="SimSun"/>
              <a:cs typeface="SimSun"/>
            </a:endParaRPr>
          </a:p>
          <a:p>
            <a:pPr marL="738505" indent="-189230" algn="just">
              <a:lnSpc>
                <a:spcPts val="1165"/>
              </a:lnSpc>
              <a:buSzPct val="92857"/>
              <a:buFont typeface="Wingdings"/>
              <a:buChar char=""/>
              <a:tabLst>
                <a:tab pos="738505"/>
              </a:tabLst>
            </a:pPr>
            <a:r>
              <a:rPr sz="1400" spc="-5">
                <a:latin typeface="Microsoft Sans Serif"/>
                <a:cs typeface="Microsoft Sans Serif"/>
              </a:rPr>
              <a:t>Follow-up</a:t>
            </a:r>
            <a:r>
              <a:rPr sz="1400" spc="5">
                <a:latin typeface="Microsoft Sans Serif"/>
                <a:cs typeface="Microsoft Sans Serif"/>
              </a:rPr>
              <a:t> </a:t>
            </a:r>
            <a:r>
              <a:rPr sz="1400">
                <a:latin typeface="Microsoft Sans Serif"/>
                <a:cs typeface="Microsoft Sans Serif"/>
              </a:rPr>
              <a:t>and</a:t>
            </a:r>
            <a:r>
              <a:rPr sz="1400" spc="-10">
                <a:latin typeface="Microsoft Sans Serif"/>
                <a:cs typeface="Microsoft Sans Serif"/>
              </a:rPr>
              <a:t> </a:t>
            </a:r>
            <a:r>
              <a:rPr sz="1400" spc="-5">
                <a:latin typeface="Microsoft Sans Serif"/>
                <a:cs typeface="Microsoft Sans Serif"/>
              </a:rPr>
              <a:t>browse</a:t>
            </a:r>
            <a:r>
              <a:rPr sz="1400">
                <a:latin typeface="Microsoft Sans Serif"/>
                <a:cs typeface="Microsoft Sans Serif"/>
              </a:rPr>
              <a:t> through</a:t>
            </a:r>
            <a:r>
              <a:rPr sz="1400" spc="-35">
                <a:latin typeface="Microsoft Sans Serif"/>
                <a:cs typeface="Microsoft Sans Serif"/>
              </a:rPr>
              <a:t> </a:t>
            </a:r>
            <a:r>
              <a:rPr sz="1400" spc="-5">
                <a:latin typeface="Microsoft Sans Serif"/>
                <a:cs typeface="Microsoft Sans Serif"/>
              </a:rPr>
              <a:t>R&amp;D</a:t>
            </a:r>
            <a:r>
              <a:rPr sz="1400" spc="15">
                <a:latin typeface="Microsoft Sans Serif"/>
                <a:cs typeface="Microsoft Sans Serif"/>
              </a:rPr>
              <a:t> </a:t>
            </a:r>
            <a:r>
              <a:rPr sz="1400">
                <a:latin typeface="Microsoft Sans Serif"/>
                <a:cs typeface="Microsoft Sans Serif"/>
              </a:rPr>
              <a:t>projects</a:t>
            </a:r>
            <a:r>
              <a:rPr sz="1400" spc="-25">
                <a:latin typeface="Microsoft Sans Serif"/>
                <a:cs typeface="Microsoft Sans Serif"/>
              </a:rPr>
              <a:t> </a:t>
            </a:r>
            <a:r>
              <a:rPr sz="1400">
                <a:latin typeface="Microsoft Sans Serif"/>
                <a:cs typeface="Microsoft Sans Serif"/>
              </a:rPr>
              <a:t>and</a:t>
            </a:r>
            <a:endParaRPr sz="1400">
              <a:latin typeface="Microsoft Sans Serif"/>
              <a:cs typeface="Microsoft Sans Serif"/>
            </a:endParaRPr>
          </a:p>
          <a:p>
            <a:pPr marL="549275">
              <a:lnSpc>
                <a:spcPts val="1345"/>
              </a:lnSpc>
            </a:pPr>
            <a:r>
              <a:rPr sz="1400">
                <a:latin typeface="Microsoft Sans Serif"/>
                <a:cs typeface="Microsoft Sans Serif"/>
              </a:rPr>
              <a:t>stages</a:t>
            </a:r>
            <a:r>
              <a:rPr sz="1400" spc="-10">
                <a:latin typeface="SimSun"/>
                <a:cs typeface="SimSun"/>
              </a:rPr>
              <a:t>跟</a:t>
            </a:r>
            <a:r>
              <a:rPr sz="1400">
                <a:latin typeface="SimSun"/>
                <a:cs typeface="SimSun"/>
              </a:rPr>
              <a:t>进并</a:t>
            </a:r>
            <a:r>
              <a:rPr sz="1400" spc="-15">
                <a:latin typeface="SimSun"/>
                <a:cs typeface="SimSun"/>
              </a:rPr>
              <a:t>浏</a:t>
            </a:r>
            <a:r>
              <a:rPr sz="1400">
                <a:latin typeface="SimSun"/>
                <a:cs typeface="SimSun"/>
              </a:rPr>
              <a:t>览研</a:t>
            </a:r>
            <a:r>
              <a:rPr sz="1400" spc="-15">
                <a:latin typeface="SimSun"/>
                <a:cs typeface="SimSun"/>
              </a:rPr>
              <a:t>发</a:t>
            </a:r>
            <a:r>
              <a:rPr sz="1400">
                <a:latin typeface="SimSun"/>
                <a:cs typeface="SimSun"/>
              </a:rPr>
              <a:t>项目</a:t>
            </a:r>
            <a:r>
              <a:rPr sz="1400" spc="-15">
                <a:latin typeface="SimSun"/>
                <a:cs typeface="SimSun"/>
              </a:rPr>
              <a:t>和</a:t>
            </a:r>
            <a:r>
              <a:rPr sz="1400">
                <a:latin typeface="SimSun"/>
                <a:cs typeface="SimSun"/>
              </a:rPr>
              <a:t>阶段</a:t>
            </a:r>
            <a:endParaRPr sz="1400">
              <a:latin typeface="SimSun"/>
              <a:cs typeface="SimSun"/>
            </a:endParaRPr>
          </a:p>
          <a:p>
            <a:pPr marL="549275" marR="252729">
              <a:lnSpc>
                <a:spcPct val="80700"/>
              </a:lnSpc>
              <a:spcBef>
                <a:spcPts val="140"/>
              </a:spcBef>
              <a:buSzPct val="92857"/>
              <a:buFont typeface="Wingdings"/>
              <a:buChar char=""/>
              <a:tabLst>
                <a:tab pos="738505"/>
              </a:tabLst>
            </a:pPr>
            <a:r>
              <a:rPr sz="1400">
                <a:latin typeface="Microsoft Sans Serif"/>
                <a:cs typeface="Microsoft Sans Serif"/>
              </a:rPr>
              <a:t>Structure, </a:t>
            </a:r>
            <a:r>
              <a:rPr sz="1400" spc="-5">
                <a:latin typeface="Microsoft Sans Serif"/>
                <a:cs typeface="Microsoft Sans Serif"/>
              </a:rPr>
              <a:t>model, </a:t>
            </a:r>
            <a:r>
              <a:rPr sz="1400">
                <a:latin typeface="Microsoft Sans Serif"/>
                <a:cs typeface="Microsoft Sans Serif"/>
              </a:rPr>
              <a:t>and manage the </a:t>
            </a:r>
            <a:r>
              <a:rPr sz="1400" spc="-5">
                <a:latin typeface="Microsoft Sans Serif"/>
                <a:cs typeface="Microsoft Sans Serif"/>
              </a:rPr>
              <a:t>workflow </a:t>
            </a:r>
            <a:r>
              <a:rPr sz="1400">
                <a:latin typeface="Microsoft Sans Serif"/>
                <a:cs typeface="Microsoft Sans Serif"/>
              </a:rPr>
              <a:t>of </a:t>
            </a:r>
            <a:r>
              <a:rPr sz="1400" spc="5">
                <a:latin typeface="Microsoft Sans Serif"/>
                <a:cs typeface="Microsoft Sans Serif"/>
              </a:rPr>
              <a:t> </a:t>
            </a:r>
            <a:r>
              <a:rPr sz="1400" spc="-5">
                <a:latin typeface="Microsoft Sans Serif"/>
                <a:cs typeface="Microsoft Sans Serif"/>
              </a:rPr>
              <a:t>R&amp;D</a:t>
            </a:r>
            <a:r>
              <a:rPr sz="1400" spc="-10">
                <a:latin typeface="Microsoft Sans Serif"/>
                <a:cs typeface="Microsoft Sans Serif"/>
              </a:rPr>
              <a:t> </a:t>
            </a:r>
            <a:r>
              <a:rPr sz="1400">
                <a:latin typeface="Microsoft Sans Serif"/>
                <a:cs typeface="Microsoft Sans Serif"/>
              </a:rPr>
              <a:t>projects</a:t>
            </a:r>
            <a:r>
              <a:rPr sz="1400" spc="-30">
                <a:latin typeface="Microsoft Sans Serif"/>
                <a:cs typeface="Microsoft Sans Serif"/>
              </a:rPr>
              <a:t> </a:t>
            </a:r>
            <a:r>
              <a:rPr sz="1400" spc="-5">
                <a:latin typeface="Microsoft Sans Serif"/>
                <a:cs typeface="Microsoft Sans Serif"/>
              </a:rPr>
              <a:t>when</a:t>
            </a:r>
            <a:r>
              <a:rPr sz="1400" spc="5">
                <a:latin typeface="Microsoft Sans Serif"/>
                <a:cs typeface="Microsoft Sans Serif"/>
              </a:rPr>
              <a:t> </a:t>
            </a:r>
            <a:r>
              <a:rPr sz="1400">
                <a:latin typeface="Microsoft Sans Serif"/>
                <a:cs typeface="Microsoft Sans Serif"/>
              </a:rPr>
              <a:t>necessary</a:t>
            </a:r>
            <a:r>
              <a:rPr sz="1400">
                <a:latin typeface="SimSun"/>
                <a:cs typeface="SimSun"/>
              </a:rPr>
              <a:t>研发项目在</a:t>
            </a:r>
            <a:r>
              <a:rPr sz="1400" spc="-15">
                <a:latin typeface="SimSun"/>
                <a:cs typeface="SimSun"/>
              </a:rPr>
              <a:t>必</a:t>
            </a:r>
            <a:r>
              <a:rPr sz="1400">
                <a:latin typeface="SimSun"/>
                <a:cs typeface="SimSun"/>
              </a:rPr>
              <a:t>要时可 以组织，模拟和管理工</a:t>
            </a:r>
            <a:r>
              <a:rPr sz="1400" spc="-15">
                <a:latin typeface="SimSun"/>
                <a:cs typeface="SimSun"/>
              </a:rPr>
              <a:t>作</a:t>
            </a:r>
            <a:r>
              <a:rPr sz="1400">
                <a:latin typeface="SimSun"/>
                <a:cs typeface="SimSun"/>
              </a:rPr>
              <a:t>流</a:t>
            </a:r>
            <a:endParaRPr sz="1400">
              <a:latin typeface="SimSun"/>
              <a:cs typeface="SimSun"/>
            </a:endParaRPr>
          </a:p>
          <a:p>
            <a:pPr marL="738505" indent="-189230">
              <a:lnSpc>
                <a:spcPts val="1165"/>
              </a:lnSpc>
              <a:buSzPct val="92857"/>
              <a:buFont typeface="Wingdings"/>
              <a:buChar char=""/>
              <a:tabLst>
                <a:tab pos="738505"/>
              </a:tabLst>
            </a:pPr>
            <a:r>
              <a:rPr sz="1400">
                <a:latin typeface="Microsoft Sans Serif"/>
                <a:cs typeface="Microsoft Sans Serif"/>
              </a:rPr>
              <a:t>Make</a:t>
            </a:r>
            <a:r>
              <a:rPr sz="1400" spc="-10">
                <a:latin typeface="Microsoft Sans Serif"/>
                <a:cs typeface="Microsoft Sans Serif"/>
              </a:rPr>
              <a:t> </a:t>
            </a:r>
            <a:r>
              <a:rPr sz="1400" spc="-5">
                <a:latin typeface="Microsoft Sans Serif"/>
                <a:cs typeface="Microsoft Sans Serif"/>
              </a:rPr>
              <a:t>knowledge</a:t>
            </a:r>
            <a:r>
              <a:rPr sz="1400" spc="-20">
                <a:latin typeface="Microsoft Sans Serif"/>
                <a:cs typeface="Microsoft Sans Serif"/>
              </a:rPr>
              <a:t> </a:t>
            </a:r>
            <a:r>
              <a:rPr sz="1400" spc="-5">
                <a:latin typeface="Microsoft Sans Serif"/>
                <a:cs typeface="Microsoft Sans Serif"/>
              </a:rPr>
              <a:t>available</a:t>
            </a:r>
            <a:r>
              <a:rPr sz="1400">
                <a:latin typeface="Microsoft Sans Serif"/>
                <a:cs typeface="Microsoft Sans Serif"/>
              </a:rPr>
              <a:t> </a:t>
            </a:r>
            <a:r>
              <a:rPr sz="1400" spc="-5">
                <a:latin typeface="Microsoft Sans Serif"/>
                <a:cs typeface="Microsoft Sans Serif"/>
              </a:rPr>
              <a:t>within</a:t>
            </a:r>
            <a:r>
              <a:rPr sz="1400">
                <a:latin typeface="Microsoft Sans Serif"/>
                <a:cs typeface="Microsoft Sans Serif"/>
              </a:rPr>
              <a:t> a</a:t>
            </a:r>
            <a:r>
              <a:rPr sz="1400" spc="5">
                <a:latin typeface="Microsoft Sans Serif"/>
                <a:cs typeface="Microsoft Sans Serif"/>
              </a:rPr>
              <a:t> </a:t>
            </a:r>
            <a:r>
              <a:rPr sz="1400">
                <a:latin typeface="Microsoft Sans Serif"/>
                <a:cs typeface="Microsoft Sans Serif"/>
              </a:rPr>
              <a:t>common</a:t>
            </a:r>
            <a:endParaRPr sz="1400">
              <a:latin typeface="Microsoft Sans Serif"/>
              <a:cs typeface="Microsoft Sans Serif"/>
            </a:endParaRPr>
          </a:p>
          <a:p>
            <a:pPr marL="549275">
              <a:lnSpc>
                <a:spcPts val="1525"/>
              </a:lnSpc>
            </a:pPr>
            <a:r>
              <a:rPr sz="1400" spc="-5">
                <a:latin typeface="Microsoft Sans Serif"/>
                <a:cs typeface="Microsoft Sans Serif"/>
              </a:rPr>
              <a:t>repository</a:t>
            </a:r>
            <a:r>
              <a:rPr sz="1400">
                <a:latin typeface="SimSun"/>
                <a:cs typeface="SimSun"/>
              </a:rPr>
              <a:t>在通用的库</a:t>
            </a:r>
            <a:r>
              <a:rPr sz="1400" spc="-15">
                <a:latin typeface="SimSun"/>
                <a:cs typeface="SimSun"/>
              </a:rPr>
              <a:t>里</a:t>
            </a:r>
            <a:r>
              <a:rPr sz="1400">
                <a:latin typeface="SimSun"/>
                <a:cs typeface="SimSun"/>
              </a:rPr>
              <a:t>分享</a:t>
            </a:r>
            <a:r>
              <a:rPr sz="1400" spc="-15">
                <a:latin typeface="SimSun"/>
                <a:cs typeface="SimSun"/>
              </a:rPr>
              <a:t>知</a:t>
            </a:r>
            <a:r>
              <a:rPr sz="1400">
                <a:latin typeface="SimSun"/>
                <a:cs typeface="SimSun"/>
              </a:rPr>
              <a:t>识</a:t>
            </a:r>
            <a:endParaRPr sz="1400">
              <a:latin typeface="SimSun"/>
              <a:cs typeface="SimSun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50520" y="2627376"/>
            <a:ext cx="4645660" cy="3982720"/>
            <a:chOff x="350520" y="2627376"/>
            <a:chExt cx="4645660" cy="3982720"/>
          </a:xfrm>
        </p:grpSpPr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04812" y="2719387"/>
              <a:ext cx="4419600" cy="361315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1108075" y="4522851"/>
              <a:ext cx="3298825" cy="1690624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50520" y="2627376"/>
              <a:ext cx="4546092" cy="3965448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29768" y="2747772"/>
              <a:ext cx="4565904" cy="386181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98462" y="2654261"/>
              <a:ext cx="4451350" cy="3871087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398462" y="2654261"/>
            <a:ext cx="4451350" cy="3871595"/>
          </a:xfrm>
          <a:prstGeom prst="rect">
            <a:avLst/>
          </a:prstGeom>
          <a:ln w="9525">
            <a:solidFill>
              <a:srgbClr val="292988"/>
            </a:solidFill>
          </a:ln>
        </p:spPr>
        <p:txBody>
          <a:bodyPr vert="horz" wrap="square" lIns="0" tIns="1644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9705">
              <a:lnSpc>
                <a:spcPct val="100000"/>
              </a:lnSpc>
              <a:spcBef>
                <a:spcPts val="1295"/>
              </a:spcBef>
            </a:pPr>
            <a:r>
              <a:rPr sz="1400" b="1" spc="-20">
                <a:solidFill>
                  <a:srgbClr val="2C2C89"/>
                </a:solidFill>
                <a:latin typeface="Arial"/>
                <a:cs typeface="Arial"/>
              </a:rPr>
              <a:t>SIMATIC</a:t>
            </a:r>
            <a:r>
              <a:rPr sz="1400" b="1" spc="-35">
                <a:solidFill>
                  <a:srgbClr val="2C2C89"/>
                </a:solidFill>
                <a:latin typeface="Arial"/>
                <a:cs typeface="Arial"/>
              </a:rPr>
              <a:t> </a:t>
            </a:r>
            <a:r>
              <a:rPr sz="1400" b="1">
                <a:solidFill>
                  <a:srgbClr val="2C2C89"/>
                </a:solidFill>
                <a:latin typeface="Arial"/>
                <a:cs typeface="Arial"/>
              </a:rPr>
              <a:t>IT</a:t>
            </a:r>
            <a:r>
              <a:rPr sz="1400" b="1" spc="-35">
                <a:solidFill>
                  <a:srgbClr val="2C2C89"/>
                </a:solidFill>
                <a:latin typeface="Arial"/>
                <a:cs typeface="Arial"/>
              </a:rPr>
              <a:t> </a:t>
            </a:r>
            <a:r>
              <a:rPr sz="1400" b="1" spc="-5">
                <a:solidFill>
                  <a:srgbClr val="2C2C89"/>
                </a:solidFill>
                <a:latin typeface="Arial"/>
                <a:cs typeface="Arial"/>
              </a:rPr>
              <a:t>Unilab*</a:t>
            </a:r>
            <a:endParaRPr sz="1400">
              <a:latin typeface="Arial"/>
              <a:cs typeface="Arial"/>
            </a:endParaRPr>
          </a:p>
          <a:p>
            <a:pPr marL="179705" marR="120014">
              <a:lnSpc>
                <a:spcPct val="95500"/>
              </a:lnSpc>
              <a:spcBef>
                <a:spcPts val="409"/>
              </a:spcBef>
            </a:pPr>
            <a:r>
              <a:rPr sz="1400">
                <a:solidFill>
                  <a:srgbClr val="009999"/>
                </a:solidFill>
                <a:latin typeface="Microsoft Sans Serif"/>
                <a:cs typeface="Microsoft Sans Serif"/>
              </a:rPr>
              <a:t>Laboratory &amp; </a:t>
            </a:r>
            <a:r>
              <a:rPr sz="1400" spc="-5">
                <a:solidFill>
                  <a:srgbClr val="009999"/>
                </a:solidFill>
                <a:latin typeface="Microsoft Sans Serif"/>
                <a:cs typeface="Microsoft Sans Serif"/>
              </a:rPr>
              <a:t>Quality Information </a:t>
            </a:r>
            <a:r>
              <a:rPr sz="1400">
                <a:solidFill>
                  <a:srgbClr val="009999"/>
                </a:solidFill>
                <a:latin typeface="Microsoft Sans Serif"/>
                <a:cs typeface="Microsoft Sans Serif"/>
              </a:rPr>
              <a:t>Management </a:t>
            </a:r>
            <a:r>
              <a:rPr sz="1400" spc="5">
                <a:solidFill>
                  <a:srgbClr val="009999"/>
                </a:solidFill>
                <a:latin typeface="Microsoft Sans Serif"/>
                <a:cs typeface="Microsoft Sans Serif"/>
              </a:rPr>
              <a:t> </a:t>
            </a:r>
            <a:r>
              <a:rPr sz="1400" spc="-5">
                <a:solidFill>
                  <a:srgbClr val="009999"/>
                </a:solidFill>
                <a:latin typeface="Microsoft Sans Serif"/>
                <a:cs typeface="Microsoft Sans Serif"/>
              </a:rPr>
              <a:t>System</a:t>
            </a:r>
            <a:r>
              <a:rPr sz="1400" spc="-10">
                <a:solidFill>
                  <a:srgbClr val="009999"/>
                </a:solidFill>
                <a:latin typeface="Microsoft Sans Serif"/>
                <a:cs typeface="Microsoft Sans Serif"/>
              </a:rPr>
              <a:t> </a:t>
            </a:r>
            <a:r>
              <a:rPr sz="1400" spc="-5">
                <a:solidFill>
                  <a:srgbClr val="009999"/>
                </a:solidFill>
                <a:latin typeface="Microsoft Sans Serif"/>
                <a:cs typeface="Microsoft Sans Serif"/>
              </a:rPr>
              <a:t>handling</a:t>
            </a:r>
            <a:r>
              <a:rPr sz="1400" spc="-20">
                <a:solidFill>
                  <a:srgbClr val="009999"/>
                </a:solidFill>
                <a:latin typeface="Microsoft Sans Serif"/>
                <a:cs typeface="Microsoft Sans Serif"/>
              </a:rPr>
              <a:t> </a:t>
            </a:r>
            <a:r>
              <a:rPr sz="1400" spc="-5">
                <a:solidFill>
                  <a:srgbClr val="009999"/>
                </a:solidFill>
                <a:latin typeface="Microsoft Sans Serif"/>
                <a:cs typeface="Microsoft Sans Serif"/>
              </a:rPr>
              <a:t>all</a:t>
            </a:r>
            <a:r>
              <a:rPr sz="1400" spc="10">
                <a:solidFill>
                  <a:srgbClr val="009999"/>
                </a:solidFill>
                <a:latin typeface="Microsoft Sans Serif"/>
                <a:cs typeface="Microsoft Sans Serif"/>
              </a:rPr>
              <a:t> </a:t>
            </a:r>
            <a:r>
              <a:rPr sz="1400" spc="-5">
                <a:solidFill>
                  <a:srgbClr val="009999"/>
                </a:solidFill>
                <a:latin typeface="Microsoft Sans Serif"/>
                <a:cs typeface="Microsoft Sans Serif"/>
              </a:rPr>
              <a:t>quality</a:t>
            </a:r>
            <a:r>
              <a:rPr sz="1400" spc="-15">
                <a:solidFill>
                  <a:srgbClr val="009999"/>
                </a:solidFill>
                <a:latin typeface="Microsoft Sans Serif"/>
                <a:cs typeface="Microsoft Sans Serif"/>
              </a:rPr>
              <a:t> </a:t>
            </a:r>
            <a:r>
              <a:rPr sz="1400">
                <a:solidFill>
                  <a:srgbClr val="009999"/>
                </a:solidFill>
                <a:latin typeface="Microsoft Sans Serif"/>
                <a:cs typeface="Microsoft Sans Serif"/>
              </a:rPr>
              <a:t>data </a:t>
            </a:r>
            <a:r>
              <a:rPr sz="1400" spc="-5">
                <a:solidFill>
                  <a:srgbClr val="009999"/>
                </a:solidFill>
                <a:latin typeface="Microsoft Sans Serif"/>
                <a:cs typeface="Microsoft Sans Serif"/>
              </a:rPr>
              <a:t>in</a:t>
            </a:r>
            <a:r>
              <a:rPr sz="1400" spc="10">
                <a:solidFill>
                  <a:srgbClr val="009999"/>
                </a:solidFill>
                <a:latin typeface="Microsoft Sans Serif"/>
                <a:cs typeface="Microsoft Sans Serif"/>
              </a:rPr>
              <a:t> </a:t>
            </a:r>
            <a:r>
              <a:rPr sz="1400">
                <a:solidFill>
                  <a:srgbClr val="009999"/>
                </a:solidFill>
                <a:latin typeface="Microsoft Sans Serif"/>
                <a:cs typeface="Microsoft Sans Serif"/>
              </a:rPr>
              <a:t>the</a:t>
            </a:r>
            <a:r>
              <a:rPr sz="1400" spc="-15">
                <a:solidFill>
                  <a:srgbClr val="009999"/>
                </a:solidFill>
                <a:latin typeface="Microsoft Sans Serif"/>
                <a:cs typeface="Microsoft Sans Serif"/>
              </a:rPr>
              <a:t> </a:t>
            </a:r>
            <a:r>
              <a:rPr sz="1400" spc="-5">
                <a:solidFill>
                  <a:srgbClr val="009999"/>
                </a:solidFill>
                <a:latin typeface="Microsoft Sans Serif"/>
                <a:cs typeface="Microsoft Sans Serif"/>
              </a:rPr>
              <a:t>lab</a:t>
            </a:r>
            <a:r>
              <a:rPr sz="1400" spc="15">
                <a:solidFill>
                  <a:srgbClr val="009999"/>
                </a:solidFill>
                <a:latin typeface="Microsoft Sans Serif"/>
                <a:cs typeface="Microsoft Sans Serif"/>
              </a:rPr>
              <a:t> </a:t>
            </a:r>
            <a:r>
              <a:rPr sz="1400">
                <a:solidFill>
                  <a:srgbClr val="009999"/>
                </a:solidFill>
                <a:latin typeface="Microsoft Sans Serif"/>
                <a:cs typeface="Microsoft Sans Serif"/>
              </a:rPr>
              <a:t>and </a:t>
            </a:r>
            <a:r>
              <a:rPr sz="1400" spc="5">
                <a:solidFill>
                  <a:srgbClr val="009999"/>
                </a:solidFill>
                <a:latin typeface="Microsoft Sans Serif"/>
                <a:cs typeface="Microsoft Sans Serif"/>
              </a:rPr>
              <a:t> </a:t>
            </a:r>
            <a:r>
              <a:rPr sz="1400">
                <a:solidFill>
                  <a:srgbClr val="009999"/>
                </a:solidFill>
                <a:latin typeface="Microsoft Sans Serif"/>
                <a:cs typeface="Microsoft Sans Serif"/>
              </a:rPr>
              <a:t>production.</a:t>
            </a:r>
            <a:r>
              <a:rPr sz="1400" spc="-55">
                <a:solidFill>
                  <a:srgbClr val="009999"/>
                </a:solidFill>
                <a:latin typeface="Microsoft Sans Serif"/>
                <a:cs typeface="Microsoft Sans Serif"/>
              </a:rPr>
              <a:t> </a:t>
            </a:r>
            <a:r>
              <a:rPr sz="1400" spc="-20">
                <a:solidFill>
                  <a:srgbClr val="009999"/>
                </a:solidFill>
                <a:latin typeface="Microsoft Sans Serif"/>
                <a:cs typeface="Microsoft Sans Serif"/>
              </a:rPr>
              <a:t>SIMATIC</a:t>
            </a:r>
            <a:r>
              <a:rPr sz="1400" spc="5">
                <a:solidFill>
                  <a:srgbClr val="009999"/>
                </a:solidFill>
                <a:latin typeface="Microsoft Sans Serif"/>
                <a:cs typeface="Microsoft Sans Serif"/>
              </a:rPr>
              <a:t> </a:t>
            </a:r>
            <a:r>
              <a:rPr sz="1400">
                <a:solidFill>
                  <a:srgbClr val="009999"/>
                </a:solidFill>
                <a:latin typeface="Microsoft Sans Serif"/>
                <a:cs typeface="Microsoft Sans Serif"/>
              </a:rPr>
              <a:t>IT</a:t>
            </a:r>
            <a:r>
              <a:rPr sz="1400" spc="-25">
                <a:solidFill>
                  <a:srgbClr val="009999"/>
                </a:solidFill>
                <a:latin typeface="Microsoft Sans Serif"/>
                <a:cs typeface="Microsoft Sans Serif"/>
              </a:rPr>
              <a:t> </a:t>
            </a:r>
            <a:r>
              <a:rPr sz="1400" spc="-5">
                <a:solidFill>
                  <a:srgbClr val="009999"/>
                </a:solidFill>
                <a:latin typeface="Microsoft Sans Serif"/>
                <a:cs typeface="Microsoft Sans Serif"/>
              </a:rPr>
              <a:t>Unilab</a:t>
            </a:r>
            <a:r>
              <a:rPr sz="1400" spc="5">
                <a:solidFill>
                  <a:srgbClr val="009999"/>
                </a:solidFill>
                <a:latin typeface="Microsoft Sans Serif"/>
                <a:cs typeface="Microsoft Sans Serif"/>
              </a:rPr>
              <a:t> </a:t>
            </a:r>
            <a:r>
              <a:rPr sz="1400" spc="-5">
                <a:solidFill>
                  <a:srgbClr val="009999"/>
                </a:solidFill>
                <a:latin typeface="Microsoft Sans Serif"/>
                <a:cs typeface="Microsoft Sans Serif"/>
              </a:rPr>
              <a:t>enables</a:t>
            </a:r>
            <a:r>
              <a:rPr sz="1400">
                <a:solidFill>
                  <a:srgbClr val="009999"/>
                </a:solidFill>
                <a:latin typeface="SimSun"/>
                <a:cs typeface="SimSun"/>
              </a:rPr>
              <a:t>实验室和</a:t>
            </a:r>
            <a:r>
              <a:rPr sz="1400" spc="-15">
                <a:solidFill>
                  <a:srgbClr val="009999"/>
                </a:solidFill>
                <a:latin typeface="SimSun"/>
                <a:cs typeface="SimSun"/>
              </a:rPr>
              <a:t>质</a:t>
            </a:r>
            <a:r>
              <a:rPr sz="1400">
                <a:solidFill>
                  <a:srgbClr val="009999"/>
                </a:solidFill>
                <a:latin typeface="SimSun"/>
                <a:cs typeface="SimSun"/>
              </a:rPr>
              <a:t>量 信息管理系统处理实验</a:t>
            </a:r>
            <a:r>
              <a:rPr sz="1400" spc="-15">
                <a:solidFill>
                  <a:srgbClr val="009999"/>
                </a:solidFill>
                <a:latin typeface="SimSun"/>
                <a:cs typeface="SimSun"/>
              </a:rPr>
              <a:t>室</a:t>
            </a:r>
            <a:r>
              <a:rPr sz="1400">
                <a:solidFill>
                  <a:srgbClr val="009999"/>
                </a:solidFill>
                <a:latin typeface="SimSun"/>
                <a:cs typeface="SimSun"/>
              </a:rPr>
              <a:t>里和</a:t>
            </a:r>
            <a:r>
              <a:rPr sz="1400" spc="-15">
                <a:solidFill>
                  <a:srgbClr val="009999"/>
                </a:solidFill>
                <a:latin typeface="SimSun"/>
                <a:cs typeface="SimSun"/>
              </a:rPr>
              <a:t>生</a:t>
            </a:r>
            <a:r>
              <a:rPr sz="1400">
                <a:solidFill>
                  <a:srgbClr val="009999"/>
                </a:solidFill>
                <a:latin typeface="SimSun"/>
                <a:cs typeface="SimSun"/>
              </a:rPr>
              <a:t>产的</a:t>
            </a:r>
            <a:r>
              <a:rPr sz="1400" spc="-15">
                <a:solidFill>
                  <a:srgbClr val="009999"/>
                </a:solidFill>
                <a:latin typeface="SimSun"/>
                <a:cs typeface="SimSun"/>
              </a:rPr>
              <a:t>所</a:t>
            </a:r>
            <a:r>
              <a:rPr sz="1400">
                <a:solidFill>
                  <a:srgbClr val="009999"/>
                </a:solidFill>
                <a:latin typeface="SimSun"/>
                <a:cs typeface="SimSun"/>
              </a:rPr>
              <a:t>有的</a:t>
            </a:r>
            <a:r>
              <a:rPr sz="1400" spc="-15">
                <a:solidFill>
                  <a:srgbClr val="009999"/>
                </a:solidFill>
                <a:latin typeface="SimSun"/>
                <a:cs typeface="SimSun"/>
              </a:rPr>
              <a:t>质</a:t>
            </a:r>
            <a:r>
              <a:rPr sz="1400">
                <a:solidFill>
                  <a:srgbClr val="009999"/>
                </a:solidFill>
                <a:latin typeface="SimSun"/>
                <a:cs typeface="SimSun"/>
              </a:rPr>
              <a:t>量数</a:t>
            </a:r>
            <a:r>
              <a:rPr sz="1400" spc="-5">
                <a:solidFill>
                  <a:srgbClr val="009999"/>
                </a:solidFill>
                <a:latin typeface="SimSun"/>
                <a:cs typeface="SimSun"/>
              </a:rPr>
              <a:t>据</a:t>
            </a:r>
            <a:r>
              <a:rPr sz="1400">
                <a:solidFill>
                  <a:srgbClr val="009999"/>
                </a:solidFill>
                <a:latin typeface="Microsoft Sans Serif"/>
                <a:cs typeface="Microsoft Sans Serif"/>
              </a:rPr>
              <a:t>:</a:t>
            </a:r>
            <a:endParaRPr sz="14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</a:pPr>
            <a:endParaRPr sz="15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300">
              <a:latin typeface="Microsoft Sans Serif"/>
              <a:cs typeface="Microsoft Sans Serif"/>
            </a:endParaRPr>
          </a:p>
          <a:p>
            <a:pPr marL="370205" marR="93345" indent="-189230">
              <a:lnSpc>
                <a:spcPts val="1510"/>
              </a:lnSpc>
              <a:buFont typeface="Wingdings"/>
              <a:buChar char=""/>
              <a:tabLst>
                <a:tab pos="370840"/>
              </a:tabLst>
            </a:pPr>
            <a:r>
              <a:rPr sz="1400">
                <a:latin typeface="Microsoft Sans Serif"/>
                <a:cs typeface="Microsoft Sans Serif"/>
              </a:rPr>
              <a:t>Equal </a:t>
            </a:r>
            <a:r>
              <a:rPr sz="1400" spc="-10">
                <a:latin typeface="Microsoft Sans Serif"/>
                <a:cs typeface="Microsoft Sans Serif"/>
              </a:rPr>
              <a:t>quality</a:t>
            </a:r>
            <a:r>
              <a:rPr sz="1400">
                <a:latin typeface="Microsoft Sans Serif"/>
                <a:cs typeface="Microsoft Sans Serif"/>
              </a:rPr>
              <a:t> </a:t>
            </a:r>
            <a:r>
              <a:rPr sz="1400" spc="-5">
                <a:latin typeface="Microsoft Sans Serif"/>
                <a:cs typeface="Microsoft Sans Serif"/>
              </a:rPr>
              <a:t>standards</a:t>
            </a:r>
            <a:r>
              <a:rPr sz="1400" spc="15">
                <a:latin typeface="Microsoft Sans Serif"/>
                <a:cs typeface="Microsoft Sans Serif"/>
              </a:rPr>
              <a:t> </a:t>
            </a:r>
            <a:r>
              <a:rPr sz="1400" spc="-5">
                <a:latin typeface="Microsoft Sans Serif"/>
                <a:cs typeface="Microsoft Sans Serif"/>
              </a:rPr>
              <a:t>across</a:t>
            </a:r>
            <a:r>
              <a:rPr sz="1400" spc="15">
                <a:latin typeface="Microsoft Sans Serif"/>
                <a:cs typeface="Microsoft Sans Serif"/>
              </a:rPr>
              <a:t> </a:t>
            </a:r>
            <a:r>
              <a:rPr sz="1400" spc="-10">
                <a:latin typeface="Microsoft Sans Serif"/>
                <a:cs typeface="Microsoft Sans Serif"/>
              </a:rPr>
              <a:t>different</a:t>
            </a:r>
            <a:r>
              <a:rPr sz="1400" spc="25">
                <a:latin typeface="Microsoft Sans Serif"/>
                <a:cs typeface="Microsoft Sans Serif"/>
              </a:rPr>
              <a:t> </a:t>
            </a:r>
            <a:r>
              <a:rPr sz="1400" spc="-10">
                <a:latin typeface="Microsoft Sans Serif"/>
                <a:cs typeface="Microsoft Sans Serif"/>
              </a:rPr>
              <a:t>plants</a:t>
            </a:r>
            <a:r>
              <a:rPr sz="1400">
                <a:latin typeface="SimSun"/>
                <a:cs typeface="SimSun"/>
              </a:rPr>
              <a:t>相同 的质量</a:t>
            </a:r>
            <a:r>
              <a:rPr sz="1400" spc="-15">
                <a:latin typeface="SimSun"/>
                <a:cs typeface="SimSun"/>
              </a:rPr>
              <a:t>标</a:t>
            </a:r>
            <a:r>
              <a:rPr sz="1400">
                <a:latin typeface="SimSun"/>
                <a:cs typeface="SimSun"/>
              </a:rPr>
              <a:t>准用</a:t>
            </a:r>
            <a:r>
              <a:rPr sz="1400" spc="-15">
                <a:latin typeface="SimSun"/>
                <a:cs typeface="SimSun"/>
              </a:rPr>
              <a:t>于不</a:t>
            </a:r>
            <a:r>
              <a:rPr sz="1400">
                <a:latin typeface="SimSun"/>
                <a:cs typeface="SimSun"/>
              </a:rPr>
              <a:t>同的工厂</a:t>
            </a:r>
            <a:endParaRPr sz="1400">
              <a:latin typeface="SimSun"/>
              <a:cs typeface="SimSun"/>
            </a:endParaRPr>
          </a:p>
          <a:p>
            <a:pPr marL="370205" indent="-189230">
              <a:lnSpc>
                <a:spcPct val="90700"/>
              </a:lnSpc>
              <a:spcBef>
                <a:spcPts val="790"/>
              </a:spcBef>
              <a:buFont typeface="Wingdings"/>
              <a:buChar char=""/>
              <a:tabLst>
                <a:tab pos="370840"/>
              </a:tabLst>
            </a:pPr>
            <a:r>
              <a:rPr sz="1400" spc="-5">
                <a:latin typeface="Microsoft Sans Serif"/>
                <a:cs typeface="Microsoft Sans Serif"/>
              </a:rPr>
              <a:t>Seamless </a:t>
            </a:r>
            <a:r>
              <a:rPr sz="1400">
                <a:latin typeface="Microsoft Sans Serif"/>
                <a:cs typeface="Microsoft Sans Serif"/>
              </a:rPr>
              <a:t>integration of QC/QA into </a:t>
            </a:r>
            <a:r>
              <a:rPr sz="1400" spc="-5">
                <a:latin typeface="Microsoft Sans Serif"/>
                <a:cs typeface="Microsoft Sans Serif"/>
              </a:rPr>
              <a:t>all </a:t>
            </a:r>
            <a:r>
              <a:rPr sz="1400">
                <a:latin typeface="Microsoft Sans Serif"/>
                <a:cs typeface="Microsoft Sans Serif"/>
              </a:rPr>
              <a:t>production </a:t>
            </a:r>
            <a:r>
              <a:rPr sz="1400" spc="5">
                <a:latin typeface="Microsoft Sans Serif"/>
                <a:cs typeface="Microsoft Sans Serif"/>
              </a:rPr>
              <a:t> </a:t>
            </a:r>
            <a:r>
              <a:rPr sz="1400" spc="-5">
                <a:latin typeface="Microsoft Sans Serif"/>
                <a:cs typeface="Microsoft Sans Serif"/>
              </a:rPr>
              <a:t>operations</a:t>
            </a:r>
            <a:r>
              <a:rPr sz="1400">
                <a:latin typeface="SimSun"/>
                <a:cs typeface="SimSun"/>
              </a:rPr>
              <a:t>质量</a:t>
            </a:r>
            <a:r>
              <a:rPr sz="1400" spc="-15">
                <a:latin typeface="SimSun"/>
                <a:cs typeface="SimSun"/>
              </a:rPr>
              <a:t>控制</a:t>
            </a:r>
            <a:r>
              <a:rPr sz="1400" spc="-10">
                <a:latin typeface="Microsoft Sans Serif"/>
                <a:cs typeface="Microsoft Sans Serif"/>
              </a:rPr>
              <a:t>/</a:t>
            </a:r>
            <a:r>
              <a:rPr sz="1400">
                <a:latin typeface="SimSun"/>
                <a:cs typeface="SimSun"/>
              </a:rPr>
              <a:t>质量保证</a:t>
            </a:r>
            <a:r>
              <a:rPr sz="1400" spc="-15">
                <a:latin typeface="SimSun"/>
                <a:cs typeface="SimSun"/>
              </a:rPr>
              <a:t>无</a:t>
            </a:r>
            <a:r>
              <a:rPr sz="1400">
                <a:latin typeface="SimSun"/>
                <a:cs typeface="SimSun"/>
              </a:rPr>
              <a:t>缝集</a:t>
            </a:r>
            <a:r>
              <a:rPr sz="1400" spc="-15">
                <a:latin typeface="SimSun"/>
                <a:cs typeface="SimSun"/>
              </a:rPr>
              <a:t>成</a:t>
            </a:r>
            <a:r>
              <a:rPr sz="1400">
                <a:latin typeface="SimSun"/>
                <a:cs typeface="SimSun"/>
              </a:rPr>
              <a:t>到所有</a:t>
            </a:r>
            <a:r>
              <a:rPr sz="1400" spc="-15">
                <a:latin typeface="SimSun"/>
                <a:cs typeface="SimSun"/>
              </a:rPr>
              <a:t>的</a:t>
            </a:r>
            <a:r>
              <a:rPr sz="1400">
                <a:latin typeface="SimSun"/>
                <a:cs typeface="SimSun"/>
              </a:rPr>
              <a:t>生产 过程中</a:t>
            </a:r>
            <a:endParaRPr sz="1400">
              <a:latin typeface="SimSun"/>
              <a:cs typeface="SimSun"/>
            </a:endParaRPr>
          </a:p>
          <a:p>
            <a:pPr marL="370205" indent="-189865">
              <a:lnSpc>
                <a:spcPts val="1610"/>
              </a:lnSpc>
              <a:spcBef>
                <a:spcPts val="645"/>
              </a:spcBef>
              <a:buFont typeface="Wingdings"/>
              <a:buChar char=""/>
              <a:tabLst>
                <a:tab pos="370840"/>
              </a:tabLst>
            </a:pPr>
            <a:r>
              <a:rPr sz="1400" spc="-5">
                <a:latin typeface="Microsoft Sans Serif"/>
                <a:cs typeface="Microsoft Sans Serif"/>
              </a:rPr>
              <a:t>Essential</a:t>
            </a:r>
            <a:r>
              <a:rPr sz="1400" spc="-35">
                <a:latin typeface="Microsoft Sans Serif"/>
                <a:cs typeface="Microsoft Sans Serif"/>
              </a:rPr>
              <a:t> </a:t>
            </a:r>
            <a:r>
              <a:rPr sz="1400">
                <a:latin typeface="Microsoft Sans Serif"/>
                <a:cs typeface="Microsoft Sans Serif"/>
              </a:rPr>
              <a:t>proof</a:t>
            </a:r>
            <a:r>
              <a:rPr sz="1400" spc="-5">
                <a:latin typeface="Microsoft Sans Serif"/>
                <a:cs typeface="Microsoft Sans Serif"/>
              </a:rPr>
              <a:t> </a:t>
            </a:r>
            <a:r>
              <a:rPr sz="1400">
                <a:latin typeface="Microsoft Sans Serif"/>
                <a:cs typeface="Microsoft Sans Serif"/>
              </a:rPr>
              <a:t>of</a:t>
            </a:r>
            <a:r>
              <a:rPr sz="1400" spc="5">
                <a:latin typeface="Microsoft Sans Serif"/>
                <a:cs typeface="Microsoft Sans Serif"/>
              </a:rPr>
              <a:t> </a:t>
            </a:r>
            <a:r>
              <a:rPr sz="1400" spc="-5">
                <a:latin typeface="Microsoft Sans Serif"/>
                <a:cs typeface="Microsoft Sans Serif"/>
              </a:rPr>
              <a:t>quality </a:t>
            </a:r>
            <a:r>
              <a:rPr sz="1400">
                <a:latin typeface="Microsoft Sans Serif"/>
                <a:cs typeface="Microsoft Sans Serif"/>
              </a:rPr>
              <a:t>for</a:t>
            </a:r>
            <a:r>
              <a:rPr sz="1400" spc="5">
                <a:latin typeface="Microsoft Sans Serif"/>
                <a:cs typeface="Microsoft Sans Serif"/>
              </a:rPr>
              <a:t> </a:t>
            </a:r>
            <a:r>
              <a:rPr sz="1400">
                <a:latin typeface="Microsoft Sans Serif"/>
                <a:cs typeface="Microsoft Sans Serif"/>
              </a:rPr>
              <a:t>regulatory</a:t>
            </a:r>
            <a:r>
              <a:rPr sz="1400" spc="-10">
                <a:latin typeface="Microsoft Sans Serif"/>
                <a:cs typeface="Microsoft Sans Serif"/>
              </a:rPr>
              <a:t> </a:t>
            </a:r>
            <a:r>
              <a:rPr sz="1400" spc="-5">
                <a:latin typeface="Microsoft Sans Serif"/>
                <a:cs typeface="Microsoft Sans Serif"/>
              </a:rPr>
              <a:t>compliancy</a:t>
            </a:r>
            <a:endParaRPr sz="1400">
              <a:latin typeface="Microsoft Sans Serif"/>
              <a:cs typeface="Microsoft Sans Serif"/>
            </a:endParaRPr>
          </a:p>
          <a:p>
            <a:pPr marL="370205">
              <a:lnSpc>
                <a:spcPts val="1610"/>
              </a:lnSpc>
            </a:pPr>
            <a:r>
              <a:rPr sz="1400">
                <a:latin typeface="SimSun"/>
                <a:cs typeface="SimSun"/>
              </a:rPr>
              <a:t>质量监</a:t>
            </a:r>
            <a:r>
              <a:rPr sz="1400" spc="-15">
                <a:latin typeface="SimSun"/>
                <a:cs typeface="SimSun"/>
              </a:rPr>
              <a:t>管</a:t>
            </a:r>
            <a:r>
              <a:rPr sz="1400">
                <a:latin typeface="SimSun"/>
                <a:cs typeface="SimSun"/>
              </a:rPr>
              <a:t>合规</a:t>
            </a:r>
            <a:r>
              <a:rPr sz="1400" spc="-15">
                <a:latin typeface="SimSun"/>
                <a:cs typeface="SimSun"/>
              </a:rPr>
              <a:t>性的</a:t>
            </a:r>
            <a:r>
              <a:rPr sz="1400">
                <a:latin typeface="SimSun"/>
                <a:cs typeface="SimSun"/>
              </a:rPr>
              <a:t>必要证据</a:t>
            </a:r>
            <a:endParaRPr sz="1400">
              <a:latin typeface="SimSun"/>
              <a:cs typeface="SimSun"/>
            </a:endParaRPr>
          </a:p>
          <a:p>
            <a:pPr marL="370205" marR="271780" indent="-189230">
              <a:lnSpc>
                <a:spcPct val="90100"/>
              </a:lnSpc>
              <a:spcBef>
                <a:spcPts val="795"/>
              </a:spcBef>
              <a:buFont typeface="Wingdings"/>
              <a:buChar char=""/>
              <a:tabLst>
                <a:tab pos="370840"/>
              </a:tabLst>
            </a:pPr>
            <a:r>
              <a:rPr sz="1400" spc="-5">
                <a:latin typeface="Microsoft Sans Serif"/>
                <a:cs typeface="Microsoft Sans Serif"/>
              </a:rPr>
              <a:t>Conformance </a:t>
            </a:r>
            <a:r>
              <a:rPr sz="1400" spc="-10">
                <a:latin typeface="Microsoft Sans Serif"/>
                <a:cs typeface="Microsoft Sans Serif"/>
              </a:rPr>
              <a:t>with </a:t>
            </a:r>
            <a:r>
              <a:rPr sz="1400" spc="-5">
                <a:latin typeface="Microsoft Sans Serif"/>
                <a:cs typeface="Microsoft Sans Serif"/>
              </a:rPr>
              <a:t>all </a:t>
            </a:r>
            <a:r>
              <a:rPr sz="1400">
                <a:latin typeface="Microsoft Sans Serif"/>
                <a:cs typeface="Microsoft Sans Serif"/>
              </a:rPr>
              <a:t>industry and laboratory </a:t>
            </a:r>
            <a:r>
              <a:rPr sz="1400" spc="5">
                <a:latin typeface="Microsoft Sans Serif"/>
                <a:cs typeface="Microsoft Sans Serif"/>
              </a:rPr>
              <a:t> </a:t>
            </a:r>
            <a:r>
              <a:rPr sz="1400" spc="-5">
                <a:latin typeface="Microsoft Sans Serif"/>
                <a:cs typeface="Microsoft Sans Serif"/>
              </a:rPr>
              <a:t>standards</a:t>
            </a:r>
            <a:r>
              <a:rPr sz="1400">
                <a:latin typeface="SimSun"/>
                <a:cs typeface="SimSun"/>
              </a:rPr>
              <a:t>与所有</a:t>
            </a:r>
            <a:r>
              <a:rPr sz="1400" spc="-15">
                <a:latin typeface="SimSun"/>
                <a:cs typeface="SimSun"/>
              </a:rPr>
              <a:t>行</a:t>
            </a:r>
            <a:r>
              <a:rPr sz="1400">
                <a:latin typeface="SimSun"/>
                <a:cs typeface="SimSun"/>
              </a:rPr>
              <a:t>业以及</a:t>
            </a:r>
            <a:r>
              <a:rPr sz="1400" spc="-15">
                <a:latin typeface="SimSun"/>
                <a:cs typeface="SimSun"/>
              </a:rPr>
              <a:t>实</a:t>
            </a:r>
            <a:r>
              <a:rPr sz="1400">
                <a:latin typeface="SimSun"/>
                <a:cs typeface="SimSun"/>
              </a:rPr>
              <a:t>验室</a:t>
            </a:r>
            <a:r>
              <a:rPr sz="1400" spc="-15">
                <a:latin typeface="SimSun"/>
                <a:cs typeface="SimSun"/>
              </a:rPr>
              <a:t>标准</a:t>
            </a:r>
            <a:r>
              <a:rPr sz="1400">
                <a:latin typeface="SimSun"/>
                <a:cs typeface="SimSun"/>
              </a:rPr>
              <a:t>保持一</a:t>
            </a:r>
            <a:r>
              <a:rPr sz="1400" spc="-15">
                <a:latin typeface="SimSun"/>
                <a:cs typeface="SimSun"/>
              </a:rPr>
              <a:t>致</a:t>
            </a:r>
            <a:r>
              <a:rPr sz="1400">
                <a:latin typeface="SimSun"/>
                <a:cs typeface="SimSun"/>
              </a:rPr>
              <a:t>性 </a:t>
            </a:r>
            <a:r>
              <a:rPr sz="1400" spc="-35">
                <a:latin typeface="Microsoft Sans Serif"/>
                <a:cs typeface="Microsoft Sans Serif"/>
              </a:rPr>
              <a:t>(GLP,</a:t>
            </a:r>
            <a:r>
              <a:rPr sz="1400" spc="-25">
                <a:latin typeface="Microsoft Sans Serif"/>
                <a:cs typeface="Microsoft Sans Serif"/>
              </a:rPr>
              <a:t> </a:t>
            </a:r>
            <a:r>
              <a:rPr sz="1400" spc="-40">
                <a:latin typeface="Microsoft Sans Serif"/>
                <a:cs typeface="Microsoft Sans Serif"/>
              </a:rPr>
              <a:t>GAMP,</a:t>
            </a:r>
            <a:r>
              <a:rPr sz="1400" spc="15">
                <a:latin typeface="Microsoft Sans Serif"/>
                <a:cs typeface="Microsoft Sans Serif"/>
              </a:rPr>
              <a:t> </a:t>
            </a:r>
            <a:r>
              <a:rPr sz="1400">
                <a:latin typeface="Microsoft Sans Serif"/>
                <a:cs typeface="Microsoft Sans Serif"/>
              </a:rPr>
              <a:t>ISO,</a:t>
            </a:r>
            <a:r>
              <a:rPr sz="1400" spc="-10">
                <a:latin typeface="Microsoft Sans Serif"/>
                <a:cs typeface="Microsoft Sans Serif"/>
              </a:rPr>
              <a:t> </a:t>
            </a:r>
            <a:r>
              <a:rPr sz="1400" spc="-20">
                <a:latin typeface="Microsoft Sans Serif"/>
                <a:cs typeface="Microsoft Sans Serif"/>
              </a:rPr>
              <a:t>21CFR11,</a:t>
            </a:r>
            <a:r>
              <a:rPr sz="1400">
                <a:latin typeface="Microsoft Sans Serif"/>
                <a:cs typeface="Microsoft Sans Serif"/>
              </a:rPr>
              <a:t> </a:t>
            </a:r>
            <a:r>
              <a:rPr sz="1400" spc="-75">
                <a:latin typeface="Microsoft Sans Serif"/>
                <a:cs typeface="Microsoft Sans Serif"/>
              </a:rPr>
              <a:t>PAT</a:t>
            </a:r>
            <a:r>
              <a:rPr sz="1400" spc="-10">
                <a:latin typeface="Microsoft Sans Serif"/>
                <a:cs typeface="Microsoft Sans Serif"/>
              </a:rPr>
              <a:t> </a:t>
            </a:r>
            <a:r>
              <a:rPr sz="1400" spc="5">
                <a:latin typeface="Microsoft Sans Serif"/>
                <a:cs typeface="Microsoft Sans Serif"/>
              </a:rPr>
              <a:t>etc.)</a:t>
            </a:r>
            <a:endParaRPr sz="1400">
              <a:latin typeface="Microsoft Sans Serif"/>
              <a:cs typeface="Microsoft Sans Serif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4907026" y="2663825"/>
            <a:ext cx="180975" cy="3608704"/>
          </a:xfrm>
          <a:custGeom>
            <a:rect l="l" t="t" r="r" b="b"/>
            <a:pathLst>
              <a:path w="180975" h="3608704">
                <a:moveTo>
                  <a:pt x="0" y="0"/>
                </a:moveTo>
                <a:lnTo>
                  <a:pt x="0" y="3608387"/>
                </a:lnTo>
                <a:lnTo>
                  <a:pt x="180975" y="1804162"/>
                </a:lnTo>
                <a:lnTo>
                  <a:pt x="0" y="0"/>
                </a:lnTo>
                <a:close/>
              </a:path>
            </a:pathLst>
          </a:custGeom>
          <a:solidFill>
            <a:srgbClr val="BADFE2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417567" y="6484721"/>
            <a:ext cx="190944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Microsoft Sans Serif"/>
                <a:cs typeface="Microsoft Sans Serif"/>
              </a:rPr>
              <a:t>Manufacturing</a:t>
            </a:r>
            <a:r>
              <a:rPr sz="900" spc="-25">
                <a:latin typeface="Microsoft Sans Serif"/>
                <a:cs typeface="Microsoft Sans Serif"/>
              </a:rPr>
              <a:t> </a:t>
            </a:r>
            <a:r>
              <a:rPr sz="900" spc="-5">
                <a:latin typeface="Microsoft Sans Serif"/>
                <a:cs typeface="Microsoft Sans Serif"/>
              </a:rPr>
              <a:t>Excellence</a:t>
            </a:r>
            <a:r>
              <a:rPr sz="900" spc="-10">
                <a:latin typeface="Microsoft Sans Serif"/>
                <a:cs typeface="Microsoft Sans Serif"/>
              </a:rPr>
              <a:t> </a:t>
            </a:r>
            <a:r>
              <a:rPr sz="900" spc="-5">
                <a:latin typeface="Microsoft Sans Serif"/>
                <a:cs typeface="Microsoft Sans Serif"/>
              </a:rPr>
              <a:t>Days</a:t>
            </a:r>
            <a:r>
              <a:rPr sz="900" spc="20">
                <a:latin typeface="Microsoft Sans Serif"/>
                <a:cs typeface="Microsoft Sans Serif"/>
              </a:rPr>
              <a:t> </a:t>
            </a:r>
            <a:r>
              <a:rPr sz="900" spc="-5">
                <a:latin typeface="Microsoft Sans Serif"/>
                <a:cs typeface="Microsoft Sans Serif"/>
              </a:rPr>
              <a:t>2012</a:t>
            </a:r>
            <a:endParaRPr sz="900">
              <a:latin typeface="Microsoft Sans Serif"/>
              <a:cs typeface="Microsoft Sans Serif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954273" y="826134"/>
            <a:ext cx="6424930" cy="6356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/>
              <a:t>SIMATIC</a:t>
            </a:r>
            <a:r>
              <a:rPr spc="-40"/>
              <a:t> </a:t>
            </a:r>
            <a:r>
              <a:rPr/>
              <a:t>IT</a:t>
            </a:r>
            <a:r>
              <a:rPr spc="-25"/>
              <a:t> </a:t>
            </a:r>
            <a:r>
              <a:rPr/>
              <a:t>Unilab</a:t>
            </a:r>
            <a:r>
              <a:rPr spc="-35"/>
              <a:t> </a:t>
            </a:r>
            <a:r>
              <a:rPr spc="-5"/>
              <a:t>LIMS</a:t>
            </a:r>
          </a:p>
          <a:p>
            <a:pPr marL="12700">
              <a:lnSpc>
                <a:spcPct val="100000"/>
              </a:lnSpc>
            </a:pPr>
            <a:r>
              <a:rPr/>
              <a:t>Core</a:t>
            </a:r>
            <a:r>
              <a:rPr spc="-30"/>
              <a:t> </a:t>
            </a:r>
            <a:r>
              <a:rPr/>
              <a:t>ISA-95</a:t>
            </a:r>
            <a:r>
              <a:rPr spc="-25"/>
              <a:t> </a:t>
            </a:r>
            <a:r>
              <a:rPr/>
              <a:t>off-line</a:t>
            </a:r>
            <a:r>
              <a:rPr spc="-40"/>
              <a:t> </a:t>
            </a:r>
            <a:r>
              <a:rPr/>
              <a:t>quality</a:t>
            </a:r>
            <a:r>
              <a:rPr spc="-30"/>
              <a:t> </a:t>
            </a:r>
            <a:r>
              <a:rPr/>
              <a:t>component</a:t>
            </a:r>
            <a:r>
              <a:rPr spc="-20"/>
              <a:t> </a:t>
            </a:r>
            <a:r>
              <a:rPr/>
              <a:t>of</a:t>
            </a:r>
            <a:r>
              <a:rPr spc="-25"/>
              <a:t> </a:t>
            </a:r>
            <a:r>
              <a:rPr/>
              <a:t>SIMATIC</a:t>
            </a:r>
            <a:r>
              <a:rPr spc="-20"/>
              <a:t> </a:t>
            </a:r>
            <a:r>
              <a:rPr/>
              <a:t>IT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65055" y="6484721"/>
            <a:ext cx="8953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Microsoft Sans Serif"/>
                <a:cs typeface="Microsoft Sans Serif"/>
              </a:rPr>
              <a:t>6</a:t>
            </a:r>
            <a:endParaRPr sz="9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50316" y="1382369"/>
            <a:ext cx="9128760" cy="4664075"/>
          </a:xfrm>
          <a:prstGeom prst="rect">
            <a:avLst/>
          </a:prstGeom>
        </p:spPr>
        <p:txBody>
          <a:bodyPr vert="horz" wrap="square" lIns="0" tIns="6921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16200">
              <a:lnSpc>
                <a:spcPct val="100000"/>
              </a:lnSpc>
              <a:spcBef>
                <a:spcPts val="545"/>
              </a:spcBef>
            </a:pPr>
            <a:r>
              <a:rPr sz="2000" b="1" spc="10">
                <a:solidFill>
                  <a:srgbClr val="FFFFFF"/>
                </a:solidFill>
                <a:latin typeface="Microsoft YaHei UI"/>
                <a:cs typeface="Microsoft YaHei UI"/>
              </a:rPr>
              <a:t>实验室管理系统的核心</a:t>
            </a:r>
            <a:r>
              <a:rPr sz="2000" b="1" spc="-5">
                <a:solidFill>
                  <a:srgbClr val="FFFFFF"/>
                </a:solidFill>
                <a:latin typeface="Arial"/>
                <a:cs typeface="Arial"/>
              </a:rPr>
              <a:t>IS</a:t>
            </a:r>
            <a:r>
              <a:rPr sz="2000" b="1" spc="5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2000" b="1" spc="-10">
                <a:solidFill>
                  <a:srgbClr val="FFFFFF"/>
                </a:solidFill>
                <a:latin typeface="Arial"/>
                <a:cs typeface="Arial"/>
              </a:rPr>
              <a:t>-</a:t>
            </a:r>
            <a:r>
              <a:rPr sz="2000" b="1">
                <a:solidFill>
                  <a:srgbClr val="FFFFFF"/>
                </a:solidFill>
                <a:latin typeface="Arial"/>
                <a:cs typeface="Arial"/>
              </a:rPr>
              <a:t>95</a:t>
            </a:r>
            <a:r>
              <a:rPr sz="2000" b="1" spc="10">
                <a:solidFill>
                  <a:srgbClr val="FFFFFF"/>
                </a:solidFill>
                <a:latin typeface="Microsoft YaHei UI"/>
                <a:cs typeface="Microsoft YaHei UI"/>
              </a:rPr>
              <a:t>离</a:t>
            </a:r>
            <a:r>
              <a:rPr sz="2000" b="1">
                <a:solidFill>
                  <a:srgbClr val="FFFFFF"/>
                </a:solidFill>
                <a:latin typeface="Microsoft YaHei UI"/>
                <a:cs typeface="Microsoft YaHei UI"/>
              </a:rPr>
              <a:t>线</a:t>
            </a:r>
            <a:r>
              <a:rPr sz="2000" b="1" spc="10">
                <a:solidFill>
                  <a:srgbClr val="FFFFFF"/>
                </a:solidFill>
                <a:latin typeface="Microsoft YaHei UI"/>
                <a:cs typeface="Microsoft YaHei UI"/>
              </a:rPr>
              <a:t>质量</a:t>
            </a:r>
            <a:r>
              <a:rPr sz="2000" b="1">
                <a:solidFill>
                  <a:srgbClr val="FFFFFF"/>
                </a:solidFill>
                <a:latin typeface="Microsoft YaHei UI"/>
                <a:cs typeface="Microsoft YaHei UI"/>
              </a:rPr>
              <a:t>组件</a:t>
            </a:r>
            <a:endParaRPr sz="2000">
              <a:latin typeface="Microsoft YaHei UI"/>
              <a:cs typeface="Microsoft YaHei UI"/>
            </a:endParaRPr>
          </a:p>
          <a:p>
            <a:pPr marL="12700" marR="15240">
              <a:lnSpc>
                <a:spcPct val="100000"/>
              </a:lnSpc>
              <a:spcBef>
                <a:spcPts val="450"/>
              </a:spcBef>
            </a:pPr>
            <a:r>
              <a:rPr sz="2000" b="1">
                <a:solidFill>
                  <a:srgbClr val="333399"/>
                </a:solidFill>
                <a:latin typeface="Arial"/>
                <a:cs typeface="Arial"/>
              </a:rPr>
              <a:t>SIMATIC</a:t>
            </a:r>
            <a:r>
              <a:rPr sz="2000" b="1" spc="-15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b="1">
                <a:solidFill>
                  <a:srgbClr val="333399"/>
                </a:solidFill>
                <a:latin typeface="Arial"/>
                <a:cs typeface="Arial"/>
              </a:rPr>
              <a:t>IT</a:t>
            </a:r>
            <a:r>
              <a:rPr sz="2000" b="1" spc="5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b="1">
                <a:solidFill>
                  <a:srgbClr val="333399"/>
                </a:solidFill>
                <a:latin typeface="Arial"/>
                <a:cs typeface="Arial"/>
              </a:rPr>
              <a:t>Unilab</a:t>
            </a:r>
            <a:r>
              <a:rPr sz="2000" b="1" spc="10">
                <a:solidFill>
                  <a:srgbClr val="333399"/>
                </a:solidFill>
                <a:latin typeface="Microsoft YaHei UI"/>
                <a:cs typeface="Microsoft YaHei UI"/>
              </a:rPr>
              <a:t>是实验室和生产过程中的断裂</a:t>
            </a:r>
            <a:r>
              <a:rPr sz="2000" b="1">
                <a:solidFill>
                  <a:srgbClr val="333399"/>
                </a:solidFill>
                <a:latin typeface="Microsoft YaHei UI"/>
                <a:cs typeface="Microsoft YaHei UI"/>
              </a:rPr>
              <a:t>带</a:t>
            </a:r>
            <a:r>
              <a:rPr sz="2000" b="1" spc="10">
                <a:solidFill>
                  <a:srgbClr val="333399"/>
                </a:solidFill>
                <a:latin typeface="Microsoft YaHei UI"/>
                <a:cs typeface="Microsoft YaHei UI"/>
              </a:rPr>
              <a:t>的桥</a:t>
            </a:r>
            <a:r>
              <a:rPr sz="2000" b="1">
                <a:solidFill>
                  <a:srgbClr val="333399"/>
                </a:solidFill>
                <a:latin typeface="Microsoft YaHei UI"/>
                <a:cs typeface="Microsoft YaHei UI"/>
              </a:rPr>
              <a:t>梁</a:t>
            </a:r>
            <a:r>
              <a:rPr sz="2000" b="1" spc="10">
                <a:solidFill>
                  <a:srgbClr val="333399"/>
                </a:solidFill>
                <a:latin typeface="Microsoft YaHei UI"/>
                <a:cs typeface="Microsoft YaHei UI"/>
              </a:rPr>
              <a:t>，管理</a:t>
            </a:r>
            <a:r>
              <a:rPr sz="2000" b="1">
                <a:solidFill>
                  <a:srgbClr val="333399"/>
                </a:solidFill>
                <a:latin typeface="Microsoft YaHei UI"/>
                <a:cs typeface="Microsoft YaHei UI"/>
              </a:rPr>
              <a:t>实</a:t>
            </a:r>
            <a:r>
              <a:rPr sz="2000" b="1" spc="10">
                <a:solidFill>
                  <a:srgbClr val="333399"/>
                </a:solidFill>
                <a:latin typeface="Microsoft YaHei UI"/>
                <a:cs typeface="Microsoft YaHei UI"/>
              </a:rPr>
              <a:t>验室</a:t>
            </a:r>
            <a:r>
              <a:rPr sz="2000" b="1">
                <a:solidFill>
                  <a:srgbClr val="333399"/>
                </a:solidFill>
                <a:latin typeface="Microsoft YaHei UI"/>
                <a:cs typeface="Microsoft YaHei UI"/>
              </a:rPr>
              <a:t>工</a:t>
            </a:r>
            <a:r>
              <a:rPr sz="2000" b="1" spc="10">
                <a:solidFill>
                  <a:srgbClr val="333399"/>
                </a:solidFill>
                <a:latin typeface="Microsoft YaHei UI"/>
                <a:cs typeface="Microsoft YaHei UI"/>
              </a:rPr>
              <a:t>作流， </a:t>
            </a:r>
            <a:r>
              <a:rPr sz="2000" b="1" spc="-580">
                <a:solidFill>
                  <a:srgbClr val="333399"/>
                </a:solidFill>
                <a:latin typeface="Microsoft YaHei UI"/>
                <a:cs typeface="Microsoft YaHei UI"/>
              </a:rPr>
              <a:t> </a:t>
            </a:r>
            <a:r>
              <a:rPr sz="2000" b="1" spc="10">
                <a:solidFill>
                  <a:srgbClr val="333399"/>
                </a:solidFill>
                <a:latin typeface="Microsoft YaHei UI"/>
                <a:cs typeface="Microsoft YaHei UI"/>
              </a:rPr>
              <a:t>优化实验室和生产线上的质</a:t>
            </a:r>
            <a:r>
              <a:rPr sz="2000" b="1">
                <a:solidFill>
                  <a:srgbClr val="333399"/>
                </a:solidFill>
                <a:latin typeface="Microsoft YaHei UI"/>
                <a:cs typeface="Microsoft YaHei UI"/>
              </a:rPr>
              <a:t>量</a:t>
            </a:r>
            <a:r>
              <a:rPr sz="2000" b="1" spc="10">
                <a:solidFill>
                  <a:srgbClr val="333399"/>
                </a:solidFill>
                <a:latin typeface="Microsoft YaHei UI"/>
                <a:cs typeface="Microsoft YaHei UI"/>
              </a:rPr>
              <a:t>数据</a:t>
            </a:r>
            <a:r>
              <a:rPr sz="2000" b="1">
                <a:solidFill>
                  <a:srgbClr val="333399"/>
                </a:solidFill>
                <a:latin typeface="Microsoft YaHei UI"/>
                <a:cs typeface="Microsoft YaHei UI"/>
              </a:rPr>
              <a:t>的</a:t>
            </a:r>
            <a:r>
              <a:rPr sz="2000" b="1" spc="10">
                <a:solidFill>
                  <a:srgbClr val="333399"/>
                </a:solidFill>
                <a:latin typeface="Microsoft YaHei UI"/>
                <a:cs typeface="Microsoft YaHei UI"/>
              </a:rPr>
              <a:t>采集</a:t>
            </a:r>
            <a:r>
              <a:rPr sz="2000" b="1">
                <a:solidFill>
                  <a:srgbClr val="333399"/>
                </a:solidFill>
                <a:latin typeface="Microsoft YaHei UI"/>
                <a:cs typeface="Microsoft YaHei UI"/>
              </a:rPr>
              <a:t>，</a:t>
            </a:r>
            <a:r>
              <a:rPr sz="2000" b="1" spc="10">
                <a:solidFill>
                  <a:srgbClr val="333399"/>
                </a:solidFill>
                <a:latin typeface="Microsoft YaHei UI"/>
                <a:cs typeface="Microsoft YaHei UI"/>
              </a:rPr>
              <a:t>分析和</a:t>
            </a:r>
            <a:r>
              <a:rPr sz="2000" b="1">
                <a:solidFill>
                  <a:srgbClr val="333399"/>
                </a:solidFill>
                <a:latin typeface="Microsoft YaHei UI"/>
                <a:cs typeface="Microsoft YaHei UI"/>
              </a:rPr>
              <a:t>报告</a:t>
            </a:r>
            <a:endParaRPr sz="2000">
              <a:latin typeface="Microsoft YaHei UI"/>
              <a:cs typeface="Microsoft YaHei UI"/>
            </a:endParaRPr>
          </a:p>
          <a:p>
            <a:pPr marL="218440" marR="1033144" indent="-205740">
              <a:lnSpc>
                <a:spcPct val="100699"/>
              </a:lnSpc>
              <a:spcBef>
                <a:spcPts val="365"/>
              </a:spcBef>
              <a:buClr>
                <a:srgbClr val="4F6882"/>
              </a:buClr>
              <a:buSzPct val="150000"/>
              <a:buFont typeface="Wingdings"/>
              <a:buChar char=""/>
              <a:tabLst>
                <a:tab pos="218440"/>
              </a:tabLst>
            </a:pPr>
            <a:r>
              <a:rPr sz="1600" spc="-5">
                <a:latin typeface="Microsoft Sans Serif"/>
                <a:cs typeface="Microsoft Sans Serif"/>
              </a:rPr>
              <a:t>Management</a:t>
            </a:r>
            <a:r>
              <a:rPr sz="1600" spc="3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of</a:t>
            </a:r>
            <a:r>
              <a:rPr sz="1600" spc="30">
                <a:latin typeface="Microsoft Sans Serif"/>
                <a:cs typeface="Microsoft Sans Serif"/>
              </a:rPr>
              <a:t> </a:t>
            </a:r>
            <a:r>
              <a:rPr sz="1600" spc="-10">
                <a:latin typeface="Microsoft Sans Serif"/>
                <a:cs typeface="Microsoft Sans Serif"/>
              </a:rPr>
              <a:t>all</a:t>
            </a:r>
            <a:r>
              <a:rPr sz="1600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quality</a:t>
            </a:r>
            <a:r>
              <a:rPr sz="1600" spc="1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data</a:t>
            </a:r>
            <a:r>
              <a:rPr sz="1600" spc="3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(raw</a:t>
            </a:r>
            <a:r>
              <a:rPr sz="1600" spc="4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materials,</a:t>
            </a:r>
            <a:r>
              <a:rPr sz="1600" spc="30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intermediate</a:t>
            </a:r>
            <a:r>
              <a:rPr sz="1600" spc="2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products,</a:t>
            </a:r>
            <a:r>
              <a:rPr sz="1600" spc="4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finished</a:t>
            </a:r>
            <a:r>
              <a:rPr sz="1600" spc="10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products, </a:t>
            </a:r>
            <a:r>
              <a:rPr sz="1600" spc="-409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environmental</a:t>
            </a:r>
            <a:r>
              <a:rPr sz="1600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samples,</a:t>
            </a:r>
            <a:r>
              <a:rPr sz="1600" spc="10">
                <a:latin typeface="Microsoft Sans Serif"/>
                <a:cs typeface="Microsoft Sans Serif"/>
              </a:rPr>
              <a:t> </a:t>
            </a:r>
            <a:r>
              <a:rPr sz="1600">
                <a:latin typeface="Microsoft Sans Serif"/>
                <a:cs typeface="Microsoft Sans Serif"/>
              </a:rPr>
              <a:t>etc.)</a:t>
            </a:r>
            <a:r>
              <a:rPr sz="1600" spc="-5">
                <a:latin typeface="SimSun"/>
                <a:cs typeface="SimSun"/>
              </a:rPr>
              <a:t>管理所有的质量数</a:t>
            </a:r>
            <a:r>
              <a:rPr sz="1600" spc="5">
                <a:latin typeface="SimSun"/>
                <a:cs typeface="SimSun"/>
              </a:rPr>
              <a:t>据</a:t>
            </a:r>
            <a:r>
              <a:rPr sz="1600" spc="-5">
                <a:latin typeface="SimSun"/>
                <a:cs typeface="SimSun"/>
              </a:rPr>
              <a:t>（原</a:t>
            </a:r>
            <a:r>
              <a:rPr sz="1600" spc="5">
                <a:latin typeface="SimSun"/>
                <a:cs typeface="SimSun"/>
              </a:rPr>
              <a:t>料</a:t>
            </a:r>
            <a:r>
              <a:rPr sz="1600" spc="-5">
                <a:latin typeface="SimSun"/>
                <a:cs typeface="SimSun"/>
              </a:rPr>
              <a:t>，半</a:t>
            </a:r>
            <a:r>
              <a:rPr sz="1600" spc="5">
                <a:latin typeface="SimSun"/>
                <a:cs typeface="SimSun"/>
              </a:rPr>
              <a:t>成</a:t>
            </a:r>
            <a:r>
              <a:rPr sz="1600" spc="-5">
                <a:latin typeface="SimSun"/>
                <a:cs typeface="SimSun"/>
              </a:rPr>
              <a:t>品，</a:t>
            </a:r>
            <a:r>
              <a:rPr sz="1600" spc="5">
                <a:latin typeface="SimSun"/>
                <a:cs typeface="SimSun"/>
              </a:rPr>
              <a:t>成</a:t>
            </a:r>
            <a:r>
              <a:rPr sz="1600" spc="-5">
                <a:latin typeface="SimSun"/>
                <a:cs typeface="SimSun"/>
              </a:rPr>
              <a:t>品，</a:t>
            </a:r>
            <a:r>
              <a:rPr sz="1600" spc="5">
                <a:latin typeface="SimSun"/>
                <a:cs typeface="SimSun"/>
              </a:rPr>
              <a:t>环</a:t>
            </a:r>
            <a:r>
              <a:rPr sz="1600" spc="-5">
                <a:latin typeface="SimSun"/>
                <a:cs typeface="SimSun"/>
              </a:rPr>
              <a:t>境样</a:t>
            </a:r>
            <a:r>
              <a:rPr sz="1600" spc="5">
                <a:latin typeface="SimSun"/>
                <a:cs typeface="SimSun"/>
              </a:rPr>
              <a:t>等</a:t>
            </a:r>
            <a:r>
              <a:rPr sz="1600" spc="-5">
                <a:latin typeface="SimSun"/>
                <a:cs typeface="SimSun"/>
              </a:rPr>
              <a:t>）</a:t>
            </a:r>
            <a:endParaRPr sz="1600">
              <a:latin typeface="SimSun"/>
              <a:cs typeface="SimSun"/>
            </a:endParaRPr>
          </a:p>
          <a:p>
            <a:pPr marL="218440" marR="580390" indent="-205740">
              <a:lnSpc>
                <a:spcPct val="100600"/>
              </a:lnSpc>
              <a:spcBef>
                <a:spcPts val="360"/>
              </a:spcBef>
              <a:buClr>
                <a:srgbClr val="4F6882"/>
              </a:buClr>
              <a:buSzPct val="150000"/>
              <a:buFont typeface="Wingdings"/>
              <a:buChar char=""/>
              <a:tabLst>
                <a:tab pos="218440"/>
              </a:tabLst>
            </a:pPr>
            <a:r>
              <a:rPr sz="1600" spc="-10">
                <a:latin typeface="Microsoft Sans Serif"/>
                <a:cs typeface="Microsoft Sans Serif"/>
              </a:rPr>
              <a:t>Full</a:t>
            </a:r>
            <a:r>
              <a:rPr sz="1600" spc="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support</a:t>
            </a:r>
            <a:r>
              <a:rPr sz="1600" spc="3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for</a:t>
            </a:r>
            <a:r>
              <a:rPr sz="1600" spc="4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complex</a:t>
            </a:r>
            <a:r>
              <a:rPr sz="1600" spc="1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test</a:t>
            </a:r>
            <a:r>
              <a:rPr sz="1600" spc="50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plans/methods</a:t>
            </a:r>
            <a:r>
              <a:rPr sz="1600" spc="30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definition</a:t>
            </a:r>
            <a:r>
              <a:rPr sz="1600" spc="1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and</a:t>
            </a:r>
            <a:r>
              <a:rPr sz="1600" spc="20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execution</a:t>
            </a:r>
            <a:r>
              <a:rPr sz="1600" spc="2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in</a:t>
            </a:r>
            <a:r>
              <a:rPr sz="1600" spc="2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different</a:t>
            </a:r>
            <a:r>
              <a:rPr sz="1600" spc="4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contexts</a:t>
            </a:r>
            <a:r>
              <a:rPr sz="1600" spc="40">
                <a:latin typeface="Microsoft Sans Serif"/>
                <a:cs typeface="Microsoft Sans Serif"/>
              </a:rPr>
              <a:t> </a:t>
            </a:r>
            <a:r>
              <a:rPr sz="1600" spc="-10">
                <a:latin typeface="Microsoft Sans Serif"/>
                <a:cs typeface="Microsoft Sans Serif"/>
              </a:rPr>
              <a:t>in</a:t>
            </a:r>
            <a:r>
              <a:rPr sz="1600" spc="2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a </a:t>
            </a:r>
            <a:r>
              <a:rPr sz="1600" spc="-409">
                <a:latin typeface="Microsoft Sans Serif"/>
                <a:cs typeface="Microsoft Sans Serif"/>
              </a:rPr>
              <a:t> </a:t>
            </a:r>
            <a:r>
              <a:rPr sz="1600" spc="-10">
                <a:latin typeface="Microsoft Sans Serif"/>
                <a:cs typeface="Microsoft Sans Serif"/>
              </a:rPr>
              <a:t>flexible way;</a:t>
            </a:r>
            <a:r>
              <a:rPr sz="1600" spc="-5">
                <a:latin typeface="SimSun"/>
                <a:cs typeface="SimSun"/>
              </a:rPr>
              <a:t>用灵活</a:t>
            </a:r>
            <a:r>
              <a:rPr sz="1600" spc="5">
                <a:latin typeface="SimSun"/>
                <a:cs typeface="SimSun"/>
              </a:rPr>
              <a:t>的</a:t>
            </a:r>
            <a:r>
              <a:rPr sz="1600" spc="-5">
                <a:latin typeface="SimSun"/>
                <a:cs typeface="SimSun"/>
              </a:rPr>
              <a:t>方法</a:t>
            </a:r>
            <a:r>
              <a:rPr sz="1600" spc="5">
                <a:latin typeface="SimSun"/>
                <a:cs typeface="SimSun"/>
              </a:rPr>
              <a:t>全</a:t>
            </a:r>
            <a:r>
              <a:rPr sz="1600" spc="-5">
                <a:latin typeface="SimSun"/>
                <a:cs typeface="SimSun"/>
              </a:rPr>
              <a:t>支持</a:t>
            </a:r>
            <a:r>
              <a:rPr sz="1600" spc="5">
                <a:latin typeface="SimSun"/>
                <a:cs typeface="SimSun"/>
              </a:rPr>
              <a:t>复</a:t>
            </a:r>
            <a:r>
              <a:rPr sz="1600" spc="-5">
                <a:latin typeface="SimSun"/>
                <a:cs typeface="SimSun"/>
              </a:rPr>
              <a:t>杂的</a:t>
            </a:r>
            <a:r>
              <a:rPr sz="1600" spc="5">
                <a:latin typeface="SimSun"/>
                <a:cs typeface="SimSun"/>
              </a:rPr>
              <a:t>测</a:t>
            </a:r>
            <a:r>
              <a:rPr sz="1600" spc="-5">
                <a:latin typeface="SimSun"/>
                <a:cs typeface="SimSun"/>
              </a:rPr>
              <a:t>试计</a:t>
            </a:r>
            <a:r>
              <a:rPr sz="1600" spc="5">
                <a:latin typeface="SimSun"/>
                <a:cs typeface="SimSun"/>
              </a:rPr>
              <a:t>划</a:t>
            </a:r>
            <a:r>
              <a:rPr sz="1600" spc="-5">
                <a:latin typeface="Microsoft Sans Serif"/>
                <a:cs typeface="Microsoft Sans Serif"/>
              </a:rPr>
              <a:t>/</a:t>
            </a:r>
            <a:r>
              <a:rPr sz="1600" spc="5">
                <a:latin typeface="SimSun"/>
                <a:cs typeface="SimSun"/>
              </a:rPr>
              <a:t>方</a:t>
            </a:r>
            <a:r>
              <a:rPr sz="1600" spc="-5">
                <a:latin typeface="SimSun"/>
                <a:cs typeface="SimSun"/>
              </a:rPr>
              <a:t>法定</a:t>
            </a:r>
            <a:r>
              <a:rPr sz="1600" spc="5">
                <a:latin typeface="SimSun"/>
                <a:cs typeface="SimSun"/>
              </a:rPr>
              <a:t>义</a:t>
            </a:r>
            <a:r>
              <a:rPr sz="1600" spc="-5">
                <a:latin typeface="SimSun"/>
                <a:cs typeface="SimSun"/>
              </a:rPr>
              <a:t>以及</a:t>
            </a:r>
            <a:r>
              <a:rPr sz="1600" spc="5">
                <a:latin typeface="SimSun"/>
                <a:cs typeface="SimSun"/>
              </a:rPr>
              <a:t>在</a:t>
            </a:r>
            <a:r>
              <a:rPr sz="1600" spc="-5">
                <a:latin typeface="SimSun"/>
                <a:cs typeface="SimSun"/>
              </a:rPr>
              <a:t>不同</a:t>
            </a:r>
            <a:r>
              <a:rPr sz="1600" spc="5">
                <a:latin typeface="SimSun"/>
                <a:cs typeface="SimSun"/>
              </a:rPr>
              <a:t>的</a:t>
            </a:r>
            <a:r>
              <a:rPr sz="1600" spc="-5">
                <a:latin typeface="SimSun"/>
                <a:cs typeface="SimSun"/>
              </a:rPr>
              <a:t>环境</a:t>
            </a:r>
            <a:r>
              <a:rPr sz="1600" spc="5">
                <a:latin typeface="SimSun"/>
                <a:cs typeface="SimSun"/>
              </a:rPr>
              <a:t>中</a:t>
            </a:r>
            <a:r>
              <a:rPr sz="1600" spc="-5">
                <a:latin typeface="SimSun"/>
                <a:cs typeface="SimSun"/>
              </a:rPr>
              <a:t>执行</a:t>
            </a:r>
            <a:endParaRPr sz="1600">
              <a:latin typeface="SimSun"/>
              <a:cs typeface="SimSun"/>
            </a:endParaRPr>
          </a:p>
          <a:p>
            <a:pPr marL="218440" indent="-205740">
              <a:lnSpc>
                <a:spcPct val="100000"/>
              </a:lnSpc>
              <a:spcBef>
                <a:spcPts val="384"/>
              </a:spcBef>
              <a:buClr>
                <a:srgbClr val="4F6882"/>
              </a:buClr>
              <a:buSzPct val="150000"/>
              <a:buFont typeface="Wingdings"/>
              <a:buChar char=""/>
              <a:tabLst>
                <a:tab pos="218440"/>
              </a:tabLst>
            </a:pPr>
            <a:r>
              <a:rPr sz="1600" spc="-5">
                <a:latin typeface="Microsoft Sans Serif"/>
                <a:cs typeface="Microsoft Sans Serif"/>
              </a:rPr>
              <a:t>Instrument</a:t>
            </a:r>
            <a:r>
              <a:rPr sz="1600" spc="40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connections,</a:t>
            </a:r>
            <a:r>
              <a:rPr sz="1600" spc="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equipment</a:t>
            </a:r>
            <a:r>
              <a:rPr sz="1600" spc="3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&amp;</a:t>
            </a:r>
            <a:r>
              <a:rPr sz="1600" spc="1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qualification</a:t>
            </a:r>
            <a:r>
              <a:rPr sz="1600" spc="-20">
                <a:latin typeface="Microsoft Sans Serif"/>
                <a:cs typeface="Microsoft Sans Serif"/>
              </a:rPr>
              <a:t> </a:t>
            </a:r>
            <a:r>
              <a:rPr sz="1600">
                <a:latin typeface="Microsoft Sans Serif"/>
                <a:cs typeface="Microsoft Sans Serif"/>
              </a:rPr>
              <a:t>management</a:t>
            </a:r>
            <a:r>
              <a:rPr sz="1600" spc="-5">
                <a:latin typeface="SimSun"/>
                <a:cs typeface="SimSun"/>
              </a:rPr>
              <a:t>仪器连接，设备及</a:t>
            </a:r>
            <a:r>
              <a:rPr sz="1600" spc="5">
                <a:latin typeface="SimSun"/>
                <a:cs typeface="SimSun"/>
              </a:rPr>
              <a:t>资</a:t>
            </a:r>
            <a:r>
              <a:rPr sz="1600" spc="-5">
                <a:latin typeface="SimSun"/>
                <a:cs typeface="SimSun"/>
              </a:rPr>
              <a:t>质管理</a:t>
            </a:r>
            <a:endParaRPr sz="1600">
              <a:latin typeface="SimSun"/>
              <a:cs typeface="SimSun"/>
            </a:endParaRPr>
          </a:p>
          <a:p>
            <a:pPr marL="218440" indent="-205740">
              <a:lnSpc>
                <a:spcPct val="100000"/>
              </a:lnSpc>
              <a:spcBef>
                <a:spcPts val="380"/>
              </a:spcBef>
              <a:buClr>
                <a:srgbClr val="4F6882"/>
              </a:buClr>
              <a:buSzPct val="150000"/>
              <a:buFont typeface="Wingdings"/>
              <a:buChar char=""/>
              <a:tabLst>
                <a:tab pos="218440"/>
              </a:tabLst>
            </a:pPr>
            <a:r>
              <a:rPr sz="1600" spc="-5">
                <a:latin typeface="Microsoft Sans Serif"/>
                <a:cs typeface="Microsoft Sans Serif"/>
              </a:rPr>
              <a:t>Immediate</a:t>
            </a:r>
            <a:r>
              <a:rPr sz="1600" spc="1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feedback</a:t>
            </a:r>
            <a:r>
              <a:rPr sz="1600" spc="30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on</a:t>
            </a:r>
            <a:r>
              <a:rPr sz="1600" spc="1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quality</a:t>
            </a:r>
            <a:r>
              <a:rPr sz="1600" spc="1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exceptions</a:t>
            </a:r>
            <a:r>
              <a:rPr sz="1600" spc="-5">
                <a:latin typeface="SimSun"/>
                <a:cs typeface="SimSun"/>
              </a:rPr>
              <a:t>对质量异常的即时反馈</a:t>
            </a:r>
            <a:endParaRPr sz="1600">
              <a:latin typeface="SimSun"/>
              <a:cs typeface="SimSun"/>
            </a:endParaRPr>
          </a:p>
          <a:p>
            <a:pPr marL="218440" indent="-205740">
              <a:lnSpc>
                <a:spcPct val="100000"/>
              </a:lnSpc>
              <a:spcBef>
                <a:spcPts val="390"/>
              </a:spcBef>
              <a:buClr>
                <a:srgbClr val="4F6882"/>
              </a:buClr>
              <a:buSzPct val="150000"/>
              <a:buFont typeface="Wingdings"/>
              <a:buChar char=""/>
              <a:tabLst>
                <a:tab pos="218440"/>
              </a:tabLst>
            </a:pPr>
            <a:r>
              <a:rPr sz="1600" spc="-5">
                <a:latin typeface="Microsoft Sans Serif"/>
                <a:cs typeface="Microsoft Sans Serif"/>
              </a:rPr>
              <a:t>Support</a:t>
            </a:r>
            <a:r>
              <a:rPr sz="1600" spc="1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of</a:t>
            </a:r>
            <a:r>
              <a:rPr sz="1600" spc="30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quality</a:t>
            </a:r>
            <a:r>
              <a:rPr sz="1600" spc="1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standards</a:t>
            </a:r>
            <a:r>
              <a:rPr sz="1600" spc="3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such</a:t>
            </a:r>
            <a:r>
              <a:rPr sz="1600" spc="20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as</a:t>
            </a:r>
            <a:r>
              <a:rPr sz="1600" spc="2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GLP,</a:t>
            </a:r>
            <a:r>
              <a:rPr sz="1600" spc="3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GAMP,</a:t>
            </a:r>
            <a:r>
              <a:rPr sz="1600" spc="50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ISO,</a:t>
            </a:r>
            <a:r>
              <a:rPr sz="1600" spc="40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FDA,</a:t>
            </a:r>
            <a:r>
              <a:rPr sz="1600" spc="30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HACCP</a:t>
            </a:r>
            <a:r>
              <a:rPr sz="1600" spc="4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SimSun"/>
                <a:cs typeface="SimSun"/>
              </a:rPr>
              <a:t>支持如</a:t>
            </a:r>
            <a:r>
              <a:rPr sz="1600" spc="-5">
                <a:latin typeface="Microsoft Sans Serif"/>
                <a:cs typeface="Microsoft Sans Serif"/>
              </a:rPr>
              <a:t>GLP</a:t>
            </a:r>
            <a:r>
              <a:rPr sz="1600" spc="-5">
                <a:latin typeface="SimSun"/>
                <a:cs typeface="SimSun"/>
              </a:rPr>
              <a:t>，</a:t>
            </a:r>
            <a:r>
              <a:rPr sz="1600" spc="-5">
                <a:latin typeface="Microsoft Sans Serif"/>
                <a:cs typeface="Microsoft Sans Serif"/>
              </a:rPr>
              <a:t>GAMP</a:t>
            </a:r>
            <a:r>
              <a:rPr sz="1600" spc="-5">
                <a:latin typeface="SimSun"/>
                <a:cs typeface="SimSun"/>
              </a:rPr>
              <a:t>，</a:t>
            </a:r>
            <a:r>
              <a:rPr sz="1600" spc="-5">
                <a:latin typeface="Microsoft Sans Serif"/>
                <a:cs typeface="Microsoft Sans Serif"/>
              </a:rPr>
              <a:t>ISO</a:t>
            </a:r>
            <a:r>
              <a:rPr sz="1600" spc="-5">
                <a:latin typeface="SimSun"/>
                <a:cs typeface="SimSun"/>
              </a:rPr>
              <a:t>，</a:t>
            </a:r>
            <a:endParaRPr sz="1600">
              <a:latin typeface="SimSun"/>
              <a:cs typeface="SimSun"/>
            </a:endParaRPr>
          </a:p>
          <a:p>
            <a:pPr marL="218440">
              <a:lnSpc>
                <a:spcPct val="100000"/>
              </a:lnSpc>
            </a:pPr>
            <a:r>
              <a:rPr sz="1600" spc="-5">
                <a:latin typeface="Microsoft Sans Serif"/>
                <a:cs typeface="Microsoft Sans Serif"/>
              </a:rPr>
              <a:t>FDA</a:t>
            </a:r>
            <a:r>
              <a:rPr sz="1600" spc="-5">
                <a:latin typeface="SimSun"/>
                <a:cs typeface="SimSun"/>
              </a:rPr>
              <a:t>，</a:t>
            </a:r>
            <a:r>
              <a:rPr sz="1600" spc="-5">
                <a:latin typeface="Microsoft Sans Serif"/>
                <a:cs typeface="Microsoft Sans Serif"/>
              </a:rPr>
              <a:t>HACCP</a:t>
            </a:r>
            <a:r>
              <a:rPr sz="1600" spc="-5">
                <a:latin typeface="SimSun"/>
                <a:cs typeface="SimSun"/>
              </a:rPr>
              <a:t>等的质量标准</a:t>
            </a:r>
            <a:endParaRPr sz="1600">
              <a:latin typeface="SimSun"/>
              <a:cs typeface="SimSun"/>
            </a:endParaRPr>
          </a:p>
          <a:p>
            <a:pPr marL="218440" indent="-205740">
              <a:lnSpc>
                <a:spcPct val="100000"/>
              </a:lnSpc>
              <a:spcBef>
                <a:spcPts val="380"/>
              </a:spcBef>
              <a:buClr>
                <a:srgbClr val="4F6882"/>
              </a:buClr>
              <a:buSzPct val="150000"/>
              <a:buFont typeface="Wingdings"/>
              <a:buChar char=""/>
              <a:tabLst>
                <a:tab pos="218440"/>
              </a:tabLst>
            </a:pPr>
            <a:r>
              <a:rPr sz="1600" spc="-5">
                <a:latin typeface="Microsoft Sans Serif"/>
                <a:cs typeface="Microsoft Sans Serif"/>
              </a:rPr>
              <a:t>Compliance support</a:t>
            </a:r>
            <a:r>
              <a:rPr sz="1600" spc="2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to</a:t>
            </a:r>
            <a:r>
              <a:rPr sz="1600" spc="2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21</a:t>
            </a:r>
            <a:r>
              <a:rPr sz="1600" spc="1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CFR</a:t>
            </a:r>
            <a:r>
              <a:rPr sz="1600" spc="2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Part</a:t>
            </a:r>
            <a:r>
              <a:rPr sz="1600" spc="4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11</a:t>
            </a:r>
            <a:r>
              <a:rPr sz="1600" spc="1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21</a:t>
            </a:r>
            <a:r>
              <a:rPr sz="1600" spc="30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CFR</a:t>
            </a:r>
            <a:r>
              <a:rPr sz="1600" spc="1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Part</a:t>
            </a:r>
            <a:r>
              <a:rPr sz="1600" spc="35">
                <a:latin typeface="Microsoft Sans Serif"/>
                <a:cs typeface="Microsoft Sans Serif"/>
              </a:rPr>
              <a:t> </a:t>
            </a:r>
            <a:r>
              <a:rPr sz="1600">
                <a:latin typeface="Microsoft Sans Serif"/>
                <a:cs typeface="Microsoft Sans Serif"/>
              </a:rPr>
              <a:t>11</a:t>
            </a:r>
            <a:r>
              <a:rPr sz="1600" spc="-5">
                <a:latin typeface="SimSun"/>
                <a:cs typeface="SimSun"/>
              </a:rPr>
              <a:t>的合规支持</a:t>
            </a:r>
            <a:endParaRPr sz="1600">
              <a:latin typeface="SimSun"/>
              <a:cs typeface="SimSun"/>
            </a:endParaRPr>
          </a:p>
          <a:p>
            <a:pPr marL="218440" indent="-205740">
              <a:lnSpc>
                <a:spcPct val="100000"/>
              </a:lnSpc>
              <a:spcBef>
                <a:spcPts val="385"/>
              </a:spcBef>
              <a:buClr>
                <a:srgbClr val="4F6882"/>
              </a:buClr>
              <a:buSzPct val="150000"/>
              <a:buFont typeface="Wingdings"/>
              <a:buChar char=""/>
              <a:tabLst>
                <a:tab pos="218440"/>
              </a:tabLst>
            </a:pPr>
            <a:r>
              <a:rPr sz="1600" spc="-5">
                <a:latin typeface="Microsoft Sans Serif"/>
                <a:cs typeface="Microsoft Sans Serif"/>
              </a:rPr>
              <a:t>Stability</a:t>
            </a:r>
            <a:r>
              <a:rPr sz="1600" spc="-20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Studies</a:t>
            </a:r>
            <a:r>
              <a:rPr sz="1600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Module</a:t>
            </a:r>
            <a:r>
              <a:rPr sz="1600" spc="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available</a:t>
            </a:r>
            <a:r>
              <a:rPr sz="1600" spc="-5">
                <a:latin typeface="SimSun"/>
                <a:cs typeface="SimSun"/>
              </a:rPr>
              <a:t>提供稳定性研究模块</a:t>
            </a:r>
            <a:endParaRPr sz="1600">
              <a:latin typeface="SimSun"/>
              <a:cs typeface="SimSun"/>
            </a:endParaRPr>
          </a:p>
          <a:p>
            <a:pPr marL="218440" indent="-205740">
              <a:lnSpc>
                <a:spcPct val="100000"/>
              </a:lnSpc>
              <a:spcBef>
                <a:spcPts val="390"/>
              </a:spcBef>
              <a:buClr>
                <a:srgbClr val="4F6882"/>
              </a:buClr>
              <a:buSzPct val="150000"/>
              <a:buFont typeface="Wingdings"/>
              <a:buChar char=""/>
              <a:tabLst>
                <a:tab pos="218440"/>
              </a:tabLst>
            </a:pPr>
            <a:r>
              <a:rPr sz="1600" spc="-5">
                <a:latin typeface="Microsoft Sans Serif"/>
                <a:cs typeface="Microsoft Sans Serif"/>
              </a:rPr>
              <a:t>A</a:t>
            </a:r>
            <a:r>
              <a:rPr sz="1600" spc="10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unique</a:t>
            </a:r>
            <a:r>
              <a:rPr sz="1600" spc="1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and</a:t>
            </a:r>
            <a:r>
              <a:rPr sz="1600" spc="3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unified</a:t>
            </a:r>
            <a:r>
              <a:rPr sz="1600" spc="1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overview</a:t>
            </a:r>
            <a:r>
              <a:rPr sz="1600" spc="20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of</a:t>
            </a:r>
            <a:r>
              <a:rPr sz="1600" spc="35">
                <a:latin typeface="Microsoft Sans Serif"/>
                <a:cs typeface="Microsoft Sans Serif"/>
              </a:rPr>
              <a:t> </a:t>
            </a:r>
            <a:r>
              <a:rPr sz="1600" spc="-10">
                <a:latin typeface="Microsoft Sans Serif"/>
                <a:cs typeface="Microsoft Sans Serif"/>
              </a:rPr>
              <a:t>all</a:t>
            </a:r>
            <a:r>
              <a:rPr sz="1600" spc="10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quality</a:t>
            </a:r>
            <a:r>
              <a:rPr sz="1600" spc="10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measures</a:t>
            </a:r>
            <a:r>
              <a:rPr sz="1600" spc="65">
                <a:latin typeface="Microsoft Sans Serif"/>
                <a:cs typeface="Microsoft Sans Serif"/>
              </a:rPr>
              <a:t> </a:t>
            </a:r>
            <a:r>
              <a:rPr sz="1600" spc="-10">
                <a:latin typeface="SimSun"/>
                <a:cs typeface="SimSun"/>
              </a:rPr>
              <a:t>一个唯一并且统一的整体质</a:t>
            </a:r>
            <a:r>
              <a:rPr sz="1600">
                <a:latin typeface="SimSun"/>
                <a:cs typeface="SimSun"/>
              </a:rPr>
              <a:t>量</a:t>
            </a:r>
            <a:r>
              <a:rPr sz="1600" spc="-10">
                <a:latin typeface="SimSun"/>
                <a:cs typeface="SimSun"/>
              </a:rPr>
              <a:t>检测</a:t>
            </a:r>
            <a:r>
              <a:rPr sz="1600">
                <a:latin typeface="SimSun"/>
                <a:cs typeface="SimSun"/>
              </a:rPr>
              <a:t>标</a:t>
            </a:r>
            <a:r>
              <a:rPr sz="1600" spc="-5">
                <a:latin typeface="SimSun"/>
                <a:cs typeface="SimSun"/>
              </a:rPr>
              <a:t>准</a:t>
            </a:r>
            <a:endParaRPr sz="1600">
              <a:latin typeface="SimSun"/>
              <a:cs typeface="SimSun"/>
            </a:endParaRPr>
          </a:p>
          <a:p>
            <a:pPr marL="217804" marR="108585" indent="-205740">
              <a:lnSpc>
                <a:spcPct val="100000"/>
              </a:lnSpc>
              <a:spcBef>
                <a:spcPts val="380"/>
              </a:spcBef>
              <a:buClr>
                <a:srgbClr val="4F6882"/>
              </a:buClr>
              <a:buSzPct val="150000"/>
              <a:buFont typeface="Wingdings"/>
              <a:buChar char=""/>
              <a:tabLst>
                <a:tab pos="218440"/>
              </a:tabLst>
            </a:pPr>
            <a:r>
              <a:rPr sz="1600" spc="-5">
                <a:latin typeface="Microsoft Sans Serif"/>
                <a:cs typeface="Microsoft Sans Serif"/>
              </a:rPr>
              <a:t>Fully</a:t>
            </a:r>
            <a:r>
              <a:rPr sz="1600" spc="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integrated</a:t>
            </a:r>
            <a:r>
              <a:rPr sz="1600" spc="35">
                <a:latin typeface="Microsoft Sans Serif"/>
                <a:cs typeface="Microsoft Sans Serif"/>
              </a:rPr>
              <a:t> </a:t>
            </a:r>
            <a:r>
              <a:rPr sz="1600" spc="-10">
                <a:latin typeface="Microsoft Sans Serif"/>
                <a:cs typeface="Microsoft Sans Serif"/>
              </a:rPr>
              <a:t>in</a:t>
            </a:r>
            <a:r>
              <a:rPr sz="1600" spc="20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ERP,</a:t>
            </a:r>
            <a:r>
              <a:rPr sz="1600" spc="1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MES,</a:t>
            </a:r>
            <a:r>
              <a:rPr sz="1600" spc="40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PLM,</a:t>
            </a:r>
            <a:r>
              <a:rPr sz="1600" spc="30">
                <a:latin typeface="Microsoft Sans Serif"/>
                <a:cs typeface="Microsoft Sans Serif"/>
              </a:rPr>
              <a:t> </a:t>
            </a:r>
            <a:r>
              <a:rPr sz="1600" spc="-10">
                <a:latin typeface="Microsoft Sans Serif"/>
                <a:cs typeface="Microsoft Sans Serif"/>
              </a:rPr>
              <a:t>lab</a:t>
            </a:r>
            <a:r>
              <a:rPr sz="1600" spc="2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instrumentation,</a:t>
            </a:r>
            <a:r>
              <a:rPr sz="1600" spc="40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etc.</a:t>
            </a:r>
            <a:r>
              <a:rPr sz="1600" spc="60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Microsoft Sans Serif"/>
                <a:cs typeface="Microsoft Sans Serif"/>
              </a:rPr>
              <a:t>ERP</a:t>
            </a:r>
            <a:r>
              <a:rPr sz="1600" spc="-5">
                <a:latin typeface="SimSun"/>
                <a:cs typeface="SimSun"/>
              </a:rPr>
              <a:t>，</a:t>
            </a:r>
            <a:r>
              <a:rPr sz="1600" spc="-5">
                <a:latin typeface="Microsoft Sans Serif"/>
                <a:cs typeface="Microsoft Sans Serif"/>
              </a:rPr>
              <a:t>MES</a:t>
            </a:r>
            <a:r>
              <a:rPr sz="1600" spc="-5">
                <a:latin typeface="SimSun"/>
                <a:cs typeface="SimSun"/>
              </a:rPr>
              <a:t>，</a:t>
            </a:r>
            <a:r>
              <a:rPr sz="1600" spc="-5">
                <a:latin typeface="Microsoft Sans Serif"/>
                <a:cs typeface="Microsoft Sans Serif"/>
              </a:rPr>
              <a:t>PLM</a:t>
            </a:r>
            <a:r>
              <a:rPr sz="1600" spc="-5">
                <a:latin typeface="SimSun"/>
                <a:cs typeface="SimSun"/>
              </a:rPr>
              <a:t>，实验室仪器等的 全集成</a:t>
            </a:r>
            <a:endParaRPr sz="1600">
              <a:latin typeface="SimSun"/>
              <a:cs typeface="SimSun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417567" y="6484721"/>
            <a:ext cx="190944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Microsoft Sans Serif"/>
                <a:cs typeface="Microsoft Sans Serif"/>
              </a:rPr>
              <a:t>Manufacturing</a:t>
            </a:r>
            <a:r>
              <a:rPr sz="900" spc="-25">
                <a:latin typeface="Microsoft Sans Serif"/>
                <a:cs typeface="Microsoft Sans Serif"/>
              </a:rPr>
              <a:t> </a:t>
            </a:r>
            <a:r>
              <a:rPr sz="900" spc="-5">
                <a:latin typeface="Microsoft Sans Serif"/>
                <a:cs typeface="Microsoft Sans Serif"/>
              </a:rPr>
              <a:t>Excellence</a:t>
            </a:r>
            <a:r>
              <a:rPr sz="900" spc="-10">
                <a:latin typeface="Microsoft Sans Serif"/>
                <a:cs typeface="Microsoft Sans Serif"/>
              </a:rPr>
              <a:t> </a:t>
            </a:r>
            <a:r>
              <a:rPr sz="900" spc="-5">
                <a:latin typeface="Microsoft Sans Serif"/>
                <a:cs typeface="Microsoft Sans Serif"/>
              </a:rPr>
              <a:t>Days</a:t>
            </a:r>
            <a:r>
              <a:rPr sz="900" spc="20">
                <a:latin typeface="Microsoft Sans Serif"/>
                <a:cs typeface="Microsoft Sans Serif"/>
              </a:rPr>
              <a:t> </a:t>
            </a:r>
            <a:r>
              <a:rPr sz="900" spc="-5">
                <a:latin typeface="Microsoft Sans Serif"/>
                <a:cs typeface="Microsoft Sans Serif"/>
              </a:rPr>
              <a:t>2012</a:t>
            </a:r>
            <a:endParaRPr sz="900">
              <a:latin typeface="Microsoft Sans Serif"/>
              <a:cs typeface="Microsoft Sans Serif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954273" y="978534"/>
            <a:ext cx="3945254" cy="6388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/>
              <a:t>Centralized</a:t>
            </a:r>
            <a:r>
              <a:rPr spc="-90"/>
              <a:t> </a:t>
            </a:r>
            <a:r>
              <a:rPr/>
              <a:t>Quality</a:t>
            </a:r>
            <a:r>
              <a:rPr spc="-60"/>
              <a:t> </a:t>
            </a:r>
            <a:r>
              <a:rPr/>
              <a:t>Managament</a:t>
            </a: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pc="10">
                <a:latin typeface="Microsoft YaHei UI"/>
                <a:cs typeface="Microsoft YaHei UI"/>
              </a:rPr>
              <a:t>提供集中的质量管理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65056" y="6484721"/>
            <a:ext cx="8953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Microsoft Sans Serif"/>
                <a:cs typeface="Microsoft Sans Serif"/>
              </a:rPr>
              <a:t>7</a:t>
            </a:r>
            <a:endParaRPr sz="9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74637" y="1779587"/>
            <a:ext cx="8209280" cy="4679950"/>
          </a:xfrm>
          <a:custGeom>
            <a:rect l="l" t="t" r="r" b="b"/>
            <a:pathLst>
              <a:path w="8209280" h="4679950">
                <a:moveTo>
                  <a:pt x="8208899" y="0"/>
                </a:moveTo>
                <a:lnTo>
                  <a:pt x="0" y="0"/>
                </a:lnTo>
                <a:lnTo>
                  <a:pt x="0" y="4679950"/>
                </a:lnTo>
                <a:lnTo>
                  <a:pt x="8208899" y="4679950"/>
                </a:lnTo>
                <a:lnTo>
                  <a:pt x="820889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261924" y="1759712"/>
            <a:ext cx="7579995" cy="10052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2000" b="1" spc="-20">
                <a:solidFill>
                  <a:srgbClr val="333399"/>
                </a:solidFill>
                <a:latin typeface="Arial"/>
                <a:cs typeface="Arial"/>
              </a:rPr>
              <a:t>SIMATIC</a:t>
            </a:r>
            <a:r>
              <a:rPr sz="2000" b="1" spc="-35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b="1">
                <a:solidFill>
                  <a:srgbClr val="333399"/>
                </a:solidFill>
                <a:latin typeface="Arial"/>
                <a:cs typeface="Arial"/>
              </a:rPr>
              <a:t>IT</a:t>
            </a:r>
            <a:r>
              <a:rPr sz="2000" b="1" spc="-15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b="1">
                <a:solidFill>
                  <a:srgbClr val="333399"/>
                </a:solidFill>
                <a:latin typeface="Arial"/>
                <a:cs typeface="Arial"/>
              </a:rPr>
              <a:t>Unilab</a:t>
            </a:r>
            <a:r>
              <a:rPr sz="2000" b="1" spc="-2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b="1">
                <a:solidFill>
                  <a:srgbClr val="333399"/>
                </a:solidFill>
                <a:latin typeface="Arial"/>
                <a:cs typeface="Arial"/>
              </a:rPr>
              <a:t>coordinates</a:t>
            </a:r>
            <a:r>
              <a:rPr sz="2000" b="1" spc="-4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b="1">
                <a:solidFill>
                  <a:srgbClr val="333399"/>
                </a:solidFill>
                <a:latin typeface="Arial"/>
                <a:cs typeface="Arial"/>
              </a:rPr>
              <a:t>Quality</a:t>
            </a:r>
            <a:r>
              <a:rPr sz="2000" b="1" spc="-3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b="1">
                <a:solidFill>
                  <a:srgbClr val="333399"/>
                </a:solidFill>
                <a:latin typeface="Arial"/>
                <a:cs typeface="Arial"/>
              </a:rPr>
              <a:t>Management</a:t>
            </a:r>
            <a:r>
              <a:rPr sz="2000" b="1" spc="-4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b="1">
                <a:solidFill>
                  <a:srgbClr val="333399"/>
                </a:solidFill>
                <a:latin typeface="Arial"/>
                <a:cs typeface="Arial"/>
              </a:rPr>
              <a:t>performed </a:t>
            </a:r>
            <a:r>
              <a:rPr sz="2000" b="1" spc="-54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b="1">
                <a:solidFill>
                  <a:srgbClr val="333399"/>
                </a:solidFill>
                <a:latin typeface="Arial"/>
                <a:cs typeface="Arial"/>
              </a:rPr>
              <a:t>by</a:t>
            </a:r>
            <a:r>
              <a:rPr sz="2000" b="1" spc="-25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b="1">
                <a:solidFill>
                  <a:srgbClr val="333399"/>
                </a:solidFill>
                <a:latin typeface="Arial"/>
                <a:cs typeface="Arial"/>
              </a:rPr>
              <a:t>HQ</a:t>
            </a:r>
            <a:r>
              <a:rPr sz="2000" b="1" spc="-25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b="1">
                <a:solidFill>
                  <a:srgbClr val="333399"/>
                </a:solidFill>
                <a:latin typeface="Arial"/>
                <a:cs typeface="Arial"/>
              </a:rPr>
              <a:t>offices</a:t>
            </a:r>
            <a:r>
              <a:rPr sz="2000" b="1" spc="-3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b="1">
                <a:solidFill>
                  <a:srgbClr val="333399"/>
                </a:solidFill>
                <a:latin typeface="Arial"/>
                <a:cs typeface="Arial"/>
              </a:rPr>
              <a:t>and</a:t>
            </a:r>
            <a:r>
              <a:rPr sz="2000" b="1" spc="-15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b="1">
                <a:solidFill>
                  <a:srgbClr val="333399"/>
                </a:solidFill>
                <a:latin typeface="Arial"/>
                <a:cs typeface="Arial"/>
              </a:rPr>
              <a:t>manufacturing</a:t>
            </a:r>
            <a:r>
              <a:rPr sz="2000" b="1" spc="-25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b="1">
                <a:solidFill>
                  <a:srgbClr val="333399"/>
                </a:solidFill>
                <a:latin typeface="Arial"/>
                <a:cs typeface="Arial"/>
              </a:rPr>
              <a:t>plants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2000" b="1">
                <a:solidFill>
                  <a:srgbClr val="333399"/>
                </a:solidFill>
                <a:latin typeface="Arial"/>
                <a:cs typeface="Arial"/>
              </a:rPr>
              <a:t>plants</a:t>
            </a:r>
            <a:r>
              <a:rPr sz="2000" b="1" spc="-65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b="1" spc="10">
                <a:solidFill>
                  <a:srgbClr val="333399"/>
                </a:solidFill>
                <a:latin typeface="Microsoft YaHei UI"/>
                <a:cs typeface="Microsoft YaHei UI"/>
              </a:rPr>
              <a:t>可协调</a:t>
            </a:r>
            <a:r>
              <a:rPr sz="2000" b="1" spc="-10">
                <a:solidFill>
                  <a:srgbClr val="333399"/>
                </a:solidFill>
                <a:latin typeface="Arial"/>
                <a:cs typeface="Arial"/>
              </a:rPr>
              <a:t>/</a:t>
            </a:r>
            <a:r>
              <a:rPr sz="2000" b="1" spc="10">
                <a:solidFill>
                  <a:srgbClr val="333399"/>
                </a:solidFill>
                <a:latin typeface="Microsoft YaHei UI"/>
                <a:cs typeface="Microsoft YaHei UI"/>
              </a:rPr>
              <a:t>集中总部和各个制造工厂的质</a:t>
            </a:r>
            <a:r>
              <a:rPr sz="2000" b="1">
                <a:solidFill>
                  <a:srgbClr val="333399"/>
                </a:solidFill>
                <a:latin typeface="Microsoft YaHei UI"/>
                <a:cs typeface="Microsoft YaHei UI"/>
              </a:rPr>
              <a:t>量</a:t>
            </a:r>
            <a:r>
              <a:rPr sz="2000" b="1" spc="10">
                <a:solidFill>
                  <a:srgbClr val="333399"/>
                </a:solidFill>
                <a:latin typeface="Microsoft YaHei UI"/>
                <a:cs typeface="Microsoft YaHei UI"/>
              </a:rPr>
              <a:t>管理</a:t>
            </a:r>
            <a:endParaRPr sz="2000">
              <a:latin typeface="Microsoft YaHei UI"/>
              <a:cs typeface="Microsoft YaHei U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887592" y="2920644"/>
            <a:ext cx="1638300" cy="1099185"/>
          </a:xfrm>
          <a:prstGeom prst="rect">
            <a:avLst/>
          </a:prstGeom>
        </p:spPr>
        <p:txBody>
          <a:bodyPr vert="horz" wrap="square" lIns="0" tIns="368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290"/>
              </a:spcBef>
            </a:pPr>
            <a:r>
              <a:rPr sz="1600" b="1" spc="5">
                <a:latin typeface="Microsoft YaHei UI"/>
                <a:cs typeface="Microsoft YaHei UI"/>
              </a:rPr>
              <a:t>集</a:t>
            </a:r>
            <a:r>
              <a:rPr sz="1600" b="1" spc="-5">
                <a:latin typeface="Microsoft YaHei UI"/>
                <a:cs typeface="Microsoft YaHei UI"/>
              </a:rPr>
              <a:t>中</a:t>
            </a:r>
            <a:r>
              <a:rPr sz="1600" b="1" spc="-65">
                <a:latin typeface="Microsoft YaHei UI"/>
                <a:cs typeface="Microsoft YaHei UI"/>
              </a:rPr>
              <a:t> </a:t>
            </a:r>
            <a:r>
              <a:rPr sz="1600" b="1" spc="-5">
                <a:latin typeface="Arial"/>
                <a:cs typeface="Arial"/>
              </a:rPr>
              <a:t>LIMS/QMS</a:t>
            </a:r>
            <a:endParaRPr sz="1600">
              <a:latin typeface="Arial"/>
              <a:cs typeface="Arial"/>
            </a:endParaRPr>
          </a:p>
          <a:p>
            <a:pPr marL="205740" indent="-193675">
              <a:lnSpc>
                <a:spcPct val="100000"/>
              </a:lnSpc>
              <a:spcBef>
                <a:spcPts val="195"/>
              </a:spcBef>
              <a:buFont typeface="Wingdings"/>
              <a:buChar char=""/>
              <a:tabLst>
                <a:tab pos="206375"/>
              </a:tabLst>
            </a:pPr>
            <a:r>
              <a:rPr sz="1600" spc="-5">
                <a:latin typeface="SimSun"/>
                <a:cs typeface="SimSun"/>
              </a:rPr>
              <a:t>多地点，多工厂</a:t>
            </a:r>
            <a:endParaRPr sz="1600">
              <a:latin typeface="SimSun"/>
              <a:cs typeface="SimSun"/>
            </a:endParaRPr>
          </a:p>
          <a:p>
            <a:pPr marL="205740" indent="-193675">
              <a:lnSpc>
                <a:spcPct val="100000"/>
              </a:lnSpc>
              <a:spcBef>
                <a:spcPts val="190"/>
              </a:spcBef>
              <a:buFont typeface="Wingdings"/>
              <a:buChar char=""/>
              <a:tabLst>
                <a:tab pos="206375"/>
              </a:tabLst>
            </a:pPr>
            <a:r>
              <a:rPr sz="1600" spc="-5">
                <a:latin typeface="SimSun"/>
                <a:cs typeface="SimSun"/>
              </a:rPr>
              <a:t>多语言</a:t>
            </a:r>
            <a:endParaRPr sz="1600">
              <a:latin typeface="SimSun"/>
              <a:cs typeface="SimSun"/>
            </a:endParaRPr>
          </a:p>
          <a:p>
            <a:pPr marL="205740" indent="-193675">
              <a:lnSpc>
                <a:spcPct val="100000"/>
              </a:lnSpc>
              <a:spcBef>
                <a:spcPts val="195"/>
              </a:spcBef>
              <a:buFont typeface="Wingdings"/>
              <a:buChar char=""/>
              <a:tabLst>
                <a:tab pos="206375"/>
              </a:tabLst>
            </a:pPr>
            <a:r>
              <a:rPr sz="1600" spc="-10">
                <a:latin typeface="SimSun"/>
                <a:cs typeface="SimSun"/>
              </a:rPr>
              <a:t>多时区</a:t>
            </a:r>
            <a:endParaRPr sz="1600">
              <a:latin typeface="SimSun"/>
              <a:cs typeface="SimSu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887592" y="4018915"/>
            <a:ext cx="269557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5740" indent="-193675">
              <a:lnSpc>
                <a:spcPct val="100000"/>
              </a:lnSpc>
              <a:spcBef>
                <a:spcPts val="95"/>
              </a:spcBef>
              <a:buFont typeface="Wingdings"/>
              <a:buChar char=""/>
              <a:tabLst>
                <a:tab pos="206375"/>
              </a:tabLst>
            </a:pPr>
            <a:r>
              <a:rPr sz="1600" spc="-5">
                <a:latin typeface="SimSun"/>
                <a:cs typeface="SimSun"/>
              </a:rPr>
              <a:t>统一的</a:t>
            </a:r>
            <a:r>
              <a:rPr sz="1600" spc="-15">
                <a:latin typeface="Microsoft Sans Serif"/>
                <a:cs typeface="Microsoft Sans Serif"/>
              </a:rPr>
              <a:t>Q</a:t>
            </a:r>
            <a:r>
              <a:rPr sz="1600" spc="-5">
                <a:latin typeface="Microsoft Sans Serif"/>
                <a:cs typeface="Microsoft Sans Serif"/>
              </a:rPr>
              <a:t>A/Q</a:t>
            </a:r>
            <a:r>
              <a:rPr sz="1600" spc="-10">
                <a:latin typeface="Microsoft Sans Serif"/>
                <a:cs typeface="Microsoft Sans Serif"/>
              </a:rPr>
              <a:t>C</a:t>
            </a:r>
            <a:r>
              <a:rPr sz="1600" spc="-5">
                <a:latin typeface="SimSun"/>
                <a:cs typeface="SimSun"/>
              </a:rPr>
              <a:t>规范、方法和</a:t>
            </a:r>
            <a:endParaRPr sz="1600">
              <a:latin typeface="SimSun"/>
              <a:cs typeface="SimSu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887592" y="4237761"/>
            <a:ext cx="2356485" cy="805815"/>
          </a:xfrm>
          <a:prstGeom prst="rect">
            <a:avLst/>
          </a:prstGeom>
        </p:spPr>
        <p:txBody>
          <a:bodyPr vert="horz" wrap="square" lIns="0" tIns="368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5740">
              <a:lnSpc>
                <a:spcPct val="100000"/>
              </a:lnSpc>
              <a:spcBef>
                <a:spcPts val="290"/>
              </a:spcBef>
            </a:pPr>
            <a:r>
              <a:rPr sz="1600" spc="-5">
                <a:latin typeface="SimSun"/>
                <a:cs typeface="SimSun"/>
              </a:rPr>
              <a:t>过程等</a:t>
            </a:r>
            <a:r>
              <a:rPr sz="1600" spc="-5">
                <a:latin typeface="Microsoft Sans Serif"/>
                <a:cs typeface="Microsoft Sans Serif"/>
              </a:rPr>
              <a:t>.</a:t>
            </a:r>
            <a:endParaRPr sz="1600">
              <a:latin typeface="Microsoft Sans Serif"/>
              <a:cs typeface="Microsoft Sans Serif"/>
            </a:endParaRPr>
          </a:p>
          <a:p>
            <a:pPr marL="205740" marR="5080" indent="-193675">
              <a:lnSpc>
                <a:spcPct val="100000"/>
              </a:lnSpc>
              <a:spcBef>
                <a:spcPts val="195"/>
              </a:spcBef>
              <a:buFont typeface="Wingdings"/>
              <a:buChar char=""/>
              <a:tabLst>
                <a:tab pos="206375"/>
              </a:tabLst>
            </a:pPr>
            <a:r>
              <a:rPr sz="1600" spc="-5">
                <a:latin typeface="SimSun"/>
                <a:cs typeface="SimSun"/>
              </a:rPr>
              <a:t>完整的企业层集成</a:t>
            </a:r>
            <a:r>
              <a:rPr sz="1600" spc="-5">
                <a:latin typeface="Microsoft Sans Serif"/>
                <a:cs typeface="Microsoft Sans Serif"/>
              </a:rPr>
              <a:t>(ER</a:t>
            </a:r>
            <a:r>
              <a:rPr sz="1600" spc="-210">
                <a:latin typeface="Microsoft Sans Serif"/>
                <a:cs typeface="Microsoft Sans Serif"/>
              </a:rPr>
              <a:t>P</a:t>
            </a:r>
            <a:r>
              <a:rPr sz="1600" spc="-5">
                <a:latin typeface="Microsoft Sans Serif"/>
                <a:cs typeface="Microsoft Sans Serif"/>
              </a:rPr>
              <a:t>,  MES,</a:t>
            </a:r>
            <a:r>
              <a:rPr sz="1600" spc="-5">
                <a:latin typeface="SimSun"/>
                <a:cs typeface="SimSun"/>
              </a:rPr>
              <a:t>测量仪表管理等</a:t>
            </a:r>
            <a:r>
              <a:rPr sz="1600" spc="-5">
                <a:latin typeface="Microsoft Sans Serif"/>
                <a:cs typeface="Microsoft Sans Serif"/>
              </a:rPr>
              <a:t>)</a:t>
            </a:r>
            <a:endParaRPr sz="1600">
              <a:latin typeface="Microsoft Sans Serif"/>
              <a:cs typeface="Microsoft Sans Serif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887592" y="5053660"/>
            <a:ext cx="265176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5740" indent="-193675">
              <a:lnSpc>
                <a:spcPct val="100000"/>
              </a:lnSpc>
              <a:spcBef>
                <a:spcPts val="95"/>
              </a:spcBef>
              <a:buFont typeface="Wingdings"/>
              <a:buChar char=""/>
              <a:tabLst>
                <a:tab pos="206375"/>
              </a:tabLst>
            </a:pPr>
            <a:r>
              <a:rPr sz="1600" spc="-10">
                <a:latin typeface="SimSun"/>
                <a:cs typeface="SimSun"/>
              </a:rPr>
              <a:t>无缝集成企业质量和生产运</a:t>
            </a:r>
            <a:endParaRPr sz="1600">
              <a:latin typeface="SimSun"/>
              <a:cs typeface="SimSu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081140" y="5287136"/>
            <a:ext cx="22860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>
                <a:latin typeface="SimSun"/>
                <a:cs typeface="SimSun"/>
              </a:rPr>
              <a:t>营</a:t>
            </a:r>
            <a:endParaRPr sz="1600">
              <a:latin typeface="SimSun"/>
              <a:cs typeface="SimSun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1011237" y="3255136"/>
            <a:ext cx="4662805" cy="3270250"/>
            <a:chOff x="1011237" y="3255136"/>
            <a:chExt cx="4662805" cy="3270250"/>
          </a:xfrm>
        </p:grpSpPr>
        <p:sp>
          <p:nvSpPr>
            <p:cNvPr id="13" name="object 13"/>
            <p:cNvSpPr/>
            <p:nvPr/>
          </p:nvSpPr>
          <p:spPr>
            <a:xfrm>
              <a:off x="5368163" y="3864990"/>
              <a:ext cx="306070" cy="1435735"/>
            </a:xfrm>
            <a:custGeom>
              <a:rect l="l" t="t" r="r" b="b"/>
              <a:pathLst>
                <a:path w="306070" h="1435735">
                  <a:moveTo>
                    <a:pt x="0" y="0"/>
                  </a:moveTo>
                  <a:lnTo>
                    <a:pt x="0" y="1435353"/>
                  </a:lnTo>
                  <a:lnTo>
                    <a:pt x="305815" y="71767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pic>
          <p:nvPicPr>
            <p:cNvPr id="14" name="object 1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11237" y="5199722"/>
              <a:ext cx="1444625" cy="132562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011237" y="3255136"/>
              <a:ext cx="1417955" cy="1326007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2534157" y="4783582"/>
            <a:ext cx="1874520" cy="1000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15">
                <a:latin typeface="Arial"/>
                <a:cs typeface="Arial"/>
              </a:rPr>
              <a:t>QC</a:t>
            </a:r>
            <a:r>
              <a:rPr sz="1600" b="1" spc="5">
                <a:latin typeface="Microsoft YaHei UI"/>
                <a:cs typeface="Microsoft YaHei UI"/>
              </a:rPr>
              <a:t>实验室</a:t>
            </a:r>
            <a:r>
              <a:rPr sz="1600" b="1" spc="-5">
                <a:latin typeface="Arial"/>
                <a:cs typeface="Arial"/>
              </a:rPr>
              <a:t>/</a:t>
            </a:r>
            <a:r>
              <a:rPr sz="1600" b="1" spc="-65">
                <a:latin typeface="Arial"/>
                <a:cs typeface="Arial"/>
              </a:rPr>
              <a:t> </a:t>
            </a:r>
            <a:r>
              <a:rPr sz="1600" b="1" spc="5">
                <a:latin typeface="Microsoft YaHei UI"/>
                <a:cs typeface="Microsoft YaHei UI"/>
              </a:rPr>
              <a:t>生产测试</a:t>
            </a:r>
            <a:endParaRPr sz="1600">
              <a:latin typeface="Microsoft YaHei UI"/>
              <a:cs typeface="Microsoft YaHei UI"/>
            </a:endParaRPr>
          </a:p>
          <a:p>
            <a:pPr marL="160020" indent="-147955">
              <a:lnSpc>
                <a:spcPct val="100000"/>
              </a:lnSpc>
              <a:buFont typeface="Wingdings"/>
              <a:buChar char=""/>
              <a:tabLst>
                <a:tab pos="160655"/>
              </a:tabLst>
            </a:pPr>
            <a:r>
              <a:rPr sz="1600" spc="-10">
                <a:latin typeface="Microsoft Sans Serif"/>
                <a:cs typeface="Microsoft Sans Serif"/>
              </a:rPr>
              <a:t>Off-line</a:t>
            </a:r>
            <a:r>
              <a:rPr sz="1600" spc="-45">
                <a:latin typeface="Microsoft Sans Serif"/>
                <a:cs typeface="Microsoft Sans Serif"/>
              </a:rPr>
              <a:t> </a:t>
            </a:r>
            <a:r>
              <a:rPr sz="1600" spc="-5">
                <a:latin typeface="SimSun"/>
                <a:cs typeface="SimSun"/>
              </a:rPr>
              <a:t>离线测试</a:t>
            </a:r>
            <a:endParaRPr sz="1600">
              <a:latin typeface="SimSun"/>
              <a:cs typeface="SimSun"/>
            </a:endParaRPr>
          </a:p>
          <a:p>
            <a:pPr marL="149860" indent="-137160">
              <a:lnSpc>
                <a:spcPct val="100000"/>
              </a:lnSpc>
              <a:buFont typeface="Wingdings"/>
              <a:buChar char=""/>
              <a:tabLst>
                <a:tab pos="149860"/>
              </a:tabLst>
            </a:pPr>
            <a:r>
              <a:rPr sz="1600" spc="-10">
                <a:latin typeface="Microsoft Sans Serif"/>
                <a:cs typeface="Microsoft Sans Serif"/>
              </a:rPr>
              <a:t>At-line </a:t>
            </a:r>
            <a:r>
              <a:rPr sz="1600" spc="-5">
                <a:latin typeface="SimSun"/>
                <a:cs typeface="SimSun"/>
              </a:rPr>
              <a:t>线边测试</a:t>
            </a:r>
            <a:endParaRPr sz="1600">
              <a:latin typeface="SimSun"/>
              <a:cs typeface="SimSun"/>
            </a:endParaRPr>
          </a:p>
          <a:p>
            <a:pPr marL="160020" indent="-147955">
              <a:lnSpc>
                <a:spcPct val="100000"/>
              </a:lnSpc>
              <a:buFont typeface="Wingdings"/>
              <a:buChar char=""/>
              <a:tabLst>
                <a:tab pos="160655"/>
              </a:tabLst>
            </a:pPr>
            <a:r>
              <a:rPr sz="1600" spc="-5">
                <a:latin typeface="SimSun"/>
                <a:cs typeface="SimSun"/>
              </a:rPr>
              <a:t>环境测试</a:t>
            </a:r>
            <a:endParaRPr sz="1600">
              <a:latin typeface="SimSun"/>
              <a:cs typeface="SimSu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358646" y="4761991"/>
            <a:ext cx="74168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10">
                <a:solidFill>
                  <a:srgbClr val="808080"/>
                </a:solidFill>
                <a:latin typeface="Microsoft YaHei UI"/>
                <a:cs typeface="Microsoft YaHei UI"/>
              </a:rPr>
              <a:t>制造</a:t>
            </a:r>
            <a:r>
              <a:rPr sz="1400" b="1">
                <a:solidFill>
                  <a:srgbClr val="808080"/>
                </a:solidFill>
                <a:latin typeface="Microsoft YaHei UI"/>
                <a:cs typeface="Microsoft YaHei UI"/>
              </a:rPr>
              <a:t>工厂</a:t>
            </a:r>
            <a:endParaRPr sz="1400">
              <a:latin typeface="Microsoft YaHei UI"/>
              <a:cs typeface="Microsoft YaHei U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534539" y="2936874"/>
            <a:ext cx="205486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5">
                <a:latin typeface="Microsoft YaHei UI"/>
                <a:cs typeface="Microsoft YaHei UI"/>
              </a:rPr>
              <a:t>服务</a:t>
            </a:r>
            <a:r>
              <a:rPr sz="1600" b="1" spc="-5">
                <a:latin typeface="Arial"/>
                <a:cs typeface="Arial"/>
              </a:rPr>
              <a:t>/</a:t>
            </a:r>
            <a:r>
              <a:rPr sz="1600" b="1" spc="5">
                <a:latin typeface="Microsoft YaHei UI"/>
                <a:cs typeface="Microsoft YaHei UI"/>
              </a:rPr>
              <a:t>研发实验室</a:t>
            </a:r>
            <a:r>
              <a:rPr sz="1600" b="1" spc="-10">
                <a:latin typeface="Arial"/>
                <a:cs typeface="Arial"/>
              </a:rPr>
              <a:t>(</a:t>
            </a:r>
            <a:r>
              <a:rPr sz="1600" b="1" spc="5">
                <a:latin typeface="Microsoft YaHei UI"/>
                <a:cs typeface="Microsoft YaHei UI"/>
              </a:rPr>
              <a:t>总部</a:t>
            </a:r>
            <a:r>
              <a:rPr sz="1600" b="1" spc="-5">
                <a:latin typeface="Arial"/>
                <a:cs typeface="Arial"/>
              </a:rPr>
              <a:t>)</a:t>
            </a:r>
            <a:endParaRPr sz="16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534538" y="3180714"/>
            <a:ext cx="1531620" cy="1000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5745" indent="-233679">
              <a:lnSpc>
                <a:spcPct val="100000"/>
              </a:lnSpc>
              <a:spcBef>
                <a:spcPts val="95"/>
              </a:spcBef>
              <a:buFont typeface="Wingdings"/>
              <a:buChar char=""/>
              <a:tabLst>
                <a:tab pos="245745"/>
                <a:tab pos="246379"/>
              </a:tabLst>
            </a:pPr>
            <a:r>
              <a:rPr sz="1600" spc="-5">
                <a:latin typeface="SimSun"/>
                <a:cs typeface="SimSun"/>
              </a:rPr>
              <a:t>复杂测试</a:t>
            </a:r>
            <a:endParaRPr sz="1600">
              <a:latin typeface="SimSun"/>
              <a:cs typeface="SimSun"/>
            </a:endParaRPr>
          </a:p>
          <a:p>
            <a:pPr marL="245745" indent="-233679">
              <a:lnSpc>
                <a:spcPct val="100000"/>
              </a:lnSpc>
              <a:buFont typeface="Wingdings"/>
              <a:buChar char=""/>
              <a:tabLst>
                <a:tab pos="245745"/>
                <a:tab pos="246379"/>
              </a:tabLst>
            </a:pPr>
            <a:r>
              <a:rPr sz="1600" spc="-5">
                <a:latin typeface="SimSun"/>
                <a:cs typeface="SimSun"/>
              </a:rPr>
              <a:t>研发测试</a:t>
            </a:r>
            <a:endParaRPr sz="1600">
              <a:latin typeface="SimSun"/>
              <a:cs typeface="SimSun"/>
            </a:endParaRPr>
          </a:p>
          <a:p>
            <a:pPr marL="245745" indent="-233679">
              <a:lnSpc>
                <a:spcPct val="100000"/>
              </a:lnSpc>
              <a:buFont typeface="Wingdings"/>
              <a:buChar char=""/>
              <a:tabLst>
                <a:tab pos="245745"/>
                <a:tab pos="246379"/>
              </a:tabLst>
            </a:pPr>
            <a:r>
              <a:rPr sz="1600" spc="-5">
                <a:latin typeface="SimSun"/>
                <a:cs typeface="SimSun"/>
              </a:rPr>
              <a:t>竞争</a:t>
            </a:r>
            <a:r>
              <a:rPr sz="1600" spc="-5">
                <a:latin typeface="Microsoft Sans Serif"/>
                <a:cs typeface="Microsoft Sans Serif"/>
              </a:rPr>
              <a:t>/</a:t>
            </a:r>
            <a:r>
              <a:rPr sz="1600" spc="-5">
                <a:latin typeface="SimSun"/>
                <a:cs typeface="SimSun"/>
              </a:rPr>
              <a:t>复杂分析</a:t>
            </a:r>
            <a:endParaRPr sz="1600">
              <a:latin typeface="SimSun"/>
              <a:cs typeface="SimSun"/>
            </a:endParaRPr>
          </a:p>
          <a:p>
            <a:pPr marL="245745" indent="-233679">
              <a:lnSpc>
                <a:spcPct val="100000"/>
              </a:lnSpc>
              <a:buFont typeface="Wingdings"/>
              <a:buChar char=""/>
              <a:tabLst>
                <a:tab pos="245745"/>
                <a:tab pos="246379"/>
              </a:tabLst>
            </a:pPr>
            <a:r>
              <a:rPr sz="1600" spc="-10">
                <a:latin typeface="SimSun"/>
                <a:cs typeface="SimSun"/>
              </a:rPr>
              <a:t>循环分析</a:t>
            </a:r>
            <a:endParaRPr sz="1600">
              <a:latin typeface="SimSun"/>
              <a:cs typeface="SimSu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528952" y="2925318"/>
            <a:ext cx="38544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10">
                <a:solidFill>
                  <a:srgbClr val="808080"/>
                </a:solidFill>
                <a:latin typeface="Microsoft YaHei UI"/>
                <a:cs typeface="Microsoft YaHei UI"/>
              </a:rPr>
              <a:t>总部</a:t>
            </a:r>
            <a:endParaRPr sz="1400">
              <a:latin typeface="Microsoft YaHei UI"/>
              <a:cs typeface="Microsoft YaHei U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417567" y="6484721"/>
            <a:ext cx="190944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Microsoft Sans Serif"/>
                <a:cs typeface="Microsoft Sans Serif"/>
              </a:rPr>
              <a:t>Manufacturing</a:t>
            </a:r>
            <a:r>
              <a:rPr sz="900" spc="-25">
                <a:latin typeface="Microsoft Sans Serif"/>
                <a:cs typeface="Microsoft Sans Serif"/>
              </a:rPr>
              <a:t> </a:t>
            </a:r>
            <a:r>
              <a:rPr sz="900" spc="-5">
                <a:latin typeface="Microsoft Sans Serif"/>
                <a:cs typeface="Microsoft Sans Serif"/>
              </a:rPr>
              <a:t>Excellence</a:t>
            </a:r>
            <a:r>
              <a:rPr sz="900" spc="-10">
                <a:latin typeface="Microsoft Sans Serif"/>
                <a:cs typeface="Microsoft Sans Serif"/>
              </a:rPr>
              <a:t> </a:t>
            </a:r>
            <a:r>
              <a:rPr sz="900" spc="-5">
                <a:latin typeface="Microsoft Sans Serif"/>
                <a:cs typeface="Microsoft Sans Serif"/>
              </a:rPr>
              <a:t>Days</a:t>
            </a:r>
            <a:r>
              <a:rPr sz="900" spc="20">
                <a:latin typeface="Microsoft Sans Serif"/>
                <a:cs typeface="Microsoft Sans Serif"/>
              </a:rPr>
              <a:t> </a:t>
            </a:r>
            <a:r>
              <a:rPr sz="900" spc="-5">
                <a:latin typeface="Microsoft Sans Serif"/>
                <a:cs typeface="Microsoft Sans Serif"/>
              </a:rPr>
              <a:t>2012</a:t>
            </a:r>
            <a:endParaRPr sz="900">
              <a:latin typeface="Microsoft Sans Serif"/>
              <a:cs typeface="Microsoft Sans Serif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954273" y="1130934"/>
            <a:ext cx="6103620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/>
              <a:t>Flexibility</a:t>
            </a:r>
            <a:r>
              <a:rPr spc="-55"/>
              <a:t> </a:t>
            </a:r>
            <a:r>
              <a:rPr/>
              <a:t>Through</a:t>
            </a:r>
            <a:r>
              <a:rPr spc="-5"/>
              <a:t> </a:t>
            </a:r>
            <a:r>
              <a:rPr/>
              <a:t>Configuration</a:t>
            </a:r>
            <a:r>
              <a:rPr spc="-30"/>
              <a:t> </a:t>
            </a:r>
            <a:r>
              <a:rPr/>
              <a:t>by the</a:t>
            </a:r>
            <a:r>
              <a:rPr spc="-20"/>
              <a:t> </a:t>
            </a:r>
            <a:r>
              <a:rPr/>
              <a:t>Customer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65056" y="6484721"/>
            <a:ext cx="8953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Microsoft Sans Serif"/>
                <a:cs typeface="Microsoft Sans Serif"/>
              </a:rPr>
              <a:t>8</a:t>
            </a:r>
            <a:endParaRPr sz="9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23798" y="1735582"/>
            <a:ext cx="710184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30">
                <a:solidFill>
                  <a:srgbClr val="333399"/>
                </a:solidFill>
                <a:latin typeface="Arial"/>
                <a:cs typeface="Arial"/>
              </a:rPr>
              <a:t>SIMATIC</a:t>
            </a:r>
            <a:r>
              <a:rPr sz="1800" b="1">
                <a:solidFill>
                  <a:srgbClr val="333399"/>
                </a:solidFill>
                <a:latin typeface="Arial"/>
                <a:cs typeface="Arial"/>
              </a:rPr>
              <a:t> IT</a:t>
            </a:r>
            <a:r>
              <a:rPr sz="1800" b="1" spc="-15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b="1">
                <a:solidFill>
                  <a:srgbClr val="333399"/>
                </a:solidFill>
                <a:latin typeface="Arial"/>
                <a:cs typeface="Arial"/>
              </a:rPr>
              <a:t>Unilab</a:t>
            </a:r>
            <a:r>
              <a:rPr sz="1800" b="1" spc="-3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b="1" spc="10">
                <a:solidFill>
                  <a:srgbClr val="333399"/>
                </a:solidFill>
                <a:latin typeface="Microsoft YaHei UI"/>
                <a:cs typeface="Microsoft YaHei UI"/>
              </a:rPr>
              <a:t>能按照质量流程有效协调并支持每个任务（例如）</a:t>
            </a:r>
            <a:endParaRPr sz="1800">
              <a:latin typeface="Microsoft YaHei UI"/>
              <a:cs typeface="Microsoft YaHei UI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520700" y="2274887"/>
          <a:ext cx="7257408" cy="422268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3204"/>
                <a:gridCol w="84454"/>
                <a:gridCol w="709929"/>
                <a:gridCol w="73659"/>
                <a:gridCol w="946785"/>
                <a:gridCol w="125730"/>
                <a:gridCol w="179705"/>
                <a:gridCol w="745489"/>
                <a:gridCol w="56514"/>
                <a:gridCol w="1369060"/>
                <a:gridCol w="1424305"/>
                <a:gridCol w="55879"/>
                <a:gridCol w="1158875"/>
                <a:gridCol w="83820"/>
              </a:tblGrid>
              <a:tr h="173756">
                <a:tc gridSpan="14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</a:tr>
              <a:tr h="840655">
                <a:tc rowSpan="5">
                  <a:txBody>
                    <a:bodyPr vert="vert270" wrap="square"/>
                    <a:lstStyle/>
                    <a:p>
                      <a:pPr marL="183515">
                        <a:lnSpc>
                          <a:spcPts val="1614"/>
                        </a:lnSpc>
                        <a:tabLst>
                          <a:tab pos="2622550"/>
                        </a:tabLst>
                      </a:pPr>
                      <a:r>
                        <a:rPr sz="1600" spc="-5">
                          <a:solidFill>
                            <a:srgbClr val="FFFFFF"/>
                          </a:solidFill>
                          <a:latin typeface="Microsoft Sans Serif"/>
                          <a:cs typeface="Microsoft Sans Serif"/>
                        </a:rPr>
                        <a:t>Operational</a:t>
                      </a:r>
                      <a:r>
                        <a:rPr sz="1600" spc="25">
                          <a:solidFill>
                            <a:srgbClr val="FFFFFF"/>
                          </a:solidFill>
                          <a:latin typeface="Microsoft Sans Serif"/>
                          <a:cs typeface="Microsoft Sans Serif"/>
                        </a:rPr>
                        <a:t> </a:t>
                      </a:r>
                      <a:r>
                        <a:rPr sz="1600" spc="-5">
                          <a:solidFill>
                            <a:srgbClr val="FFFFFF"/>
                          </a:solidFill>
                          <a:latin typeface="Microsoft Sans Serif"/>
                          <a:cs typeface="Microsoft Sans Serif"/>
                        </a:rPr>
                        <a:t>Data	Master</a:t>
                      </a:r>
                      <a:r>
                        <a:rPr sz="1600" spc="-10">
                          <a:solidFill>
                            <a:srgbClr val="FFFFFF"/>
                          </a:solidFill>
                          <a:latin typeface="Microsoft Sans Serif"/>
                          <a:cs typeface="Microsoft Sans Serif"/>
                        </a:rPr>
                        <a:t> </a:t>
                      </a:r>
                      <a:r>
                        <a:rPr sz="1600" spc="-5">
                          <a:solidFill>
                            <a:srgbClr val="FFFFFF"/>
                          </a:solidFill>
                          <a:latin typeface="Microsoft Sans Serif"/>
                          <a:cs typeface="Microsoft Sans Serif"/>
                        </a:rPr>
                        <a:t>Data</a:t>
                      </a:r>
                      <a:endParaRPr sz="1600">
                        <a:latin typeface="Microsoft Sans Serif"/>
                        <a:cs typeface="Microsoft Sans Serif"/>
                      </a:endParaRPr>
                    </a:p>
                  </a:txBody>
                  <a:tcPr marL="0" marR="0" marT="0" marB="0" vert="vert270">
                    <a:solidFill>
                      <a:srgbClr val="3333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2700">
                      <a:solidFill>
                        <a:srgbClr val="808080"/>
                      </a:solidFill>
                      <a:prstDash val="solid"/>
                    </a:lnR>
                    <a:lnB w="12700">
                      <a:solidFill>
                        <a:srgbClr val="80808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marL="90170" marR="1270">
                        <a:lnSpc>
                          <a:spcPct val="100000"/>
                        </a:lnSpc>
                      </a:pPr>
                      <a:r>
                        <a:rPr sz="1200">
                          <a:latin typeface="SimSun"/>
                          <a:cs typeface="SimSun"/>
                        </a:rPr>
                        <a:t>用户授权 管理</a:t>
                      </a:r>
                      <a:endParaRPr sz="1200">
                        <a:latin typeface="SimSun"/>
                        <a:cs typeface="SimSun"/>
                      </a:endParaRPr>
                    </a:p>
                  </a:txBody>
                  <a:tcPr marL="0" marR="0" marT="2540" marB="0">
                    <a:lnL w="12700">
                      <a:solidFill>
                        <a:srgbClr val="808080"/>
                      </a:solidFill>
                      <a:prstDash val="solid"/>
                    </a:lnL>
                    <a:lnR w="12700">
                      <a:solidFill>
                        <a:srgbClr val="808080"/>
                      </a:solidFill>
                      <a:prstDash val="solid"/>
                    </a:lnR>
                    <a:lnT w="12700">
                      <a:solidFill>
                        <a:srgbClr val="808080"/>
                      </a:solidFill>
                      <a:prstDash val="solid"/>
                    </a:lnT>
                    <a:lnB w="12700">
                      <a:solidFill>
                        <a:srgbClr val="808080"/>
                      </a:solidFill>
                      <a:prstDash val="solid"/>
                    </a:lnB>
                    <a:solidFill>
                      <a:srgbClr val="6995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808080"/>
                      </a:solidFill>
                      <a:prstDash val="solid"/>
                    </a:lnL>
                    <a:lnR w="12700">
                      <a:solidFill>
                        <a:srgbClr val="808080"/>
                      </a:solidFill>
                      <a:prstDash val="solid"/>
                    </a:lnR>
                    <a:lnB w="12700">
                      <a:solidFill>
                        <a:srgbClr val="80808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marL="320040" marR="161925" indent="-152400">
                        <a:lnSpc>
                          <a:spcPct val="100000"/>
                        </a:lnSpc>
                      </a:pPr>
                      <a:r>
                        <a:rPr sz="1200">
                          <a:latin typeface="SimSun"/>
                          <a:cs typeface="SimSun"/>
                        </a:rPr>
                        <a:t>模板样本 计划</a:t>
                      </a:r>
                      <a:endParaRPr sz="1200">
                        <a:latin typeface="SimSun"/>
                        <a:cs typeface="SimSun"/>
                      </a:endParaRPr>
                    </a:p>
                  </a:txBody>
                  <a:tcPr marL="0" marR="0" marT="2540" marB="0">
                    <a:lnL w="12700">
                      <a:solidFill>
                        <a:srgbClr val="808080"/>
                      </a:solidFill>
                      <a:prstDash val="solid"/>
                    </a:lnL>
                    <a:lnR w="12700">
                      <a:solidFill>
                        <a:srgbClr val="808080"/>
                      </a:solidFill>
                      <a:prstDash val="solid"/>
                    </a:lnR>
                    <a:lnT w="12700">
                      <a:solidFill>
                        <a:srgbClr val="808080"/>
                      </a:solidFill>
                      <a:prstDash val="solid"/>
                    </a:lnT>
                    <a:lnB w="12700">
                      <a:solidFill>
                        <a:srgbClr val="808080"/>
                      </a:solidFill>
                      <a:prstDash val="solid"/>
                    </a:lnB>
                    <a:solidFill>
                      <a:srgbClr val="6995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808080"/>
                      </a:solidFill>
                      <a:prstDash val="solid"/>
                    </a:lnL>
                    <a:lnR w="12700">
                      <a:solidFill>
                        <a:srgbClr val="808080"/>
                      </a:solidFill>
                      <a:prstDash val="solid"/>
                    </a:lnR>
                    <a:lnB w="12700">
                      <a:solidFill>
                        <a:srgbClr val="80808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marL="156845" marR="71755" indent="-74930">
                        <a:lnSpc>
                          <a:spcPct val="100000"/>
                        </a:lnSpc>
                      </a:pPr>
                      <a:r>
                        <a:rPr sz="1200">
                          <a:latin typeface="SimSun"/>
                          <a:cs typeface="SimSun"/>
                        </a:rPr>
                        <a:t>工作量管理 报表管理</a:t>
                      </a:r>
                      <a:endParaRPr sz="1200">
                        <a:latin typeface="SimSun"/>
                        <a:cs typeface="SimSun"/>
                      </a:endParaRPr>
                    </a:p>
                  </a:txBody>
                  <a:tcPr marL="0" marR="0" marT="2540" marB="0">
                    <a:lnL w="12700">
                      <a:solidFill>
                        <a:srgbClr val="808080"/>
                      </a:solidFill>
                      <a:prstDash val="solid"/>
                    </a:lnL>
                    <a:lnR w="12700">
                      <a:solidFill>
                        <a:srgbClr val="808080"/>
                      </a:solidFill>
                      <a:prstDash val="solid"/>
                    </a:lnR>
                    <a:lnT w="12700">
                      <a:solidFill>
                        <a:srgbClr val="808080"/>
                      </a:solidFill>
                      <a:prstDash val="solid"/>
                    </a:lnT>
                    <a:lnB w="12700">
                      <a:solidFill>
                        <a:srgbClr val="808080"/>
                      </a:solidFill>
                      <a:prstDash val="solid"/>
                    </a:lnB>
                    <a:solidFill>
                      <a:srgbClr val="6995CD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808080"/>
                      </a:solidFill>
                      <a:prstDash val="solid"/>
                    </a:lnL>
                    <a:lnR w="12700">
                      <a:solidFill>
                        <a:srgbClr val="808080"/>
                      </a:solidFill>
                      <a:prstDash val="solid"/>
                    </a:lnR>
                    <a:lnB w="12700">
                      <a:solidFill>
                        <a:srgbClr val="80808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68935" marR="381635" algn="just">
                        <a:lnSpc>
                          <a:spcPct val="100000"/>
                        </a:lnSpc>
                        <a:spcBef>
                          <a:spcPts val="1025"/>
                        </a:spcBef>
                      </a:pPr>
                      <a:r>
                        <a:rPr sz="1200">
                          <a:latin typeface="SimSun"/>
                          <a:cs typeface="SimSun"/>
                        </a:rPr>
                        <a:t>仪表连接 设备管理 验证管理</a:t>
                      </a:r>
                      <a:endParaRPr sz="1200">
                        <a:latin typeface="SimSun"/>
                        <a:cs typeface="SimSun"/>
                      </a:endParaRPr>
                    </a:p>
                  </a:txBody>
                  <a:tcPr marL="0" marR="0" marT="130175" marB="0">
                    <a:lnL w="12700">
                      <a:solidFill>
                        <a:srgbClr val="808080"/>
                      </a:solidFill>
                      <a:prstDash val="solid"/>
                    </a:lnL>
                    <a:lnR w="12700">
                      <a:solidFill>
                        <a:srgbClr val="808080"/>
                      </a:solidFill>
                      <a:prstDash val="solid"/>
                    </a:lnR>
                    <a:lnT w="12700">
                      <a:solidFill>
                        <a:srgbClr val="808080"/>
                      </a:solidFill>
                      <a:prstDash val="solid"/>
                    </a:lnT>
                    <a:lnB w="12700">
                      <a:solidFill>
                        <a:srgbClr val="808080"/>
                      </a:solidFill>
                      <a:prstDash val="solid"/>
                    </a:lnB>
                    <a:solidFill>
                      <a:srgbClr val="6995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97510" marR="387350" indent="-21590" algn="ctr">
                        <a:lnSpc>
                          <a:spcPct val="100000"/>
                        </a:lnSpc>
                        <a:spcBef>
                          <a:spcPts val="1025"/>
                        </a:spcBef>
                      </a:pPr>
                      <a:r>
                        <a:rPr sz="1200">
                          <a:latin typeface="SimSun"/>
                          <a:cs typeface="SimSun"/>
                        </a:rPr>
                        <a:t>异常管理 报警处理</a:t>
                      </a:r>
                      <a:endParaRPr sz="1200">
                        <a:latin typeface="SimSun"/>
                        <a:cs typeface="SimSun"/>
                      </a:endParaRPr>
                    </a:p>
                    <a:p>
                      <a:pPr marL="23495" algn="ctr">
                        <a:lnSpc>
                          <a:spcPct val="100000"/>
                        </a:lnSpc>
                      </a:pPr>
                      <a:r>
                        <a:rPr sz="1200">
                          <a:latin typeface="SimSun"/>
                          <a:cs typeface="SimSun"/>
                        </a:rPr>
                        <a:t>趋势</a:t>
                      </a:r>
                      <a:r>
                        <a:rPr sz="1200">
                          <a:latin typeface="Microsoft Sans Serif"/>
                          <a:cs typeface="Microsoft Sans Serif"/>
                        </a:rPr>
                        <a:t>/</a:t>
                      </a:r>
                      <a:r>
                        <a:rPr sz="1200">
                          <a:latin typeface="SimSun"/>
                          <a:cs typeface="SimSun"/>
                        </a:rPr>
                        <a:t>统计质量控制</a:t>
                      </a:r>
                      <a:endParaRPr sz="1200">
                        <a:latin typeface="SimSun"/>
                        <a:cs typeface="SimSun"/>
                      </a:endParaRPr>
                    </a:p>
                  </a:txBody>
                  <a:tcPr marL="0" marR="0" marT="130175" marB="0">
                    <a:lnL w="12700">
                      <a:solidFill>
                        <a:srgbClr val="808080"/>
                      </a:solidFill>
                      <a:prstDash val="solid"/>
                    </a:lnL>
                    <a:lnR w="12700">
                      <a:solidFill>
                        <a:srgbClr val="808080"/>
                      </a:solidFill>
                      <a:prstDash val="solid"/>
                    </a:lnR>
                    <a:lnT w="12700">
                      <a:solidFill>
                        <a:srgbClr val="808080"/>
                      </a:solidFill>
                      <a:prstDash val="solid"/>
                    </a:lnT>
                    <a:lnB w="12700">
                      <a:solidFill>
                        <a:srgbClr val="808080"/>
                      </a:solidFill>
                      <a:prstDash val="solid"/>
                    </a:lnB>
                    <a:solidFill>
                      <a:srgbClr val="6995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808080"/>
                      </a:solidFill>
                      <a:prstDash val="solid"/>
                    </a:lnL>
                    <a:lnR w="12700">
                      <a:solidFill>
                        <a:srgbClr val="808080"/>
                      </a:solidFill>
                      <a:prstDash val="solid"/>
                    </a:lnR>
                    <a:lnB w="12700">
                      <a:solidFill>
                        <a:srgbClr val="80808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960"/>
                        </a:spcBef>
                      </a:pPr>
                      <a:r>
                        <a:rPr sz="1200">
                          <a:latin typeface="SimSun"/>
                          <a:cs typeface="SimSun"/>
                        </a:rPr>
                        <a:t>报告</a:t>
                      </a:r>
                      <a:endParaRPr sz="1200">
                        <a:latin typeface="SimSun"/>
                        <a:cs typeface="SimSu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50">
                        <a:latin typeface="Times New Roman"/>
                        <a:cs typeface="Times New Roman"/>
                      </a:endParaRPr>
                    </a:p>
                    <a:p>
                      <a:pPr marL="67945">
                        <a:lnSpc>
                          <a:spcPct val="100000"/>
                        </a:lnSpc>
                      </a:pPr>
                      <a:r>
                        <a:rPr sz="1200">
                          <a:latin typeface="SimSun"/>
                          <a:cs typeface="SimSun"/>
                        </a:rPr>
                        <a:t>归档</a:t>
                      </a:r>
                      <a:r>
                        <a:rPr sz="1200">
                          <a:latin typeface="Microsoft Sans Serif"/>
                          <a:cs typeface="Microsoft Sans Serif"/>
                        </a:rPr>
                        <a:t>/</a:t>
                      </a:r>
                      <a:r>
                        <a:rPr sz="1200">
                          <a:latin typeface="SimSun"/>
                          <a:cs typeface="SimSun"/>
                        </a:rPr>
                        <a:t>备份</a:t>
                      </a:r>
                      <a:endParaRPr sz="1200">
                        <a:latin typeface="SimSun"/>
                        <a:cs typeface="SimSun"/>
                      </a:endParaRPr>
                    </a:p>
                  </a:txBody>
                  <a:tcPr marL="0" marR="0" marT="121920" marB="0">
                    <a:lnL w="12700">
                      <a:solidFill>
                        <a:srgbClr val="808080"/>
                      </a:solidFill>
                      <a:prstDash val="solid"/>
                    </a:lnL>
                    <a:lnR w="12700">
                      <a:solidFill>
                        <a:srgbClr val="808080"/>
                      </a:solidFill>
                      <a:prstDash val="solid"/>
                    </a:lnR>
                    <a:lnT w="12700">
                      <a:solidFill>
                        <a:srgbClr val="808080"/>
                      </a:solidFill>
                      <a:prstDash val="solid"/>
                    </a:lnT>
                    <a:lnB w="12700">
                      <a:solidFill>
                        <a:srgbClr val="808080"/>
                      </a:solidFill>
                      <a:prstDash val="solid"/>
                    </a:lnB>
                    <a:solidFill>
                      <a:srgbClr val="6995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80808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</a:tr>
              <a:tr h="228600">
                <a:tc vMerge="1">
                  <a:txBody>
                    <a:bodyPr vert="vert270" wrap="square"/>
                    <a:lstStyle/>
                    <a:p>
                      <a:endParaRPr/>
                    </a:p>
                  </a:txBody>
                  <a:tcPr marL="0" marR="0" marT="0" marB="0" vert="vert270">
                    <a:solidFill>
                      <a:srgbClr val="333399"/>
                    </a:solidFill>
                  </a:tcPr>
                </a:tc>
                <a:tc gridSpan="12">
                  <a:txBody>
                    <a:bodyPr vert="horz" wrap="square"/>
                    <a:lstStyle/>
                    <a:p>
                      <a:pPr marR="15240" algn="ct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 spc="-5">
                          <a:latin typeface="Microsoft Sans Serif"/>
                          <a:cs typeface="Microsoft Sans Serif"/>
                        </a:rPr>
                        <a:t>Workflow</a:t>
                      </a:r>
                      <a:r>
                        <a:rPr sz="1200" spc="-40">
                          <a:latin typeface="Microsoft Sans Serif"/>
                          <a:cs typeface="Microsoft Sans Serif"/>
                        </a:rPr>
                        <a:t> </a:t>
                      </a:r>
                      <a:r>
                        <a:rPr sz="1200" spc="-5">
                          <a:latin typeface="Microsoft Sans Serif"/>
                          <a:cs typeface="Microsoft Sans Serif"/>
                        </a:rPr>
                        <a:t>Mgt.</a:t>
                      </a:r>
                      <a:r>
                        <a:rPr sz="1200" spc="30">
                          <a:latin typeface="Microsoft Sans Serif"/>
                          <a:cs typeface="Microsoft Sans Serif"/>
                        </a:rPr>
                        <a:t> </a:t>
                      </a:r>
                      <a:r>
                        <a:rPr sz="1200" spc="-5">
                          <a:latin typeface="Microsoft Sans Serif"/>
                          <a:cs typeface="Microsoft Sans Serif"/>
                        </a:rPr>
                        <a:t>and </a:t>
                      </a:r>
                      <a:r>
                        <a:rPr sz="1200" spc="-15">
                          <a:latin typeface="Microsoft Sans Serif"/>
                          <a:cs typeface="Microsoft Sans Serif"/>
                        </a:rPr>
                        <a:t>21CFR11</a:t>
                      </a:r>
                      <a:r>
                        <a:rPr sz="1200">
                          <a:latin typeface="SimSun"/>
                          <a:cs typeface="SimSun"/>
                        </a:rPr>
                        <a:t>工作流管理和</a:t>
                      </a:r>
                      <a:r>
                        <a:rPr sz="1200" spc="-20">
                          <a:latin typeface="Microsoft Sans Serif"/>
                          <a:cs typeface="Microsoft Sans Serif"/>
                        </a:rPr>
                        <a:t>21CFR11</a:t>
                      </a:r>
                      <a:endParaRPr sz="1200">
                        <a:latin typeface="Microsoft Sans Serif"/>
                        <a:cs typeface="Microsoft Sans Serif"/>
                      </a:endParaRPr>
                    </a:p>
                  </a:txBody>
                  <a:tcPr marL="0" marR="0" marT="20320" marB="0">
                    <a:lnR w="12700">
                      <a:solidFill>
                        <a:srgbClr val="808080"/>
                      </a:solidFill>
                      <a:prstDash val="solid"/>
                    </a:lnR>
                    <a:lnT w="12700">
                      <a:solidFill>
                        <a:srgbClr val="808080"/>
                      </a:solidFill>
                      <a:prstDash val="solid"/>
                    </a:lnT>
                    <a:lnB w="12700">
                      <a:solidFill>
                        <a:srgbClr val="808080"/>
                      </a:solidFill>
                      <a:prstDash val="solid"/>
                    </a:lnB>
                    <a:solidFill>
                      <a:srgbClr val="6995CD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80808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</a:tr>
              <a:tr h="452374">
                <a:tc vMerge="1">
                  <a:txBody>
                    <a:bodyPr vert="vert270" wrap="square"/>
                    <a:lstStyle/>
                    <a:p>
                      <a:endParaRPr/>
                    </a:p>
                  </a:txBody>
                  <a:tcPr marL="0" marR="0" marT="0" marB="0" vert="vert270">
                    <a:solidFill>
                      <a:srgbClr val="333399"/>
                    </a:solidFill>
                  </a:tcPr>
                </a:tc>
                <a:tc gridSpan="1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808080"/>
                      </a:solidFill>
                      <a:prstDash val="solid"/>
                    </a:lnT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</a:tr>
              <a:tr h="457200">
                <a:tc vMerge="1">
                  <a:txBody>
                    <a:bodyPr vert="vert270" wrap="square"/>
                    <a:lstStyle/>
                    <a:p>
                      <a:endParaRPr/>
                    </a:p>
                  </a:txBody>
                  <a:tcPr marL="0" marR="0" marT="0" marB="0" vert="vert270">
                    <a:solidFill>
                      <a:srgbClr val="333399"/>
                    </a:solidFill>
                  </a:tcPr>
                </a:tc>
                <a:tc gridSpan="13">
                  <a:txBody>
                    <a:bodyPr vert="horz" wrap="square"/>
                    <a:lstStyle/>
                    <a:p>
                      <a:pPr marL="118745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800" spc="-20">
                          <a:latin typeface="Microsoft Sans Serif"/>
                          <a:cs typeface="Microsoft Sans Serif"/>
                        </a:rPr>
                        <a:t>SIMATIC</a:t>
                      </a:r>
                      <a:r>
                        <a:rPr sz="1800" spc="-10">
                          <a:latin typeface="Microsoft Sans Serif"/>
                          <a:cs typeface="Microsoft Sans Serif"/>
                        </a:rPr>
                        <a:t> </a:t>
                      </a:r>
                      <a:r>
                        <a:rPr sz="1800">
                          <a:latin typeface="Microsoft Sans Serif"/>
                          <a:cs typeface="Microsoft Sans Serif"/>
                        </a:rPr>
                        <a:t>IT </a:t>
                      </a:r>
                      <a:r>
                        <a:rPr sz="1800" spc="-10">
                          <a:latin typeface="Microsoft Sans Serif"/>
                          <a:cs typeface="Microsoft Sans Serif"/>
                        </a:rPr>
                        <a:t>Unilab</a:t>
                      </a:r>
                      <a:r>
                        <a:rPr sz="1800" spc="45">
                          <a:latin typeface="Microsoft Sans Serif"/>
                          <a:cs typeface="Microsoft Sans Serif"/>
                        </a:rPr>
                        <a:t> </a:t>
                      </a:r>
                      <a:r>
                        <a:rPr sz="1800" spc="-5">
                          <a:latin typeface="Microsoft Sans Serif"/>
                          <a:cs typeface="Microsoft Sans Serif"/>
                        </a:rPr>
                        <a:t>RDBMS</a:t>
                      </a:r>
                      <a:r>
                        <a:rPr sz="1800" spc="30">
                          <a:latin typeface="Microsoft Sans Serif"/>
                          <a:cs typeface="Microsoft Sans Serif"/>
                        </a:rPr>
                        <a:t> </a:t>
                      </a:r>
                      <a:r>
                        <a:rPr sz="1800" spc="-5">
                          <a:latin typeface="Microsoft Sans Serif"/>
                          <a:cs typeface="Microsoft Sans Serif"/>
                        </a:rPr>
                        <a:t>&amp;</a:t>
                      </a:r>
                      <a:r>
                        <a:rPr sz="1800" spc="-60">
                          <a:latin typeface="Microsoft Sans Serif"/>
                          <a:cs typeface="Microsoft Sans Serif"/>
                        </a:rPr>
                        <a:t> </a:t>
                      </a:r>
                      <a:r>
                        <a:rPr sz="1800" spc="-5">
                          <a:latin typeface="Microsoft Sans Serif"/>
                          <a:cs typeface="Microsoft Sans Serif"/>
                        </a:rPr>
                        <a:t>Architecture</a:t>
                      </a:r>
                      <a:r>
                        <a:rPr sz="1800" spc="-5">
                          <a:latin typeface="SimSun"/>
                          <a:cs typeface="SimSun"/>
                        </a:rPr>
                        <a:t>关系型数据库和体系结构</a:t>
                      </a:r>
                      <a:endParaRPr sz="1800">
                        <a:latin typeface="SimSun"/>
                        <a:cs typeface="SimSun"/>
                      </a:endParaRPr>
                    </a:p>
                  </a:txBody>
                  <a:tcPr marL="0" marR="0" marT="87630" marB="0">
                    <a:solidFill>
                      <a:srgbClr val="71BEC5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</a:tr>
              <a:tr h="2025713">
                <a:tc vMerge="1">
                  <a:txBody>
                    <a:bodyPr vert="vert270" wrap="square"/>
                    <a:lstStyle/>
                    <a:p>
                      <a:endParaRPr/>
                    </a:p>
                  </a:txBody>
                  <a:tcPr marL="0" marR="0" marT="0" marB="0" vert="vert270">
                    <a:solidFill>
                      <a:srgbClr val="3333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5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  <a:p>
                      <a:pPr marL="6350">
                        <a:lnSpc>
                          <a:spcPct val="100000"/>
                        </a:lnSpc>
                        <a:tabLst>
                          <a:tab pos="1028700"/>
                        </a:tabLst>
                      </a:pPr>
                      <a:r>
                        <a:rPr sz="1800" spc="-7" baseline="-32407">
                          <a:latin typeface="Microsoft Sans Serif"/>
                          <a:cs typeface="Microsoft Sans Serif"/>
                        </a:rPr>
                        <a:t>Log-on	</a:t>
                      </a:r>
                      <a:r>
                        <a:rPr sz="1200" spc="-5">
                          <a:latin typeface="Microsoft Sans Serif"/>
                          <a:cs typeface="Microsoft Sans Serif"/>
                        </a:rPr>
                        <a:t>Sample</a:t>
                      </a:r>
                      <a:endParaRPr sz="1200">
                        <a:latin typeface="Microsoft Sans Serif"/>
                        <a:cs typeface="Microsoft Sans Serif"/>
                      </a:endParaRPr>
                    </a:p>
                    <a:p>
                      <a:pPr marL="6350">
                        <a:lnSpc>
                          <a:spcPct val="100000"/>
                        </a:lnSpc>
                        <a:tabLst>
                          <a:tab pos="1028700"/>
                        </a:tabLst>
                      </a:pPr>
                      <a:r>
                        <a:rPr sz="1800" baseline="-34722">
                          <a:latin typeface="SimSun"/>
                          <a:cs typeface="SimSun"/>
                        </a:rPr>
                        <a:t>登陆	</a:t>
                      </a:r>
                      <a:r>
                        <a:rPr sz="1200" spc="-5">
                          <a:latin typeface="Microsoft Sans Serif"/>
                          <a:cs typeface="Microsoft Sans Serif"/>
                        </a:rPr>
                        <a:t>Login</a:t>
                      </a:r>
                      <a:endParaRPr sz="1200">
                        <a:latin typeface="Microsoft Sans Serif"/>
                        <a:cs typeface="Microsoft Sans Serif"/>
                      </a:endParaRPr>
                    </a:p>
                    <a:p>
                      <a:pPr marL="1028700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1200">
                          <a:latin typeface="SimSun"/>
                          <a:cs typeface="SimSun"/>
                        </a:rPr>
                        <a:t>样本登陆</a:t>
                      </a:r>
                      <a:endParaRPr sz="1200">
                        <a:latin typeface="SimSun"/>
                        <a:cs typeface="SimSu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 marL="445134">
                        <a:lnSpc>
                          <a:spcPct val="100000"/>
                        </a:lnSpc>
                      </a:pPr>
                      <a:r>
                        <a:rPr sz="1400">
                          <a:latin typeface="Microsoft Sans Serif"/>
                          <a:cs typeface="Microsoft Sans Serif"/>
                        </a:rPr>
                        <a:t>Sample</a:t>
                      </a:r>
                      <a:r>
                        <a:rPr sz="1400" spc="-45">
                          <a:latin typeface="Microsoft Sans Serif"/>
                          <a:cs typeface="Microsoft Sans Serif"/>
                        </a:rPr>
                        <a:t> </a:t>
                      </a:r>
                      <a:r>
                        <a:rPr sz="1400" spc="-5">
                          <a:latin typeface="Microsoft Sans Serif"/>
                          <a:cs typeface="Microsoft Sans Serif"/>
                        </a:rPr>
                        <a:t>registration</a:t>
                      </a:r>
                      <a:endParaRPr sz="1400">
                        <a:latin typeface="Microsoft Sans Serif"/>
                        <a:cs typeface="Microsoft Sans Serif"/>
                      </a:endParaRPr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2450">
                        <a:latin typeface="Times New Roman"/>
                        <a:cs typeface="Times New Roman"/>
                      </a:endParaRPr>
                    </a:p>
                    <a:p>
                      <a:pPr marL="55880">
                        <a:lnSpc>
                          <a:spcPct val="100000"/>
                        </a:lnSpc>
                        <a:spcBef>
                          <a:spcPts val="5"/>
                        </a:spcBef>
                        <a:tabLst>
                          <a:tab pos="1391285"/>
                        </a:tabLst>
                      </a:pPr>
                      <a:r>
                        <a:rPr sz="1200">
                          <a:latin typeface="SimSun"/>
                          <a:cs typeface="SimSun"/>
                        </a:rPr>
                        <a:t>工作列表	</a:t>
                      </a:r>
                      <a:r>
                        <a:rPr sz="1800" baseline="-32407">
                          <a:latin typeface="SimSun"/>
                          <a:cs typeface="SimSun"/>
                        </a:rPr>
                        <a:t>分析结果</a:t>
                      </a:r>
                      <a:endParaRPr sz="1800" baseline="-32407">
                        <a:latin typeface="SimSun"/>
                        <a:cs typeface="SimSun"/>
                      </a:endParaRPr>
                    </a:p>
                    <a:p>
                      <a:pPr marL="55880" marR="8255">
                        <a:lnSpc>
                          <a:spcPct val="50000"/>
                        </a:lnSpc>
                        <a:spcBef>
                          <a:spcPts val="1440"/>
                        </a:spcBef>
                        <a:tabLst>
                          <a:tab pos="1391285"/>
                        </a:tabLst>
                      </a:pPr>
                      <a:r>
                        <a:rPr sz="1800" baseline="32407">
                          <a:latin typeface="SimSun"/>
                          <a:cs typeface="SimSun"/>
                        </a:rPr>
                        <a:t>工作清单	</a:t>
                      </a:r>
                      <a:r>
                        <a:rPr sz="1200">
                          <a:latin typeface="SimSun"/>
                          <a:cs typeface="SimSun"/>
                        </a:rPr>
                        <a:t>输入及处理 方法列表</a:t>
                      </a:r>
                      <a:endParaRPr sz="1200">
                        <a:latin typeface="SimSun"/>
                        <a:cs typeface="SimSu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507365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1400" spc="-5">
                          <a:latin typeface="Microsoft Sans Serif"/>
                          <a:cs typeface="Microsoft Sans Serif"/>
                        </a:rPr>
                        <a:t>La</a:t>
                      </a:r>
                      <a:r>
                        <a:rPr sz="1400">
                          <a:latin typeface="Microsoft Sans Serif"/>
                          <a:cs typeface="Microsoft Sans Serif"/>
                        </a:rPr>
                        <a:t>b</a:t>
                      </a:r>
                      <a:r>
                        <a:rPr sz="1400" spc="-90">
                          <a:latin typeface="Microsoft Sans Serif"/>
                          <a:cs typeface="Microsoft Sans Serif"/>
                        </a:rPr>
                        <a:t> </a:t>
                      </a:r>
                      <a:r>
                        <a:rPr sz="1400">
                          <a:latin typeface="Microsoft Sans Serif"/>
                          <a:cs typeface="Microsoft Sans Serif"/>
                        </a:rPr>
                        <a:t>An</a:t>
                      </a:r>
                      <a:r>
                        <a:rPr sz="1400" spc="-10">
                          <a:latin typeface="Microsoft Sans Serif"/>
                          <a:cs typeface="Microsoft Sans Serif"/>
                        </a:rPr>
                        <a:t>a</a:t>
                      </a:r>
                      <a:r>
                        <a:rPr sz="1400">
                          <a:latin typeface="Microsoft Sans Serif"/>
                          <a:cs typeface="Microsoft Sans Serif"/>
                        </a:rPr>
                        <a:t>l</a:t>
                      </a:r>
                      <a:r>
                        <a:rPr sz="1400" spc="-20">
                          <a:latin typeface="Microsoft Sans Serif"/>
                          <a:cs typeface="Microsoft Sans Serif"/>
                        </a:rPr>
                        <a:t>y</a:t>
                      </a:r>
                      <a:r>
                        <a:rPr sz="1400">
                          <a:latin typeface="Microsoft Sans Serif"/>
                          <a:cs typeface="Microsoft Sans Serif"/>
                        </a:rPr>
                        <a:t>st</a:t>
                      </a:r>
                      <a:endParaRPr sz="1400">
                        <a:latin typeface="Microsoft Sans Serif"/>
                        <a:cs typeface="Microsoft Sans Serif"/>
                      </a:endParaRPr>
                    </a:p>
                    <a:p>
                      <a:pPr marL="507365">
                        <a:lnSpc>
                          <a:spcPts val="1270"/>
                        </a:lnSpc>
                        <a:spcBef>
                          <a:spcPts val="25"/>
                        </a:spcBef>
                      </a:pPr>
                      <a:r>
                        <a:rPr sz="1400">
                          <a:latin typeface="SimSun"/>
                          <a:cs typeface="SimSun"/>
                        </a:rPr>
                        <a:t>实验室数据分析</a:t>
                      </a:r>
                      <a:endParaRPr sz="1400">
                        <a:latin typeface="SimSun"/>
                        <a:cs typeface="SimSu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189230" algn="ctr">
                        <a:lnSpc>
                          <a:spcPct val="100000"/>
                        </a:lnSpc>
                        <a:spcBef>
                          <a:spcPts val="925"/>
                        </a:spcBef>
                        <a:tabLst>
                          <a:tab pos="1300480"/>
                        </a:tabLst>
                      </a:pPr>
                      <a:r>
                        <a:rPr sz="1200">
                          <a:latin typeface="SimSun"/>
                          <a:cs typeface="SimSun"/>
                        </a:rPr>
                        <a:t>确认及验证	报表和图表</a:t>
                      </a:r>
                      <a:endParaRPr sz="1200">
                        <a:latin typeface="SimSun"/>
                        <a:cs typeface="SimSu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166370" algn="ctr">
                        <a:lnSpc>
                          <a:spcPct val="100000"/>
                        </a:lnSpc>
                        <a:spcBef>
                          <a:spcPts val="850"/>
                        </a:spcBef>
                      </a:pPr>
                      <a:r>
                        <a:rPr sz="1400">
                          <a:latin typeface="Microsoft Sans Serif"/>
                          <a:cs typeface="Microsoft Sans Serif"/>
                        </a:rPr>
                        <a:t>Lab</a:t>
                      </a:r>
                      <a:r>
                        <a:rPr sz="1400" spc="-60">
                          <a:latin typeface="Microsoft Sans Serif"/>
                          <a:cs typeface="Microsoft Sans Serif"/>
                        </a:rPr>
                        <a:t> </a:t>
                      </a:r>
                      <a:r>
                        <a:rPr sz="1400">
                          <a:latin typeface="Microsoft Sans Serif"/>
                          <a:cs typeface="Microsoft Sans Serif"/>
                        </a:rPr>
                        <a:t>Management</a:t>
                      </a:r>
                      <a:endParaRPr sz="1400">
                        <a:latin typeface="Microsoft Sans Serif"/>
                        <a:cs typeface="Microsoft Sans Serif"/>
                      </a:endParaRPr>
                    </a:p>
                    <a:p>
                      <a:pPr marL="711200">
                        <a:lnSpc>
                          <a:spcPts val="1270"/>
                        </a:lnSpc>
                        <a:spcBef>
                          <a:spcPts val="25"/>
                        </a:spcBef>
                      </a:pPr>
                      <a:r>
                        <a:rPr sz="1400">
                          <a:latin typeface="SimSun"/>
                          <a:cs typeface="SimSun"/>
                        </a:rPr>
                        <a:t>实验室管理</a:t>
                      </a:r>
                      <a:endParaRPr sz="1400">
                        <a:latin typeface="SimSun"/>
                        <a:cs typeface="SimSu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  <p:grpSp>
        <p:nvGrpSpPr>
          <p:cNvPr id="7" name="object 7"/>
          <p:cNvGrpSpPr/>
          <p:nvPr/>
        </p:nvGrpSpPr>
        <p:grpSpPr>
          <a:xfrm>
            <a:off x="520700" y="2274887"/>
            <a:ext cx="7251700" cy="4178300"/>
            <a:chOff x="520700" y="2274887"/>
            <a:chExt cx="7251700" cy="4178300"/>
          </a:xfrm>
        </p:grpSpPr>
        <p:sp>
          <p:nvSpPr>
            <p:cNvPr id="8" name="object 8"/>
            <p:cNvSpPr/>
            <p:nvPr/>
          </p:nvSpPr>
          <p:spPr>
            <a:xfrm>
              <a:off x="520700" y="2274887"/>
              <a:ext cx="7251700" cy="4178300"/>
            </a:xfrm>
            <a:custGeom>
              <a:rect l="l" t="t" r="r" b="b"/>
              <a:pathLst>
                <a:path w="7251700" h="4178300">
                  <a:moveTo>
                    <a:pt x="7251700" y="0"/>
                  </a:moveTo>
                  <a:lnTo>
                    <a:pt x="0" y="0"/>
                  </a:lnTo>
                  <a:lnTo>
                    <a:pt x="0" y="4178300"/>
                  </a:lnTo>
                  <a:lnTo>
                    <a:pt x="7251700" y="4178300"/>
                  </a:lnTo>
                  <a:lnTo>
                    <a:pt x="72517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830262" y="3533774"/>
              <a:ext cx="6633209" cy="1321435"/>
            </a:xfrm>
            <a:custGeom>
              <a:rect l="l" t="t" r="r" b="b"/>
              <a:pathLst>
                <a:path w="6633209" h="1321435">
                  <a:moveTo>
                    <a:pt x="379818" y="117221"/>
                  </a:moveTo>
                  <a:lnTo>
                    <a:pt x="284276" y="153924"/>
                  </a:lnTo>
                  <a:lnTo>
                    <a:pt x="284276" y="0"/>
                  </a:lnTo>
                  <a:lnTo>
                    <a:pt x="93179" y="0"/>
                  </a:lnTo>
                  <a:lnTo>
                    <a:pt x="93179" y="153924"/>
                  </a:lnTo>
                  <a:lnTo>
                    <a:pt x="0" y="117221"/>
                  </a:lnTo>
                  <a:lnTo>
                    <a:pt x="189915" y="400177"/>
                  </a:lnTo>
                  <a:lnTo>
                    <a:pt x="379818" y="117221"/>
                  </a:lnTo>
                  <a:close/>
                </a:path>
                <a:path w="6633209" h="1321435">
                  <a:moveTo>
                    <a:pt x="468693" y="1196848"/>
                  </a:moveTo>
                  <a:lnTo>
                    <a:pt x="254990" y="904875"/>
                  </a:lnTo>
                  <a:lnTo>
                    <a:pt x="41275" y="1198245"/>
                  </a:lnTo>
                  <a:lnTo>
                    <a:pt x="146951" y="1160399"/>
                  </a:lnTo>
                  <a:lnTo>
                    <a:pt x="146951" y="1320927"/>
                  </a:lnTo>
                  <a:lnTo>
                    <a:pt x="361848" y="1320927"/>
                  </a:lnTo>
                  <a:lnTo>
                    <a:pt x="361848" y="1160399"/>
                  </a:lnTo>
                  <a:lnTo>
                    <a:pt x="468693" y="1196848"/>
                  </a:lnTo>
                  <a:close/>
                </a:path>
                <a:path w="6633209" h="1321435">
                  <a:moveTo>
                    <a:pt x="1411668" y="117221"/>
                  </a:moveTo>
                  <a:lnTo>
                    <a:pt x="1315783" y="153924"/>
                  </a:lnTo>
                  <a:lnTo>
                    <a:pt x="1315783" y="0"/>
                  </a:lnTo>
                  <a:lnTo>
                    <a:pt x="1123886" y="0"/>
                  </a:lnTo>
                  <a:lnTo>
                    <a:pt x="1123886" y="153924"/>
                  </a:lnTo>
                  <a:lnTo>
                    <a:pt x="1030287" y="117221"/>
                  </a:lnTo>
                  <a:lnTo>
                    <a:pt x="1221041" y="400177"/>
                  </a:lnTo>
                  <a:lnTo>
                    <a:pt x="1411668" y="117221"/>
                  </a:lnTo>
                  <a:close/>
                </a:path>
                <a:path w="6633209" h="1321435">
                  <a:moveTo>
                    <a:pt x="1481518" y="1196848"/>
                  </a:moveTo>
                  <a:lnTo>
                    <a:pt x="1268666" y="904875"/>
                  </a:lnTo>
                  <a:lnTo>
                    <a:pt x="1055687" y="1198245"/>
                  </a:lnTo>
                  <a:lnTo>
                    <a:pt x="1160970" y="1160399"/>
                  </a:lnTo>
                  <a:lnTo>
                    <a:pt x="1160970" y="1320927"/>
                  </a:lnTo>
                  <a:lnTo>
                    <a:pt x="1375092" y="1320927"/>
                  </a:lnTo>
                  <a:lnTo>
                    <a:pt x="1375092" y="1160399"/>
                  </a:lnTo>
                  <a:lnTo>
                    <a:pt x="1481518" y="1196848"/>
                  </a:lnTo>
                  <a:close/>
                </a:path>
                <a:path w="6633209" h="1321435">
                  <a:moveTo>
                    <a:pt x="2489644" y="117221"/>
                  </a:moveTo>
                  <a:lnTo>
                    <a:pt x="2394521" y="153924"/>
                  </a:lnTo>
                  <a:lnTo>
                    <a:pt x="2394521" y="0"/>
                  </a:lnTo>
                  <a:lnTo>
                    <a:pt x="2204148" y="0"/>
                  </a:lnTo>
                  <a:lnTo>
                    <a:pt x="2204148" y="153924"/>
                  </a:lnTo>
                  <a:lnTo>
                    <a:pt x="2111438" y="117221"/>
                  </a:lnTo>
                  <a:lnTo>
                    <a:pt x="2300541" y="400177"/>
                  </a:lnTo>
                  <a:lnTo>
                    <a:pt x="2489644" y="117221"/>
                  </a:lnTo>
                  <a:close/>
                </a:path>
                <a:path w="6633209" h="1321435">
                  <a:moveTo>
                    <a:pt x="2770568" y="1196848"/>
                  </a:moveTo>
                  <a:lnTo>
                    <a:pt x="2556827" y="904875"/>
                  </a:lnTo>
                  <a:lnTo>
                    <a:pt x="2343213" y="1198245"/>
                  </a:lnTo>
                  <a:lnTo>
                    <a:pt x="2448877" y="1160399"/>
                  </a:lnTo>
                  <a:lnTo>
                    <a:pt x="2448877" y="1320927"/>
                  </a:lnTo>
                  <a:lnTo>
                    <a:pt x="2663761" y="1320927"/>
                  </a:lnTo>
                  <a:lnTo>
                    <a:pt x="2663761" y="1160399"/>
                  </a:lnTo>
                  <a:lnTo>
                    <a:pt x="2770568" y="1196848"/>
                  </a:lnTo>
                  <a:close/>
                </a:path>
                <a:path w="6633209" h="1321435">
                  <a:moveTo>
                    <a:pt x="3724719" y="117221"/>
                  </a:moveTo>
                  <a:lnTo>
                    <a:pt x="3629088" y="153924"/>
                  </a:lnTo>
                  <a:lnTo>
                    <a:pt x="3629088" y="0"/>
                  </a:lnTo>
                  <a:lnTo>
                    <a:pt x="3438080" y="0"/>
                  </a:lnTo>
                  <a:lnTo>
                    <a:pt x="3438080" y="153924"/>
                  </a:lnTo>
                  <a:lnTo>
                    <a:pt x="3344862" y="117221"/>
                  </a:lnTo>
                  <a:lnTo>
                    <a:pt x="3534727" y="400177"/>
                  </a:lnTo>
                  <a:lnTo>
                    <a:pt x="3724719" y="117221"/>
                  </a:lnTo>
                  <a:close/>
                </a:path>
                <a:path w="6633209" h="1321435">
                  <a:moveTo>
                    <a:pt x="3986593" y="1196848"/>
                  </a:moveTo>
                  <a:lnTo>
                    <a:pt x="3773741" y="904875"/>
                  </a:lnTo>
                  <a:lnTo>
                    <a:pt x="3560762" y="1198245"/>
                  </a:lnTo>
                  <a:lnTo>
                    <a:pt x="3666045" y="1160399"/>
                  </a:lnTo>
                  <a:lnTo>
                    <a:pt x="3666045" y="1320927"/>
                  </a:lnTo>
                  <a:lnTo>
                    <a:pt x="3880167" y="1320927"/>
                  </a:lnTo>
                  <a:lnTo>
                    <a:pt x="3880167" y="1160399"/>
                  </a:lnTo>
                  <a:lnTo>
                    <a:pt x="3986593" y="1196848"/>
                  </a:lnTo>
                  <a:close/>
                </a:path>
                <a:path w="6633209" h="1321435">
                  <a:moveTo>
                    <a:pt x="5086794" y="117221"/>
                  </a:moveTo>
                  <a:lnTo>
                    <a:pt x="4990782" y="153924"/>
                  </a:lnTo>
                  <a:lnTo>
                    <a:pt x="4990782" y="0"/>
                  </a:lnTo>
                  <a:lnTo>
                    <a:pt x="4798885" y="0"/>
                  </a:lnTo>
                  <a:lnTo>
                    <a:pt x="4798885" y="153924"/>
                  </a:lnTo>
                  <a:lnTo>
                    <a:pt x="4705413" y="117221"/>
                  </a:lnTo>
                  <a:lnTo>
                    <a:pt x="4896040" y="400177"/>
                  </a:lnTo>
                  <a:lnTo>
                    <a:pt x="5086794" y="117221"/>
                  </a:lnTo>
                  <a:close/>
                </a:path>
                <a:path w="6633209" h="1321435">
                  <a:moveTo>
                    <a:pt x="5186743" y="1196848"/>
                  </a:moveTo>
                  <a:lnTo>
                    <a:pt x="4973002" y="904875"/>
                  </a:lnTo>
                  <a:lnTo>
                    <a:pt x="4759388" y="1198245"/>
                  </a:lnTo>
                  <a:lnTo>
                    <a:pt x="4865052" y="1160399"/>
                  </a:lnTo>
                  <a:lnTo>
                    <a:pt x="4865052" y="1320927"/>
                  </a:lnTo>
                  <a:lnTo>
                    <a:pt x="5079936" y="1320927"/>
                  </a:lnTo>
                  <a:lnTo>
                    <a:pt x="5079936" y="1160399"/>
                  </a:lnTo>
                  <a:lnTo>
                    <a:pt x="5186743" y="1196848"/>
                  </a:lnTo>
                  <a:close/>
                </a:path>
                <a:path w="6633209" h="1321435">
                  <a:moveTo>
                    <a:pt x="6201219" y="117221"/>
                  </a:moveTo>
                  <a:lnTo>
                    <a:pt x="6105588" y="153924"/>
                  </a:lnTo>
                  <a:lnTo>
                    <a:pt x="6105588" y="0"/>
                  </a:lnTo>
                  <a:lnTo>
                    <a:pt x="5914580" y="0"/>
                  </a:lnTo>
                  <a:lnTo>
                    <a:pt x="5914580" y="153924"/>
                  </a:lnTo>
                  <a:lnTo>
                    <a:pt x="5821362" y="117221"/>
                  </a:lnTo>
                  <a:lnTo>
                    <a:pt x="6011227" y="400177"/>
                  </a:lnTo>
                  <a:lnTo>
                    <a:pt x="6201219" y="117221"/>
                  </a:lnTo>
                  <a:close/>
                </a:path>
                <a:path w="6633209" h="1321435">
                  <a:moveTo>
                    <a:pt x="6390068" y="1196848"/>
                  </a:moveTo>
                  <a:lnTo>
                    <a:pt x="6176327" y="904875"/>
                  </a:lnTo>
                  <a:lnTo>
                    <a:pt x="5962713" y="1198245"/>
                  </a:lnTo>
                  <a:lnTo>
                    <a:pt x="6068377" y="1160399"/>
                  </a:lnTo>
                  <a:lnTo>
                    <a:pt x="6068377" y="1320927"/>
                  </a:lnTo>
                  <a:lnTo>
                    <a:pt x="6283261" y="1320927"/>
                  </a:lnTo>
                  <a:lnTo>
                    <a:pt x="6283261" y="1160399"/>
                  </a:lnTo>
                  <a:lnTo>
                    <a:pt x="6390068" y="1196848"/>
                  </a:lnTo>
                  <a:close/>
                </a:path>
                <a:path w="6633209" h="1321435">
                  <a:moveTo>
                    <a:pt x="6633019" y="282956"/>
                  </a:moveTo>
                  <a:lnTo>
                    <a:pt x="6443027" y="0"/>
                  </a:lnTo>
                  <a:lnTo>
                    <a:pt x="6253162" y="282956"/>
                  </a:lnTo>
                  <a:lnTo>
                    <a:pt x="6348666" y="246253"/>
                  </a:lnTo>
                  <a:lnTo>
                    <a:pt x="6348666" y="400177"/>
                  </a:lnTo>
                  <a:lnTo>
                    <a:pt x="6539801" y="400177"/>
                  </a:lnTo>
                  <a:lnTo>
                    <a:pt x="6539801" y="246253"/>
                  </a:lnTo>
                  <a:lnTo>
                    <a:pt x="6633019" y="282956"/>
                  </a:lnTo>
                  <a:close/>
                </a:path>
              </a:pathLst>
            </a:custGeom>
            <a:solidFill>
              <a:srgbClr val="333399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763587" y="4889500"/>
              <a:ext cx="6794500" cy="900430"/>
            </a:xfrm>
            <a:custGeom>
              <a:rect l="l" t="t" r="r" b="b"/>
              <a:pathLst>
                <a:path w="6794500" h="900428">
                  <a:moveTo>
                    <a:pt x="881062" y="450088"/>
                  </a:moveTo>
                  <a:lnTo>
                    <a:pt x="587438" y="0"/>
                  </a:lnTo>
                  <a:lnTo>
                    <a:pt x="0" y="0"/>
                  </a:lnTo>
                  <a:lnTo>
                    <a:pt x="0" y="900112"/>
                  </a:lnTo>
                  <a:lnTo>
                    <a:pt x="587438" y="900112"/>
                  </a:lnTo>
                  <a:lnTo>
                    <a:pt x="881062" y="450088"/>
                  </a:lnTo>
                  <a:close/>
                </a:path>
                <a:path w="6794500" h="900428">
                  <a:moveTo>
                    <a:pt x="1962213" y="450088"/>
                  </a:moveTo>
                  <a:lnTo>
                    <a:pt x="1648904" y="0"/>
                  </a:lnTo>
                  <a:lnTo>
                    <a:pt x="1022413" y="0"/>
                  </a:lnTo>
                  <a:lnTo>
                    <a:pt x="1022413" y="900112"/>
                  </a:lnTo>
                  <a:lnTo>
                    <a:pt x="1648904" y="900112"/>
                  </a:lnTo>
                  <a:lnTo>
                    <a:pt x="1962213" y="450088"/>
                  </a:lnTo>
                  <a:close/>
                </a:path>
                <a:path w="6794500" h="900428">
                  <a:moveTo>
                    <a:pt x="3324288" y="450088"/>
                  </a:moveTo>
                  <a:lnTo>
                    <a:pt x="3008185" y="0"/>
                  </a:lnTo>
                  <a:lnTo>
                    <a:pt x="2082863" y="0"/>
                  </a:lnTo>
                  <a:lnTo>
                    <a:pt x="2082863" y="900112"/>
                  </a:lnTo>
                  <a:lnTo>
                    <a:pt x="3008185" y="900112"/>
                  </a:lnTo>
                  <a:lnTo>
                    <a:pt x="3324288" y="450088"/>
                  </a:lnTo>
                  <a:close/>
                </a:path>
                <a:path w="6794500" h="900428">
                  <a:moveTo>
                    <a:pt x="4422838" y="450088"/>
                  </a:moveTo>
                  <a:lnTo>
                    <a:pt x="4225226" y="0"/>
                  </a:lnTo>
                  <a:lnTo>
                    <a:pt x="3417887" y="0"/>
                  </a:lnTo>
                  <a:lnTo>
                    <a:pt x="3417887" y="900112"/>
                  </a:lnTo>
                  <a:lnTo>
                    <a:pt x="4225226" y="900112"/>
                  </a:lnTo>
                  <a:lnTo>
                    <a:pt x="4422838" y="450088"/>
                  </a:lnTo>
                  <a:close/>
                </a:path>
                <a:path w="6794500" h="900428">
                  <a:moveTo>
                    <a:pt x="5769038" y="450088"/>
                  </a:moveTo>
                  <a:lnTo>
                    <a:pt x="5403278" y="0"/>
                  </a:lnTo>
                  <a:lnTo>
                    <a:pt x="4672012" y="0"/>
                  </a:lnTo>
                  <a:lnTo>
                    <a:pt x="4672012" y="900112"/>
                  </a:lnTo>
                  <a:lnTo>
                    <a:pt x="5403278" y="900112"/>
                  </a:lnTo>
                  <a:lnTo>
                    <a:pt x="5769038" y="450088"/>
                  </a:lnTo>
                  <a:close/>
                </a:path>
                <a:path w="6794500" h="900428">
                  <a:moveTo>
                    <a:pt x="6794500" y="0"/>
                  </a:moveTo>
                  <a:lnTo>
                    <a:pt x="5783262" y="0"/>
                  </a:lnTo>
                  <a:lnTo>
                    <a:pt x="5783262" y="900112"/>
                  </a:lnTo>
                  <a:lnTo>
                    <a:pt x="6794500" y="900112"/>
                  </a:lnTo>
                  <a:lnTo>
                    <a:pt x="6794500" y="0"/>
                  </a:lnTo>
                  <a:close/>
                </a:path>
              </a:pathLst>
            </a:custGeom>
            <a:solidFill>
              <a:srgbClr val="C3D6EB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788987" y="5891212"/>
              <a:ext cx="6626859" cy="152400"/>
            </a:xfrm>
            <a:custGeom>
              <a:rect l="l" t="t" r="r" b="b"/>
              <a:pathLst>
                <a:path w="6626859" h="152400">
                  <a:moveTo>
                    <a:pt x="1852612" y="0"/>
                  </a:moveTo>
                  <a:lnTo>
                    <a:pt x="0" y="0"/>
                  </a:lnTo>
                  <a:lnTo>
                    <a:pt x="926274" y="152400"/>
                  </a:lnTo>
                  <a:lnTo>
                    <a:pt x="1852612" y="0"/>
                  </a:lnTo>
                  <a:close/>
                </a:path>
                <a:path w="6626859" h="152400">
                  <a:moveTo>
                    <a:pt x="4059237" y="0"/>
                  </a:moveTo>
                  <a:lnTo>
                    <a:pt x="2208212" y="0"/>
                  </a:lnTo>
                  <a:lnTo>
                    <a:pt x="3133788" y="152400"/>
                  </a:lnTo>
                  <a:lnTo>
                    <a:pt x="4059237" y="0"/>
                  </a:lnTo>
                  <a:close/>
                </a:path>
                <a:path w="6626859" h="152400">
                  <a:moveTo>
                    <a:pt x="6626288" y="0"/>
                  </a:moveTo>
                  <a:lnTo>
                    <a:pt x="4772088" y="0"/>
                  </a:lnTo>
                  <a:lnTo>
                    <a:pt x="5699188" y="152400"/>
                  </a:lnTo>
                  <a:lnTo>
                    <a:pt x="6626288" y="0"/>
                  </a:lnTo>
                  <a:close/>
                </a:path>
              </a:pathLst>
            </a:custGeom>
            <a:solidFill>
              <a:srgbClr val="333399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417567" y="6484721"/>
            <a:ext cx="190944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Microsoft Sans Serif"/>
                <a:cs typeface="Microsoft Sans Serif"/>
              </a:rPr>
              <a:t>Manufacturing</a:t>
            </a:r>
            <a:r>
              <a:rPr sz="900" spc="-25">
                <a:latin typeface="Microsoft Sans Serif"/>
                <a:cs typeface="Microsoft Sans Serif"/>
              </a:rPr>
              <a:t> </a:t>
            </a:r>
            <a:r>
              <a:rPr sz="900" spc="-5">
                <a:latin typeface="Microsoft Sans Serif"/>
                <a:cs typeface="Microsoft Sans Serif"/>
              </a:rPr>
              <a:t>Excellence</a:t>
            </a:r>
            <a:r>
              <a:rPr sz="900" spc="-10">
                <a:latin typeface="Microsoft Sans Serif"/>
                <a:cs typeface="Microsoft Sans Serif"/>
              </a:rPr>
              <a:t> </a:t>
            </a:r>
            <a:r>
              <a:rPr sz="900" spc="-5">
                <a:latin typeface="Microsoft Sans Serif"/>
                <a:cs typeface="Microsoft Sans Serif"/>
              </a:rPr>
              <a:t>Days</a:t>
            </a:r>
            <a:r>
              <a:rPr sz="900" spc="20">
                <a:latin typeface="Microsoft Sans Serif"/>
                <a:cs typeface="Microsoft Sans Serif"/>
              </a:rPr>
              <a:t> </a:t>
            </a:r>
            <a:r>
              <a:rPr sz="900" spc="-5">
                <a:latin typeface="Microsoft Sans Serif"/>
                <a:cs typeface="Microsoft Sans Serif"/>
              </a:rPr>
              <a:t>2012</a:t>
            </a:r>
            <a:endParaRPr sz="900">
              <a:latin typeface="Microsoft Sans Serif"/>
              <a:cs typeface="Microsoft Sans Serif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954273" y="981582"/>
            <a:ext cx="6305550" cy="6356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/>
              <a:t>Available</a:t>
            </a:r>
            <a:r>
              <a:rPr spc="-20"/>
              <a:t> </a:t>
            </a:r>
            <a:r>
              <a:rPr/>
              <a:t>on</a:t>
            </a:r>
            <a:r>
              <a:rPr spc="5"/>
              <a:t> </a:t>
            </a:r>
            <a:r>
              <a:rPr spc="-5"/>
              <a:t>various </a:t>
            </a:r>
            <a:r>
              <a:rPr spc="5"/>
              <a:t>work</a:t>
            </a:r>
            <a:r>
              <a:rPr spc="-50"/>
              <a:t> </a:t>
            </a:r>
            <a:r>
              <a:rPr/>
              <a:t>stations</a:t>
            </a:r>
            <a:r>
              <a:rPr spc="10">
                <a:latin typeface="Microsoft YaHei UI"/>
                <a:cs typeface="Microsoft YaHei UI"/>
              </a:rPr>
              <a:t>多样</a:t>
            </a:r>
            <a:r>
              <a:rPr spc="15">
                <a:latin typeface="Microsoft YaHei UI"/>
                <a:cs typeface="Microsoft YaHei UI"/>
              </a:rPr>
              <a:t>的</a:t>
            </a:r>
            <a:r>
              <a:rPr/>
              <a:t>SIMATCI</a:t>
            </a:r>
            <a:r>
              <a:rPr spc="-55"/>
              <a:t> </a:t>
            </a:r>
            <a:r>
              <a:rPr/>
              <a:t>IT</a:t>
            </a:r>
          </a:p>
          <a:p>
            <a:pPr marL="12700">
              <a:lnSpc>
                <a:spcPct val="100000"/>
              </a:lnSpc>
            </a:pPr>
            <a:r>
              <a:rPr spc="10">
                <a:latin typeface="Microsoft YaHei UI"/>
                <a:cs typeface="Microsoft YaHei UI"/>
              </a:rPr>
              <a:t>客户端界面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65056" y="6484721"/>
            <a:ext cx="8953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Microsoft Sans Serif"/>
                <a:cs typeface="Microsoft Sans Serif"/>
              </a:rPr>
              <a:t>9</a:t>
            </a:r>
            <a:endParaRPr sz="900">
              <a:latin typeface="Microsoft Sans Serif"/>
              <a:cs typeface="Microsoft Sans Serif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273050" y="1773301"/>
            <a:ext cx="4659376" cy="3730625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2865501" y="4451348"/>
            <a:ext cx="6521323" cy="237490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/>
          <a:stretch>
            <a:fillRect/>
          </a:stretch>
        </p:blipFill>
        <p:spPr>
          <a:xfrm>
            <a:off x="5154676" y="1773173"/>
            <a:ext cx="3673475" cy="26638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417567" y="6484721"/>
            <a:ext cx="190944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Microsoft Sans Serif"/>
                <a:cs typeface="Microsoft Sans Serif"/>
              </a:rPr>
              <a:t>Manufacturing</a:t>
            </a:r>
            <a:r>
              <a:rPr sz="900" spc="-25">
                <a:latin typeface="Microsoft Sans Serif"/>
                <a:cs typeface="Microsoft Sans Serif"/>
              </a:rPr>
              <a:t> </a:t>
            </a:r>
            <a:r>
              <a:rPr sz="900" spc="-5">
                <a:latin typeface="Microsoft Sans Serif"/>
                <a:cs typeface="Microsoft Sans Serif"/>
              </a:rPr>
              <a:t>Excellence</a:t>
            </a:r>
            <a:r>
              <a:rPr sz="900" spc="-10">
                <a:latin typeface="Microsoft Sans Serif"/>
                <a:cs typeface="Microsoft Sans Serif"/>
              </a:rPr>
              <a:t> </a:t>
            </a:r>
            <a:r>
              <a:rPr sz="900" spc="-5">
                <a:latin typeface="Microsoft Sans Serif"/>
                <a:cs typeface="Microsoft Sans Serif"/>
              </a:rPr>
              <a:t>Days</a:t>
            </a:r>
            <a:r>
              <a:rPr sz="900" spc="20">
                <a:latin typeface="Microsoft Sans Serif"/>
                <a:cs typeface="Microsoft Sans Serif"/>
              </a:rPr>
              <a:t> </a:t>
            </a:r>
            <a:r>
              <a:rPr sz="900" spc="-5">
                <a:latin typeface="Microsoft Sans Serif"/>
                <a:cs typeface="Microsoft Sans Serif"/>
              </a:rPr>
              <a:t>2012</a:t>
            </a:r>
            <a:endParaRPr sz="900">
              <a:latin typeface="Microsoft Sans Serif"/>
              <a:cs typeface="Microsoft Sans Serif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954273" y="978534"/>
            <a:ext cx="4060190" cy="6388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/>
              <a:t>Configurable</a:t>
            </a:r>
            <a:r>
              <a:rPr spc="-65"/>
              <a:t> </a:t>
            </a:r>
            <a:r>
              <a:rPr/>
              <a:t>quality</a:t>
            </a:r>
            <a:r>
              <a:rPr spc="-50"/>
              <a:t> </a:t>
            </a:r>
            <a:r>
              <a:rPr/>
              <a:t>organization</a:t>
            </a: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pc="10">
                <a:latin typeface="Microsoft YaHei UI"/>
                <a:cs typeface="Microsoft YaHei UI"/>
              </a:rPr>
              <a:t>工厂里的质量相关角色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0316" y="1799082"/>
            <a:ext cx="9040495" cy="57594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600"/>
              </a:lnSpc>
              <a:spcBef>
                <a:spcPts val="85"/>
              </a:spcBef>
            </a:pPr>
            <a:r>
              <a:rPr sz="1800" b="1" spc="-10">
                <a:solidFill>
                  <a:srgbClr val="333399"/>
                </a:solidFill>
                <a:latin typeface="Arial"/>
                <a:cs typeface="Arial"/>
              </a:rPr>
              <a:t>SIMATIC</a:t>
            </a:r>
            <a:r>
              <a:rPr sz="1800" b="1" spc="3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b="1">
                <a:solidFill>
                  <a:srgbClr val="333399"/>
                </a:solidFill>
                <a:latin typeface="Arial"/>
                <a:cs typeface="Arial"/>
              </a:rPr>
              <a:t>IT</a:t>
            </a:r>
            <a:r>
              <a:rPr sz="1800" b="1" spc="15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b="1">
                <a:solidFill>
                  <a:srgbClr val="333399"/>
                </a:solidFill>
                <a:latin typeface="Arial"/>
                <a:cs typeface="Arial"/>
              </a:rPr>
              <a:t>Unilab</a:t>
            </a:r>
            <a:r>
              <a:rPr sz="1800" b="1" spc="5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b="1" spc="-5">
                <a:solidFill>
                  <a:srgbClr val="333399"/>
                </a:solidFill>
                <a:latin typeface="Arial"/>
                <a:cs typeface="Arial"/>
              </a:rPr>
              <a:t>facilitates</a:t>
            </a:r>
            <a:r>
              <a:rPr sz="1800" b="1" spc="15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b="1" spc="-5">
                <a:solidFill>
                  <a:srgbClr val="333399"/>
                </a:solidFill>
                <a:latin typeface="Arial"/>
                <a:cs typeface="Arial"/>
              </a:rPr>
              <a:t>the</a:t>
            </a:r>
            <a:r>
              <a:rPr sz="1800" b="1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b="1" spc="-10">
                <a:solidFill>
                  <a:srgbClr val="333399"/>
                </a:solidFill>
                <a:latin typeface="Arial"/>
                <a:cs typeface="Arial"/>
              </a:rPr>
              <a:t>various</a:t>
            </a:r>
            <a:r>
              <a:rPr sz="1800" b="1" spc="5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b="1" spc="-5">
                <a:solidFill>
                  <a:srgbClr val="333399"/>
                </a:solidFill>
                <a:latin typeface="Arial"/>
                <a:cs typeface="Arial"/>
              </a:rPr>
              <a:t>roles</a:t>
            </a:r>
            <a:r>
              <a:rPr sz="1800" b="1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b="1" spc="5">
                <a:solidFill>
                  <a:srgbClr val="333399"/>
                </a:solidFill>
                <a:latin typeface="Arial"/>
                <a:cs typeface="Arial"/>
              </a:rPr>
              <a:t>within</a:t>
            </a:r>
            <a:r>
              <a:rPr sz="1800" b="1" spc="-45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b="1" spc="-5">
                <a:solidFill>
                  <a:srgbClr val="333399"/>
                </a:solidFill>
                <a:latin typeface="Arial"/>
                <a:cs typeface="Arial"/>
              </a:rPr>
              <a:t>the</a:t>
            </a:r>
            <a:r>
              <a:rPr sz="1800" b="1" spc="1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b="1" spc="-5">
                <a:solidFill>
                  <a:srgbClr val="333399"/>
                </a:solidFill>
                <a:latin typeface="Arial"/>
                <a:cs typeface="Arial"/>
              </a:rPr>
              <a:t>laboratory</a:t>
            </a:r>
            <a:r>
              <a:rPr sz="1800" b="1" spc="5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b="1">
                <a:solidFill>
                  <a:srgbClr val="333399"/>
                </a:solidFill>
                <a:latin typeface="Arial"/>
                <a:cs typeface="Arial"/>
              </a:rPr>
              <a:t>and</a:t>
            </a:r>
            <a:r>
              <a:rPr sz="1800" b="1" spc="1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b="1">
                <a:solidFill>
                  <a:srgbClr val="333399"/>
                </a:solidFill>
                <a:latin typeface="Arial"/>
                <a:cs typeface="Arial"/>
              </a:rPr>
              <a:t>production </a:t>
            </a:r>
            <a:r>
              <a:rPr sz="1800" b="1" spc="-484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b="1" spc="-5">
                <a:solidFill>
                  <a:srgbClr val="333399"/>
                </a:solidFill>
                <a:latin typeface="Arial"/>
                <a:cs typeface="Arial"/>
              </a:rPr>
              <a:t>test</a:t>
            </a:r>
            <a:r>
              <a:rPr sz="1800" b="1" spc="-15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b="1" spc="-5">
                <a:solidFill>
                  <a:srgbClr val="333399"/>
                </a:solidFill>
                <a:latin typeface="Arial"/>
                <a:cs typeface="Arial"/>
              </a:rPr>
              <a:t>environment</a:t>
            </a:r>
            <a:r>
              <a:rPr sz="1800" b="1" spc="4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b="1" spc="-10">
                <a:solidFill>
                  <a:srgbClr val="333399"/>
                </a:solidFill>
                <a:latin typeface="Arial"/>
                <a:cs typeface="Arial"/>
              </a:rPr>
              <a:t>SIMATIC</a:t>
            </a:r>
            <a:r>
              <a:rPr sz="1800" b="1" spc="25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b="1">
                <a:solidFill>
                  <a:srgbClr val="333399"/>
                </a:solidFill>
                <a:latin typeface="Arial"/>
                <a:cs typeface="Arial"/>
              </a:rPr>
              <a:t>IT</a:t>
            </a:r>
            <a:r>
              <a:rPr sz="1800" b="1" spc="5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1800" b="1">
                <a:solidFill>
                  <a:srgbClr val="333399"/>
                </a:solidFill>
                <a:latin typeface="Arial"/>
                <a:cs typeface="Arial"/>
              </a:rPr>
              <a:t>Unilab</a:t>
            </a:r>
            <a:r>
              <a:rPr sz="1800" b="1" spc="10">
                <a:solidFill>
                  <a:srgbClr val="333399"/>
                </a:solidFill>
                <a:latin typeface="Microsoft YaHei UI"/>
                <a:cs typeface="Microsoft YaHei UI"/>
              </a:rPr>
              <a:t>帮助了实验室内和生产测试环境的各种人员</a:t>
            </a:r>
            <a:endParaRPr sz="1800">
              <a:latin typeface="Microsoft YaHei UI"/>
              <a:cs typeface="Microsoft YaHei U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401047" y="6484721"/>
            <a:ext cx="15367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Microsoft Sans Serif"/>
                <a:cs typeface="Microsoft Sans Serif"/>
              </a:rPr>
              <a:t>10</a:t>
            </a:r>
            <a:endParaRPr sz="900">
              <a:latin typeface="Microsoft Sans Serif"/>
              <a:cs typeface="Microsoft Sans Serif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1622044" y="5267325"/>
            <a:ext cx="6861175" cy="1177925"/>
            <a:chOff x="1622044" y="5267325"/>
            <a:chExt cx="6861175" cy="1177925"/>
          </a:xfrm>
        </p:grpSpPr>
        <p:sp>
          <p:nvSpPr>
            <p:cNvPr id="7" name="object 7"/>
            <p:cNvSpPr/>
            <p:nvPr/>
          </p:nvSpPr>
          <p:spPr>
            <a:xfrm>
              <a:off x="1657350" y="6430962"/>
              <a:ext cx="2410460" cy="0"/>
            </a:xfrm>
            <a:custGeom>
              <a:rect l="l" t="t" r="r" b="b"/>
              <a:pathLst>
                <a:path w="2410460">
                  <a:moveTo>
                    <a:pt x="2410333" y="0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4F6882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22044" y="6194425"/>
              <a:ext cx="85725" cy="230187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5929248" y="6424612"/>
              <a:ext cx="2516505" cy="0"/>
            </a:xfrm>
            <a:custGeom>
              <a:rect l="l" t="t" r="r" b="b"/>
              <a:pathLst>
                <a:path w="2516504">
                  <a:moveTo>
                    <a:pt x="2516251" y="0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4F6882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3196082" y="5494273"/>
              <a:ext cx="5287010" cy="943610"/>
            </a:xfrm>
            <a:custGeom>
              <a:rect l="l" t="t" r="r" b="b"/>
              <a:pathLst>
                <a:path w="5287009" h="943610">
                  <a:moveTo>
                    <a:pt x="85725" y="85725"/>
                  </a:moveTo>
                  <a:lnTo>
                    <a:pt x="78613" y="71501"/>
                  </a:lnTo>
                  <a:lnTo>
                    <a:pt x="42926" y="0"/>
                  </a:lnTo>
                  <a:lnTo>
                    <a:pt x="0" y="85725"/>
                  </a:lnTo>
                  <a:lnTo>
                    <a:pt x="28575" y="85725"/>
                  </a:lnTo>
                  <a:lnTo>
                    <a:pt x="28575" y="943038"/>
                  </a:lnTo>
                  <a:lnTo>
                    <a:pt x="57150" y="943038"/>
                  </a:lnTo>
                  <a:lnTo>
                    <a:pt x="57150" y="85725"/>
                  </a:lnTo>
                  <a:lnTo>
                    <a:pt x="85725" y="85725"/>
                  </a:lnTo>
                  <a:close/>
                </a:path>
                <a:path w="5287009" h="943610">
                  <a:moveTo>
                    <a:pt x="3687953" y="481076"/>
                  </a:moveTo>
                  <a:lnTo>
                    <a:pt x="3680790" y="466788"/>
                  </a:lnTo>
                  <a:lnTo>
                    <a:pt x="3645027" y="395351"/>
                  </a:lnTo>
                  <a:lnTo>
                    <a:pt x="3602228" y="481076"/>
                  </a:lnTo>
                  <a:lnTo>
                    <a:pt x="3630803" y="481076"/>
                  </a:lnTo>
                  <a:lnTo>
                    <a:pt x="3630803" y="930338"/>
                  </a:lnTo>
                  <a:lnTo>
                    <a:pt x="3659378" y="930338"/>
                  </a:lnTo>
                  <a:lnTo>
                    <a:pt x="3659378" y="481076"/>
                  </a:lnTo>
                  <a:lnTo>
                    <a:pt x="3687953" y="481076"/>
                  </a:lnTo>
                  <a:close/>
                </a:path>
                <a:path w="5287009" h="943610">
                  <a:moveTo>
                    <a:pt x="5287010" y="746594"/>
                  </a:moveTo>
                  <a:lnTo>
                    <a:pt x="5279771" y="733082"/>
                  </a:lnTo>
                  <a:lnTo>
                    <a:pt x="5241798" y="662051"/>
                  </a:lnTo>
                  <a:lnTo>
                    <a:pt x="5201285" y="748893"/>
                  </a:lnTo>
                  <a:lnTo>
                    <a:pt x="5229860" y="748131"/>
                  </a:lnTo>
                  <a:lnTo>
                    <a:pt x="5235194" y="943419"/>
                  </a:lnTo>
                  <a:lnTo>
                    <a:pt x="5263642" y="942657"/>
                  </a:lnTo>
                  <a:lnTo>
                    <a:pt x="5258422" y="747369"/>
                  </a:lnTo>
                  <a:lnTo>
                    <a:pt x="5287010" y="746594"/>
                  </a:lnTo>
                  <a:close/>
                </a:path>
              </a:pathLst>
            </a:custGeom>
            <a:solidFill>
              <a:srgbClr val="4F6882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4068826" y="5272087"/>
              <a:ext cx="1881505" cy="170180"/>
            </a:xfrm>
            <a:custGeom>
              <a:rect l="l" t="t" r="r" b="b"/>
              <a:pathLst>
                <a:path w="1881504" h="170179">
                  <a:moveTo>
                    <a:pt x="1881124" y="0"/>
                  </a:moveTo>
                  <a:lnTo>
                    <a:pt x="0" y="0"/>
                  </a:lnTo>
                  <a:lnTo>
                    <a:pt x="0" y="169862"/>
                  </a:lnTo>
                  <a:lnTo>
                    <a:pt x="1881124" y="169862"/>
                  </a:lnTo>
                  <a:lnTo>
                    <a:pt x="1881124" y="0"/>
                  </a:lnTo>
                  <a:close/>
                </a:path>
              </a:pathLst>
            </a:custGeom>
            <a:solidFill>
              <a:srgbClr val="A2A2DF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4068826" y="5272087"/>
              <a:ext cx="1881505" cy="170180"/>
            </a:xfrm>
            <a:custGeom>
              <a:rect l="l" t="t" r="r" b="b"/>
              <a:pathLst>
                <a:path w="1881504" h="170179">
                  <a:moveTo>
                    <a:pt x="0" y="169862"/>
                  </a:moveTo>
                  <a:lnTo>
                    <a:pt x="1881124" y="169862"/>
                  </a:lnTo>
                  <a:lnTo>
                    <a:pt x="1881124" y="0"/>
                  </a:lnTo>
                  <a:lnTo>
                    <a:pt x="0" y="0"/>
                  </a:lnTo>
                  <a:lnTo>
                    <a:pt x="0" y="169862"/>
                  </a:lnTo>
                  <a:close/>
                </a:path>
              </a:pathLst>
            </a:custGeom>
            <a:ln w="9525">
              <a:solidFill>
                <a:srgbClr val="4F6882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4274565" y="5256022"/>
            <a:ext cx="147193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>
                <a:latin typeface="Microsoft Sans Serif"/>
                <a:cs typeface="Microsoft Sans Serif"/>
              </a:rPr>
              <a:t>Samples</a:t>
            </a:r>
            <a:r>
              <a:rPr sz="1100" spc="-35">
                <a:latin typeface="Microsoft Sans Serif"/>
                <a:cs typeface="Microsoft Sans Serif"/>
              </a:rPr>
              <a:t> </a:t>
            </a:r>
            <a:r>
              <a:rPr sz="1100">
                <a:latin typeface="Microsoft Sans Serif"/>
                <a:cs typeface="Microsoft Sans Serif"/>
              </a:rPr>
              <a:t>&amp;</a:t>
            </a:r>
            <a:r>
              <a:rPr sz="1100" spc="-15">
                <a:latin typeface="Microsoft Sans Serif"/>
                <a:cs typeface="Microsoft Sans Serif"/>
              </a:rPr>
              <a:t> </a:t>
            </a:r>
            <a:r>
              <a:rPr sz="1100">
                <a:latin typeface="Microsoft Sans Serif"/>
                <a:cs typeface="Microsoft Sans Serif"/>
              </a:rPr>
              <a:t>Instruments</a:t>
            </a:r>
            <a:endParaRPr sz="1100">
              <a:latin typeface="Microsoft Sans Serif"/>
              <a:cs typeface="Microsoft Sans Serif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017828" y="4031741"/>
            <a:ext cx="1513205" cy="1276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0965" indent="-88900">
              <a:lnSpc>
                <a:spcPts val="1350"/>
              </a:lnSpc>
              <a:buClr>
                <a:srgbClr val="BADFE2"/>
              </a:buClr>
              <a:buSzPct val="150000"/>
              <a:buChar char="•"/>
              <a:tabLst>
                <a:tab pos="101600"/>
              </a:tabLst>
            </a:pPr>
            <a:r>
              <a:rPr sz="1000" spc="-10">
                <a:latin typeface="Microsoft Sans Serif"/>
                <a:cs typeface="Microsoft Sans Serif"/>
              </a:rPr>
              <a:t>Am </a:t>
            </a:r>
            <a:r>
              <a:rPr sz="1000" spc="-5">
                <a:latin typeface="Microsoft Sans Serif"/>
                <a:cs typeface="Microsoft Sans Serif"/>
              </a:rPr>
              <a:t>I</a:t>
            </a:r>
            <a:r>
              <a:rPr sz="100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prepared</a:t>
            </a:r>
            <a:r>
              <a:rPr sz="1000" spc="-20">
                <a:latin typeface="Microsoft Sans Serif"/>
                <a:cs typeface="Microsoft Sans Serif"/>
              </a:rPr>
              <a:t> </a:t>
            </a:r>
            <a:r>
              <a:rPr sz="1000">
                <a:latin typeface="Microsoft Sans Serif"/>
                <a:cs typeface="Microsoft Sans Serif"/>
              </a:rPr>
              <a:t>for</a:t>
            </a:r>
            <a:r>
              <a:rPr sz="1000" spc="-10">
                <a:latin typeface="Microsoft Sans Serif"/>
                <a:cs typeface="Microsoft Sans Serif"/>
              </a:rPr>
              <a:t> </a:t>
            </a:r>
            <a:r>
              <a:rPr sz="1000" spc="5">
                <a:latin typeface="Microsoft Sans Serif"/>
                <a:cs typeface="Microsoft Sans Serif"/>
              </a:rPr>
              <a:t>my</a:t>
            </a:r>
            <a:endParaRPr sz="1000">
              <a:latin typeface="Microsoft Sans Serif"/>
              <a:cs typeface="Microsoft Sans Serif"/>
            </a:endParaRPr>
          </a:p>
          <a:p>
            <a:pPr marL="100965">
              <a:lnSpc>
                <a:spcPts val="1155"/>
              </a:lnSpc>
            </a:pPr>
            <a:r>
              <a:rPr sz="1000" spc="-10">
                <a:latin typeface="Microsoft Sans Serif"/>
                <a:cs typeface="Microsoft Sans Serif"/>
              </a:rPr>
              <a:t>audit</a:t>
            </a:r>
            <a:r>
              <a:rPr sz="1000" spc="-2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next</a:t>
            </a:r>
            <a:r>
              <a:rPr sz="1000" spc="-2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month?</a:t>
            </a:r>
            <a:r>
              <a:rPr sz="1000" spc="-5">
                <a:latin typeface="SimSun"/>
                <a:cs typeface="SimSun"/>
              </a:rPr>
              <a:t>我已经</a:t>
            </a:r>
            <a:endParaRPr sz="1000">
              <a:latin typeface="SimSun"/>
              <a:cs typeface="SimSun"/>
            </a:endParaRPr>
          </a:p>
          <a:p>
            <a:pPr marL="100965">
              <a:lnSpc>
                <a:spcPts val="1175"/>
              </a:lnSpc>
              <a:spcBef>
                <a:spcPts val="45"/>
              </a:spcBef>
            </a:pPr>
            <a:r>
              <a:rPr sz="1000" spc="-5">
                <a:latin typeface="SimSun"/>
                <a:cs typeface="SimSun"/>
              </a:rPr>
              <a:t>准备好下个月的审核了吗</a:t>
            </a:r>
            <a:endParaRPr sz="1000">
              <a:latin typeface="SimSun"/>
              <a:cs typeface="SimSun"/>
            </a:endParaRPr>
          </a:p>
          <a:p>
            <a:pPr marL="100965">
              <a:lnSpc>
                <a:spcPts val="1040"/>
              </a:lnSpc>
            </a:pPr>
            <a:r>
              <a:rPr sz="1000" spc="-5">
                <a:latin typeface="SimSun"/>
                <a:cs typeface="SimSun"/>
              </a:rPr>
              <a:t>？</a:t>
            </a:r>
            <a:endParaRPr sz="1000">
              <a:latin typeface="SimSun"/>
              <a:cs typeface="SimSun"/>
            </a:endParaRPr>
          </a:p>
          <a:p>
            <a:pPr marL="100965" marR="240665" indent="-88900">
              <a:lnSpc>
                <a:spcPct val="92300"/>
              </a:lnSpc>
              <a:spcBef>
                <a:spcPts val="5"/>
              </a:spcBef>
              <a:buClr>
                <a:srgbClr val="BADFE2"/>
              </a:buClr>
              <a:buSzPct val="150000"/>
              <a:buChar char="•"/>
              <a:tabLst>
                <a:tab pos="101600"/>
              </a:tabLst>
            </a:pPr>
            <a:r>
              <a:rPr sz="1000" spc="-5">
                <a:latin typeface="Microsoft Sans Serif"/>
                <a:cs typeface="Microsoft Sans Serif"/>
              </a:rPr>
              <a:t>Have</a:t>
            </a:r>
            <a:r>
              <a:rPr sz="1000" spc="-1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I</a:t>
            </a:r>
            <a:r>
              <a:rPr sz="1000" spc="-3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complied</a:t>
            </a:r>
            <a:r>
              <a:rPr sz="1000" spc="-15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with </a:t>
            </a:r>
            <a:r>
              <a:rPr sz="1000" spc="-25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equipment</a:t>
            </a:r>
            <a:r>
              <a:rPr sz="1000" spc="-4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control</a:t>
            </a:r>
            <a:endParaRPr sz="1000">
              <a:latin typeface="Microsoft Sans Serif"/>
              <a:cs typeface="Microsoft Sans Serif"/>
            </a:endParaRPr>
          </a:p>
          <a:p>
            <a:pPr marL="100965" marR="5080">
              <a:lnSpc>
                <a:spcPct val="100000"/>
              </a:lnSpc>
              <a:spcBef>
                <a:spcPts val="10"/>
              </a:spcBef>
            </a:pPr>
            <a:r>
              <a:rPr sz="1000" spc="-5">
                <a:latin typeface="Microsoft Sans Serif"/>
                <a:cs typeface="Microsoft Sans Serif"/>
              </a:rPr>
              <a:t>pro</a:t>
            </a:r>
            <a:r>
              <a:rPr sz="1000">
                <a:latin typeface="Microsoft Sans Serif"/>
                <a:cs typeface="Microsoft Sans Serif"/>
              </a:rPr>
              <a:t>c</a:t>
            </a:r>
            <a:r>
              <a:rPr sz="1000" spc="-5">
                <a:latin typeface="Microsoft Sans Serif"/>
                <a:cs typeface="Microsoft Sans Serif"/>
              </a:rPr>
              <a:t>e</a:t>
            </a:r>
            <a:r>
              <a:rPr sz="1000" spc="-10">
                <a:latin typeface="Microsoft Sans Serif"/>
                <a:cs typeface="Microsoft Sans Serif"/>
              </a:rPr>
              <a:t>d</a:t>
            </a:r>
            <a:r>
              <a:rPr sz="1000" spc="-5">
                <a:latin typeface="Microsoft Sans Serif"/>
                <a:cs typeface="Microsoft Sans Serif"/>
              </a:rPr>
              <a:t>ure</a:t>
            </a:r>
            <a:r>
              <a:rPr sz="1000" spc="-10">
                <a:latin typeface="Microsoft Sans Serif"/>
                <a:cs typeface="Microsoft Sans Serif"/>
              </a:rPr>
              <a:t>?</a:t>
            </a:r>
            <a:r>
              <a:rPr sz="1000" spc="-5">
                <a:latin typeface="SimSun"/>
                <a:cs typeface="SimSun"/>
              </a:rPr>
              <a:t>我有没有遵照 设备控制流程？</a:t>
            </a:r>
            <a:endParaRPr sz="1000">
              <a:latin typeface="SimSun"/>
              <a:cs typeface="SimSu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017828" y="5312155"/>
            <a:ext cx="1506855" cy="971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0965" indent="-88900">
              <a:lnSpc>
                <a:spcPts val="1350"/>
              </a:lnSpc>
              <a:buClr>
                <a:srgbClr val="BADFE2"/>
              </a:buClr>
              <a:buSzPct val="150000"/>
              <a:buChar char="•"/>
              <a:tabLst>
                <a:tab pos="101600"/>
              </a:tabLst>
            </a:pPr>
            <a:r>
              <a:rPr sz="1000">
                <a:latin typeface="Microsoft Sans Serif"/>
                <a:cs typeface="Microsoft Sans Serif"/>
              </a:rPr>
              <a:t>Which</a:t>
            </a:r>
            <a:r>
              <a:rPr sz="1000" spc="-55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analyses</a:t>
            </a:r>
            <a:r>
              <a:rPr sz="1000" spc="1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are</a:t>
            </a:r>
            <a:endParaRPr sz="1000">
              <a:latin typeface="Microsoft Sans Serif"/>
              <a:cs typeface="Microsoft Sans Serif"/>
            </a:endParaRPr>
          </a:p>
          <a:p>
            <a:pPr marL="100965">
              <a:lnSpc>
                <a:spcPts val="1155"/>
              </a:lnSpc>
            </a:pPr>
            <a:r>
              <a:rPr sz="1000" spc="-5">
                <a:latin typeface="Microsoft Sans Serif"/>
                <a:cs typeface="Microsoft Sans Serif"/>
              </a:rPr>
              <a:t>d</a:t>
            </a:r>
            <a:r>
              <a:rPr sz="1000" spc="-10">
                <a:latin typeface="Microsoft Sans Serif"/>
                <a:cs typeface="Microsoft Sans Serif"/>
              </a:rPr>
              <a:t>e</a:t>
            </a:r>
            <a:r>
              <a:rPr sz="1000" spc="-15">
                <a:latin typeface="Microsoft Sans Serif"/>
                <a:cs typeface="Microsoft Sans Serif"/>
              </a:rPr>
              <a:t>l</a:t>
            </a:r>
            <a:r>
              <a:rPr sz="1000" spc="-5">
                <a:latin typeface="Microsoft Sans Serif"/>
                <a:cs typeface="Microsoft Sans Serif"/>
              </a:rPr>
              <a:t>a</a:t>
            </a:r>
            <a:r>
              <a:rPr sz="1000" spc="-40">
                <a:latin typeface="Microsoft Sans Serif"/>
                <a:cs typeface="Microsoft Sans Serif"/>
              </a:rPr>
              <a:t>y</a:t>
            </a:r>
            <a:r>
              <a:rPr sz="1000" spc="-5">
                <a:latin typeface="Microsoft Sans Serif"/>
                <a:cs typeface="Microsoft Sans Serif"/>
              </a:rPr>
              <a:t>e</a:t>
            </a:r>
            <a:r>
              <a:rPr sz="1000" spc="-10">
                <a:latin typeface="Microsoft Sans Serif"/>
                <a:cs typeface="Microsoft Sans Serif"/>
              </a:rPr>
              <a:t>d?</a:t>
            </a:r>
            <a:r>
              <a:rPr sz="1000" spc="-5">
                <a:latin typeface="SimSun"/>
                <a:cs typeface="SimSun"/>
              </a:rPr>
              <a:t>哪些分析被搁置</a:t>
            </a:r>
            <a:endParaRPr sz="1000">
              <a:latin typeface="SimSun"/>
              <a:cs typeface="SimSun"/>
            </a:endParaRPr>
          </a:p>
          <a:p>
            <a:pPr marL="100965">
              <a:lnSpc>
                <a:spcPts val="1065"/>
              </a:lnSpc>
            </a:pPr>
            <a:r>
              <a:rPr sz="1000" spc="-5">
                <a:latin typeface="SimSun"/>
                <a:cs typeface="SimSun"/>
              </a:rPr>
              <a:t>了？</a:t>
            </a:r>
            <a:endParaRPr sz="1000">
              <a:latin typeface="SimSun"/>
              <a:cs typeface="SimSun"/>
            </a:endParaRPr>
          </a:p>
          <a:p>
            <a:pPr marL="100965" indent="-88900">
              <a:lnSpc>
                <a:spcPts val="1620"/>
              </a:lnSpc>
              <a:buClr>
                <a:srgbClr val="BADFE2"/>
              </a:buClr>
              <a:buSzPct val="150000"/>
              <a:buChar char="•"/>
              <a:tabLst>
                <a:tab pos="101600"/>
              </a:tabLst>
            </a:pPr>
            <a:r>
              <a:rPr sz="1000" spc="5">
                <a:latin typeface="Microsoft Sans Serif"/>
                <a:cs typeface="Microsoft Sans Serif"/>
              </a:rPr>
              <a:t>What</a:t>
            </a:r>
            <a:r>
              <a:rPr sz="1000" spc="-5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samples</a:t>
            </a:r>
            <a:r>
              <a:rPr sz="1000" spc="-2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are</a:t>
            </a:r>
            <a:r>
              <a:rPr sz="100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out</a:t>
            </a:r>
            <a:r>
              <a:rPr sz="1000" spc="-1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of</a:t>
            </a:r>
            <a:endParaRPr sz="1000">
              <a:latin typeface="Microsoft Sans Serif"/>
              <a:cs typeface="Microsoft Sans Serif"/>
            </a:endParaRPr>
          </a:p>
          <a:p>
            <a:pPr marL="100965">
              <a:lnSpc>
                <a:spcPts val="1155"/>
              </a:lnSpc>
            </a:pPr>
            <a:r>
              <a:rPr sz="1000" spc="-5">
                <a:latin typeface="Microsoft Sans Serif"/>
                <a:cs typeface="Microsoft Sans Serif"/>
              </a:rPr>
              <a:t>spec?</a:t>
            </a:r>
            <a:r>
              <a:rPr sz="1000" spc="-5">
                <a:latin typeface="SimSun"/>
                <a:cs typeface="SimSun"/>
              </a:rPr>
              <a:t>哪些样本不符合特</a:t>
            </a:r>
            <a:endParaRPr sz="1000">
              <a:latin typeface="SimSun"/>
              <a:cs typeface="SimSun"/>
            </a:endParaRPr>
          </a:p>
          <a:p>
            <a:pPr marL="100965">
              <a:lnSpc>
                <a:spcPct val="100000"/>
              </a:lnSpc>
            </a:pPr>
            <a:r>
              <a:rPr sz="1000" spc="-5">
                <a:latin typeface="SimSun"/>
                <a:cs typeface="SimSun"/>
              </a:rPr>
              <a:t>征？</a:t>
            </a:r>
            <a:endParaRPr sz="1000">
              <a:latin typeface="SimSun"/>
              <a:cs typeface="SimSun"/>
            </a:endParaRPr>
          </a:p>
        </p:txBody>
      </p:sp>
      <p:pic>
        <p:nvPicPr>
          <p:cNvPr id="16" name="object 16"/>
          <p:cNvPicPr/>
          <p:nvPr/>
        </p:nvPicPr>
        <p:blipFill>
          <a:blip r:embed="rId3"/>
          <a:stretch>
            <a:fillRect/>
          </a:stretch>
        </p:blipFill>
        <p:spPr>
          <a:xfrm>
            <a:off x="1016000" y="2489200"/>
            <a:ext cx="1278001" cy="1285875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1009650" y="3652773"/>
            <a:ext cx="1271905" cy="323850"/>
          </a:xfrm>
          <a:prstGeom prst="rect">
            <a:avLst/>
          </a:prstGeom>
          <a:solidFill>
            <a:srgbClr val="A2A2DF"/>
          </a:solidFill>
          <a:ln w="9525">
            <a:solidFill>
              <a:srgbClr val="4F6882"/>
            </a:solidFill>
          </a:ln>
        </p:spPr>
        <p:txBody>
          <a:bodyPr vert="horz" wrap="square" lIns="0" tIns="768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16230">
              <a:lnSpc>
                <a:spcPct val="100000"/>
              </a:lnSpc>
              <a:spcBef>
                <a:spcPts val="605"/>
              </a:spcBef>
            </a:pPr>
            <a:r>
              <a:rPr sz="1000" b="1">
                <a:latin typeface="Microsoft YaHei UI"/>
                <a:cs typeface="Microsoft YaHei UI"/>
              </a:rPr>
              <a:t>实验室经理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603997" y="4031741"/>
            <a:ext cx="1382395" cy="14401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0965" indent="-88900">
              <a:lnSpc>
                <a:spcPts val="1345"/>
              </a:lnSpc>
              <a:buClr>
                <a:srgbClr val="BADFE2"/>
              </a:buClr>
              <a:buSzPct val="150000"/>
              <a:buChar char="•"/>
              <a:tabLst>
                <a:tab pos="101600"/>
              </a:tabLst>
            </a:pPr>
            <a:r>
              <a:rPr sz="1000" spc="10">
                <a:latin typeface="Microsoft Sans Serif"/>
                <a:cs typeface="Microsoft Sans Serif"/>
              </a:rPr>
              <a:t>Why</a:t>
            </a:r>
            <a:r>
              <a:rPr sz="1000" spc="-6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does</a:t>
            </a:r>
            <a:r>
              <a:rPr sz="1000" spc="-2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the</a:t>
            </a:r>
            <a:endParaRPr sz="1000">
              <a:latin typeface="Microsoft Sans Serif"/>
              <a:cs typeface="Microsoft Sans Serif"/>
            </a:endParaRPr>
          </a:p>
          <a:p>
            <a:pPr marL="100965">
              <a:lnSpc>
                <a:spcPts val="1150"/>
              </a:lnSpc>
            </a:pPr>
            <a:r>
              <a:rPr sz="1000" spc="-5">
                <a:latin typeface="Microsoft Sans Serif"/>
                <a:cs typeface="Microsoft Sans Serif"/>
              </a:rPr>
              <a:t>“Brussels”</a:t>
            </a:r>
            <a:r>
              <a:rPr sz="1000" spc="-3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site</a:t>
            </a:r>
            <a:r>
              <a:rPr sz="1000" spc="-20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analyse</a:t>
            </a:r>
            <a:endParaRPr sz="1000">
              <a:latin typeface="Microsoft Sans Serif"/>
              <a:cs typeface="Microsoft Sans Serif"/>
            </a:endParaRPr>
          </a:p>
          <a:p>
            <a:pPr marL="100965" marR="308610">
              <a:lnSpc>
                <a:spcPct val="100000"/>
              </a:lnSpc>
            </a:pPr>
            <a:r>
              <a:rPr sz="1000" spc="-5">
                <a:latin typeface="Microsoft Sans Serif"/>
                <a:cs typeface="Microsoft Sans Serif"/>
              </a:rPr>
              <a:t>50%</a:t>
            </a:r>
            <a:r>
              <a:rPr sz="1000" spc="-45">
                <a:latin typeface="Microsoft Sans Serif"/>
                <a:cs typeface="Microsoft Sans Serif"/>
              </a:rPr>
              <a:t> </a:t>
            </a:r>
            <a:r>
              <a:rPr sz="1000">
                <a:latin typeface="Microsoft Sans Serif"/>
                <a:cs typeface="Microsoft Sans Serif"/>
              </a:rPr>
              <a:t>more</a:t>
            </a:r>
            <a:r>
              <a:rPr sz="1000" spc="-55">
                <a:latin typeface="Microsoft Sans Serif"/>
                <a:cs typeface="Microsoft Sans Serif"/>
              </a:rPr>
              <a:t> </a:t>
            </a:r>
            <a:r>
              <a:rPr sz="1000">
                <a:latin typeface="Microsoft Sans Serif"/>
                <a:cs typeface="Microsoft Sans Serif"/>
              </a:rPr>
              <a:t>micro- </a:t>
            </a:r>
            <a:r>
              <a:rPr sz="1000" spc="-250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biology</a:t>
            </a:r>
            <a:r>
              <a:rPr sz="1000" spc="-2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than the</a:t>
            </a:r>
            <a:endParaRPr sz="1000">
              <a:latin typeface="Microsoft Sans Serif"/>
              <a:cs typeface="Microsoft Sans Serif"/>
            </a:endParaRPr>
          </a:p>
          <a:p>
            <a:pPr marL="100965">
              <a:lnSpc>
                <a:spcPct val="100000"/>
              </a:lnSpc>
              <a:spcBef>
                <a:spcPts val="10"/>
              </a:spcBef>
            </a:pPr>
            <a:r>
              <a:rPr sz="1000" spc="-5">
                <a:latin typeface="Microsoft Sans Serif"/>
                <a:cs typeface="Microsoft Sans Serif"/>
              </a:rPr>
              <a:t>“Stuttgart”</a:t>
            </a:r>
            <a:r>
              <a:rPr sz="1000" spc="-3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site?</a:t>
            </a:r>
            <a:r>
              <a:rPr sz="1000" spc="-5">
                <a:latin typeface="SimSun"/>
                <a:cs typeface="SimSun"/>
              </a:rPr>
              <a:t>为什么</a:t>
            </a:r>
            <a:endParaRPr sz="1000">
              <a:latin typeface="SimSun"/>
              <a:cs typeface="SimSun"/>
            </a:endParaRPr>
          </a:p>
          <a:p>
            <a:pPr marL="100965" marR="7620">
              <a:lnSpc>
                <a:spcPct val="98000"/>
              </a:lnSpc>
              <a:spcBef>
                <a:spcPts val="75"/>
              </a:spcBef>
            </a:pPr>
            <a:r>
              <a:rPr sz="1000" spc="-5">
                <a:latin typeface="SimSun"/>
                <a:cs typeface="SimSun"/>
              </a:rPr>
              <a:t>“布鲁塞尔”现场分析 出比“斯图加特”多 </a:t>
            </a:r>
            <a:r>
              <a:rPr sz="1000" spc="-10">
                <a:latin typeface="Microsoft Sans Serif"/>
                <a:cs typeface="Microsoft Sans Serif"/>
              </a:rPr>
              <a:t>50%</a:t>
            </a:r>
            <a:r>
              <a:rPr sz="1000" spc="-5">
                <a:latin typeface="SimSun"/>
                <a:cs typeface="SimSun"/>
              </a:rPr>
              <a:t>的微生物？</a:t>
            </a:r>
            <a:endParaRPr sz="1000">
              <a:latin typeface="SimSun"/>
              <a:cs typeface="SimSun"/>
            </a:endParaRPr>
          </a:p>
          <a:p>
            <a:pPr marL="100965" indent="-88900">
              <a:lnSpc>
                <a:spcPts val="1530"/>
              </a:lnSpc>
              <a:buClr>
                <a:srgbClr val="BADFE2"/>
              </a:buClr>
              <a:buSzPct val="150000"/>
              <a:buChar char="•"/>
              <a:tabLst>
                <a:tab pos="101600"/>
              </a:tabLst>
            </a:pPr>
            <a:r>
              <a:rPr sz="1000" spc="-5">
                <a:latin typeface="Microsoft Sans Serif"/>
                <a:cs typeface="Microsoft Sans Serif"/>
              </a:rPr>
              <a:t>New</a:t>
            </a:r>
            <a:r>
              <a:rPr sz="1000" spc="-3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product</a:t>
            </a:r>
            <a:endParaRPr sz="1000">
              <a:latin typeface="Microsoft Sans Serif"/>
              <a:cs typeface="Microsoft Sans Serif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692390" y="5434076"/>
            <a:ext cx="1290320" cy="78867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299"/>
              </a:lnSpc>
              <a:spcBef>
                <a:spcPts val="90"/>
              </a:spcBef>
            </a:pPr>
            <a:r>
              <a:rPr sz="1000" spc="-5">
                <a:latin typeface="Microsoft Sans Serif"/>
                <a:cs typeface="Microsoft Sans Serif"/>
              </a:rPr>
              <a:t>specifications</a:t>
            </a:r>
            <a:r>
              <a:rPr sz="100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to be </a:t>
            </a:r>
            <a:r>
              <a:rPr sz="100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sent</a:t>
            </a:r>
            <a:r>
              <a:rPr sz="1000" spc="-2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to</a:t>
            </a:r>
            <a:r>
              <a:rPr sz="1000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labs</a:t>
            </a:r>
            <a:r>
              <a:rPr sz="1000" spc="10">
                <a:latin typeface="Microsoft Sans Serif"/>
                <a:cs typeface="Microsoft Sans Serif"/>
              </a:rPr>
              <a:t> </a:t>
            </a:r>
            <a:r>
              <a:rPr sz="1000" spc="-55">
                <a:latin typeface="Microsoft Sans Serif"/>
                <a:cs typeface="Microsoft Sans Serif"/>
              </a:rPr>
              <a:t>„Rome‟ </a:t>
            </a:r>
            <a:r>
              <a:rPr sz="1000" spc="-50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and</a:t>
            </a:r>
            <a:r>
              <a:rPr sz="1000" spc="-35">
                <a:latin typeface="Microsoft Sans Serif"/>
                <a:cs typeface="Microsoft Sans Serif"/>
              </a:rPr>
              <a:t> </a:t>
            </a:r>
            <a:r>
              <a:rPr sz="1000" spc="-40">
                <a:latin typeface="Microsoft Sans Serif"/>
                <a:cs typeface="Microsoft Sans Serif"/>
              </a:rPr>
              <a:t>„Chicago‟?</a:t>
            </a:r>
            <a:r>
              <a:rPr sz="1000" spc="-5">
                <a:latin typeface="SimSun"/>
                <a:cs typeface="SimSun"/>
              </a:rPr>
              <a:t>新产品 </a:t>
            </a:r>
            <a:r>
              <a:rPr sz="1000" spc="-10">
                <a:latin typeface="SimSun"/>
                <a:cs typeface="SimSun"/>
              </a:rPr>
              <a:t>特征被送到”罗马”和  </a:t>
            </a:r>
            <a:r>
              <a:rPr sz="1000" spc="-5">
                <a:latin typeface="SimSun"/>
                <a:cs typeface="SimSun"/>
              </a:rPr>
              <a:t>”芝加哥”实验室</a:t>
            </a:r>
            <a:endParaRPr sz="1000">
              <a:latin typeface="SimSun"/>
              <a:cs typeface="SimSun"/>
            </a:endParaRPr>
          </a:p>
        </p:txBody>
      </p:sp>
      <p:pic>
        <p:nvPicPr>
          <p:cNvPr id="20" name="object 20"/>
          <p:cNvPicPr/>
          <p:nvPr/>
        </p:nvPicPr>
        <p:blipFill>
          <a:blip r:embed="rId4"/>
          <a:stretch>
            <a:fillRect/>
          </a:stretch>
        </p:blipFill>
        <p:spPr>
          <a:xfrm>
            <a:off x="7635875" y="2466975"/>
            <a:ext cx="1249362" cy="1285875"/>
          </a:xfrm>
          <a:prstGeom prst="rect">
            <a:avLst/>
          </a:prstGeom>
        </p:spPr>
      </p:pic>
      <p:sp>
        <p:nvSpPr>
          <p:cNvPr id="21" name="object 21"/>
          <p:cNvSpPr txBox="1"/>
          <p:nvPr/>
        </p:nvSpPr>
        <p:spPr>
          <a:xfrm>
            <a:off x="7620000" y="3652773"/>
            <a:ext cx="1282700" cy="323850"/>
          </a:xfrm>
          <a:prstGeom prst="rect">
            <a:avLst/>
          </a:prstGeom>
          <a:solidFill>
            <a:srgbClr val="A2A2DF"/>
          </a:solidFill>
          <a:ln w="9525">
            <a:solidFill>
              <a:srgbClr val="4F6882"/>
            </a:solidFill>
          </a:ln>
        </p:spPr>
        <p:txBody>
          <a:bodyPr vert="horz" wrap="square" lIns="0" tIns="825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" algn="ctr">
              <a:lnSpc>
                <a:spcPts val="1140"/>
              </a:lnSpc>
              <a:spcBef>
                <a:spcPts val="65"/>
              </a:spcBef>
            </a:pPr>
            <a:r>
              <a:rPr sz="1000" b="1" spc="5">
                <a:latin typeface="Microsoft YaHei UI"/>
                <a:cs typeface="Microsoft YaHei UI"/>
              </a:rPr>
              <a:t>质监经理</a:t>
            </a:r>
            <a:endParaRPr sz="1000">
              <a:latin typeface="Microsoft YaHei UI"/>
              <a:cs typeface="Microsoft YaHei UI"/>
            </a:endParaRPr>
          </a:p>
          <a:p>
            <a:pPr marL="635" algn="ctr">
              <a:lnSpc>
                <a:spcPts val="1140"/>
              </a:lnSpc>
            </a:pPr>
            <a:r>
              <a:rPr sz="1000" b="1" spc="-5">
                <a:latin typeface="Arial"/>
                <a:cs typeface="Arial"/>
              </a:rPr>
              <a:t>(</a:t>
            </a:r>
            <a:r>
              <a:rPr sz="1000" b="1">
                <a:latin typeface="Microsoft YaHei UI"/>
                <a:cs typeface="Microsoft YaHei UI"/>
              </a:rPr>
              <a:t>公</a:t>
            </a:r>
            <a:r>
              <a:rPr sz="1000" b="1" spc="5">
                <a:latin typeface="Microsoft YaHei UI"/>
                <a:cs typeface="Microsoft YaHei UI"/>
              </a:rPr>
              <a:t>司</a:t>
            </a:r>
            <a:r>
              <a:rPr sz="1000" b="1" spc="-5">
                <a:latin typeface="Arial"/>
                <a:cs typeface="Arial"/>
              </a:rPr>
              <a:t>)</a:t>
            </a:r>
            <a:endParaRPr sz="10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003417" y="4031741"/>
            <a:ext cx="1482090" cy="12750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0965" indent="-88900">
              <a:lnSpc>
                <a:spcPts val="1345"/>
              </a:lnSpc>
              <a:buClr>
                <a:srgbClr val="BADFE2"/>
              </a:buClr>
              <a:buSzPct val="150000"/>
              <a:buChar char="•"/>
              <a:tabLst>
                <a:tab pos="101600"/>
              </a:tabLst>
            </a:pPr>
            <a:r>
              <a:rPr sz="1000">
                <a:latin typeface="Microsoft Sans Serif"/>
                <a:cs typeface="Microsoft Sans Serif"/>
              </a:rPr>
              <a:t>Will</a:t>
            </a:r>
            <a:r>
              <a:rPr sz="1000" spc="-3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the</a:t>
            </a:r>
            <a:r>
              <a:rPr sz="1000" spc="-10">
                <a:latin typeface="Microsoft Sans Serif"/>
                <a:cs typeface="Microsoft Sans Serif"/>
              </a:rPr>
              <a:t> lab</a:t>
            </a:r>
            <a:r>
              <a:rPr sz="1000" spc="-5">
                <a:latin typeface="Microsoft Sans Serif"/>
                <a:cs typeface="Microsoft Sans Serif"/>
              </a:rPr>
              <a:t> be </a:t>
            </a:r>
            <a:r>
              <a:rPr sz="1000" spc="-10">
                <a:latin typeface="Microsoft Sans Serif"/>
                <a:cs typeface="Microsoft Sans Serif"/>
              </a:rPr>
              <a:t>able</a:t>
            </a:r>
            <a:r>
              <a:rPr sz="100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to</a:t>
            </a:r>
            <a:endParaRPr sz="1000">
              <a:latin typeface="Microsoft Sans Serif"/>
              <a:cs typeface="Microsoft Sans Serif"/>
            </a:endParaRPr>
          </a:p>
          <a:p>
            <a:pPr marL="100965">
              <a:lnSpc>
                <a:spcPts val="1150"/>
              </a:lnSpc>
            </a:pPr>
            <a:r>
              <a:rPr sz="1000" spc="-5">
                <a:latin typeface="Microsoft Sans Serif"/>
                <a:cs typeface="Microsoft Sans Serif"/>
              </a:rPr>
              <a:t>process</a:t>
            </a:r>
            <a:r>
              <a:rPr sz="1000" spc="-25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all</a:t>
            </a:r>
            <a:r>
              <a:rPr sz="1000" spc="-5">
                <a:latin typeface="Microsoft Sans Serif"/>
                <a:cs typeface="Microsoft Sans Serif"/>
              </a:rPr>
              <a:t> entered</a:t>
            </a:r>
            <a:r>
              <a:rPr sz="1000" spc="-2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raw</a:t>
            </a:r>
            <a:endParaRPr sz="1000">
              <a:latin typeface="Microsoft Sans Serif"/>
              <a:cs typeface="Microsoft Sans Serif"/>
            </a:endParaRPr>
          </a:p>
          <a:p>
            <a:pPr marL="100965">
              <a:lnSpc>
                <a:spcPct val="100000"/>
              </a:lnSpc>
            </a:pPr>
            <a:r>
              <a:rPr sz="1000" spc="-5">
                <a:latin typeface="Microsoft Sans Serif"/>
                <a:cs typeface="Microsoft Sans Serif"/>
              </a:rPr>
              <a:t>material</a:t>
            </a:r>
            <a:r>
              <a:rPr sz="1000" spc="-3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samples</a:t>
            </a:r>
            <a:r>
              <a:rPr sz="1000" spc="-30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today?</a:t>
            </a:r>
            <a:endParaRPr sz="1000">
              <a:latin typeface="Microsoft Sans Serif"/>
              <a:cs typeface="Microsoft Sans Serif"/>
            </a:endParaRPr>
          </a:p>
          <a:p>
            <a:pPr marL="100965" marR="107950">
              <a:lnSpc>
                <a:spcPct val="100000"/>
              </a:lnSpc>
              <a:spcBef>
                <a:spcPts val="60"/>
              </a:spcBef>
            </a:pPr>
            <a:r>
              <a:rPr sz="1000" spc="-5">
                <a:latin typeface="SimSun"/>
                <a:cs typeface="SimSun"/>
              </a:rPr>
              <a:t>实验室今天能够处理所 有输入的原材料样本吗</a:t>
            </a:r>
            <a:endParaRPr sz="1000">
              <a:latin typeface="SimSun"/>
              <a:cs typeface="SimSun"/>
            </a:endParaRPr>
          </a:p>
          <a:p>
            <a:pPr marL="100965">
              <a:lnSpc>
                <a:spcPts val="1019"/>
              </a:lnSpc>
            </a:pPr>
            <a:r>
              <a:rPr sz="1000" spc="-5">
                <a:latin typeface="SimSun"/>
                <a:cs typeface="SimSun"/>
              </a:rPr>
              <a:t>？</a:t>
            </a:r>
            <a:endParaRPr sz="1000">
              <a:latin typeface="SimSun"/>
              <a:cs typeface="SimSun"/>
            </a:endParaRPr>
          </a:p>
          <a:p>
            <a:pPr marL="100965" marR="5080" indent="-88900">
              <a:lnSpc>
                <a:spcPct val="92300"/>
              </a:lnSpc>
              <a:buClr>
                <a:srgbClr val="BADFE2"/>
              </a:buClr>
              <a:buSzPct val="150000"/>
              <a:buChar char="•"/>
              <a:tabLst>
                <a:tab pos="101600"/>
              </a:tabLst>
            </a:pPr>
            <a:r>
              <a:rPr sz="1000" spc="-5">
                <a:latin typeface="Microsoft Sans Serif"/>
                <a:cs typeface="Microsoft Sans Serif"/>
              </a:rPr>
              <a:t>How </a:t>
            </a:r>
            <a:r>
              <a:rPr sz="1000" spc="-10">
                <a:latin typeface="Microsoft Sans Serif"/>
                <a:cs typeface="Microsoft Sans Serif"/>
              </a:rPr>
              <a:t>long</a:t>
            </a:r>
            <a:r>
              <a:rPr sz="1000" spc="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do</a:t>
            </a:r>
            <a:r>
              <a:rPr sz="1000" spc="-1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I</a:t>
            </a:r>
            <a:r>
              <a:rPr sz="1000" spc="5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have</a:t>
            </a:r>
            <a:r>
              <a:rPr sz="1000" spc="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to </a:t>
            </a:r>
            <a:r>
              <a:rPr sz="1000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wait</a:t>
            </a:r>
            <a:r>
              <a:rPr sz="1000" spc="5">
                <a:latin typeface="Microsoft Sans Serif"/>
                <a:cs typeface="Microsoft Sans Serif"/>
              </a:rPr>
              <a:t> </a:t>
            </a:r>
            <a:r>
              <a:rPr sz="1000">
                <a:latin typeface="Microsoft Sans Serif"/>
                <a:cs typeface="Microsoft Sans Serif"/>
              </a:rPr>
              <a:t>for</a:t>
            </a:r>
            <a:r>
              <a:rPr sz="1000" spc="-1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the</a:t>
            </a:r>
            <a:r>
              <a:rPr sz="1000" spc="-2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results</a:t>
            </a:r>
            <a:r>
              <a:rPr sz="100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of</a:t>
            </a:r>
            <a:r>
              <a:rPr sz="1000" spc="-20">
                <a:latin typeface="Microsoft Sans Serif"/>
                <a:cs typeface="Microsoft Sans Serif"/>
              </a:rPr>
              <a:t> </a:t>
            </a:r>
            <a:r>
              <a:rPr sz="1000" spc="5">
                <a:latin typeface="Microsoft Sans Serif"/>
                <a:cs typeface="Microsoft Sans Serif"/>
              </a:rPr>
              <a:t>my</a:t>
            </a:r>
            <a:endParaRPr sz="1000">
              <a:latin typeface="Microsoft Sans Serif"/>
              <a:cs typeface="Microsoft Sans Serif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091809" y="5281676"/>
            <a:ext cx="1336040" cy="63627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299"/>
              </a:lnSpc>
              <a:spcBef>
                <a:spcPts val="90"/>
              </a:spcBef>
            </a:pPr>
            <a:r>
              <a:rPr sz="1000" spc="-5">
                <a:latin typeface="Microsoft Sans Serif"/>
                <a:cs typeface="Microsoft Sans Serif"/>
              </a:rPr>
              <a:t>samples after </a:t>
            </a:r>
            <a:r>
              <a:rPr sz="1000">
                <a:latin typeface="Microsoft Sans Serif"/>
                <a:cs typeface="Microsoft Sans Serif"/>
              </a:rPr>
              <a:t> </a:t>
            </a:r>
            <a:r>
              <a:rPr sz="1000" spc="5">
                <a:latin typeface="Microsoft Sans Serif"/>
                <a:cs typeface="Microsoft Sans Serif"/>
              </a:rPr>
              <a:t>f</a:t>
            </a:r>
            <a:r>
              <a:rPr sz="1000" spc="-5">
                <a:latin typeface="Microsoft Sans Serif"/>
                <a:cs typeface="Microsoft Sans Serif"/>
              </a:rPr>
              <a:t>er</a:t>
            </a:r>
            <a:r>
              <a:rPr sz="1000" spc="15">
                <a:latin typeface="Microsoft Sans Serif"/>
                <a:cs typeface="Microsoft Sans Serif"/>
              </a:rPr>
              <a:t>m</a:t>
            </a:r>
            <a:r>
              <a:rPr sz="1000" spc="-5">
                <a:latin typeface="Microsoft Sans Serif"/>
                <a:cs typeface="Microsoft Sans Serif"/>
              </a:rPr>
              <a:t>e</a:t>
            </a:r>
            <a:r>
              <a:rPr sz="1000" spc="-10">
                <a:latin typeface="Microsoft Sans Serif"/>
                <a:cs typeface="Microsoft Sans Serif"/>
              </a:rPr>
              <a:t>n</a:t>
            </a:r>
            <a:r>
              <a:rPr sz="1000" spc="-5">
                <a:latin typeface="Microsoft Sans Serif"/>
                <a:cs typeface="Microsoft Sans Serif"/>
              </a:rPr>
              <a:t>ta</a:t>
            </a:r>
            <a:r>
              <a:rPr sz="1000" spc="-10">
                <a:latin typeface="Microsoft Sans Serif"/>
                <a:cs typeface="Microsoft Sans Serif"/>
              </a:rPr>
              <a:t>t</a:t>
            </a:r>
            <a:r>
              <a:rPr sz="1000" spc="-15">
                <a:latin typeface="Microsoft Sans Serif"/>
                <a:cs typeface="Microsoft Sans Serif"/>
              </a:rPr>
              <a:t>i</a:t>
            </a:r>
            <a:r>
              <a:rPr sz="1000" spc="-5">
                <a:latin typeface="Microsoft Sans Serif"/>
                <a:cs typeface="Microsoft Sans Serif"/>
              </a:rPr>
              <a:t>on</a:t>
            </a:r>
            <a:r>
              <a:rPr sz="1000" spc="-40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?</a:t>
            </a:r>
            <a:r>
              <a:rPr sz="1000" spc="-5">
                <a:latin typeface="SimSun"/>
                <a:cs typeface="SimSun"/>
              </a:rPr>
              <a:t>在发酵后 我要等多久才能知道我 的样本结果？</a:t>
            </a:r>
            <a:endParaRPr sz="1000">
              <a:latin typeface="SimSun"/>
              <a:cs typeface="SimSun"/>
            </a:endParaRPr>
          </a:p>
        </p:txBody>
      </p:sp>
      <p:pic>
        <p:nvPicPr>
          <p:cNvPr id="24" name="object 24"/>
          <p:cNvPicPr/>
          <p:nvPr/>
        </p:nvPicPr>
        <p:blipFill>
          <a:blip r:embed="rId5"/>
          <a:stretch>
            <a:fillRect/>
          </a:stretch>
        </p:blipFill>
        <p:spPr>
          <a:xfrm>
            <a:off x="6022975" y="2487676"/>
            <a:ext cx="1217612" cy="1281049"/>
          </a:xfrm>
          <a:prstGeom prst="rect">
            <a:avLst/>
          </a:prstGeom>
        </p:spPr>
      </p:pic>
      <p:sp>
        <p:nvSpPr>
          <p:cNvPr id="25" name="object 25"/>
          <p:cNvSpPr txBox="1"/>
          <p:nvPr/>
        </p:nvSpPr>
        <p:spPr>
          <a:xfrm>
            <a:off x="6029325" y="3652773"/>
            <a:ext cx="1206500" cy="323850"/>
          </a:xfrm>
          <a:prstGeom prst="rect">
            <a:avLst/>
          </a:prstGeom>
          <a:solidFill>
            <a:srgbClr val="A2A2DF"/>
          </a:solidFill>
          <a:ln w="9525">
            <a:solidFill>
              <a:srgbClr val="4F6882"/>
            </a:solidFill>
          </a:ln>
        </p:spPr>
        <p:txBody>
          <a:bodyPr vert="horz" wrap="square" lIns="0" tIns="768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7345">
              <a:lnSpc>
                <a:spcPct val="100000"/>
              </a:lnSpc>
              <a:spcBef>
                <a:spcPts val="605"/>
              </a:spcBef>
            </a:pPr>
            <a:r>
              <a:rPr sz="1000" b="1">
                <a:latin typeface="Microsoft YaHei UI"/>
                <a:cs typeface="Microsoft YaHei UI"/>
              </a:rPr>
              <a:t>产品经理</a:t>
            </a:r>
            <a:endParaRPr sz="1000">
              <a:latin typeface="Microsoft YaHei UI"/>
              <a:cs typeface="Microsoft YaHei UI"/>
            </a:endParaRPr>
          </a:p>
        </p:txBody>
      </p:sp>
      <p:pic>
        <p:nvPicPr>
          <p:cNvPr id="26" name="object 26"/>
          <p:cNvPicPr/>
          <p:nvPr/>
        </p:nvPicPr>
        <p:blipFill>
          <a:blip r:embed="rId6"/>
          <a:stretch>
            <a:fillRect/>
          </a:stretch>
        </p:blipFill>
        <p:spPr>
          <a:xfrm>
            <a:off x="2744851" y="2487548"/>
            <a:ext cx="1166812" cy="1285875"/>
          </a:xfrm>
          <a:prstGeom prst="rect">
            <a:avLst/>
          </a:prstGeom>
        </p:spPr>
      </p:pic>
      <p:sp>
        <p:nvSpPr>
          <p:cNvPr id="27" name="object 27"/>
          <p:cNvSpPr txBox="1"/>
          <p:nvPr/>
        </p:nvSpPr>
        <p:spPr>
          <a:xfrm>
            <a:off x="2737230" y="4031741"/>
            <a:ext cx="1403985" cy="13068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0965" indent="-88900">
              <a:lnSpc>
                <a:spcPts val="1350"/>
              </a:lnSpc>
              <a:buClr>
                <a:srgbClr val="BADFE2"/>
              </a:buClr>
              <a:buSzPct val="150000"/>
              <a:buChar char="•"/>
              <a:tabLst>
                <a:tab pos="101600"/>
              </a:tabLst>
            </a:pPr>
            <a:r>
              <a:rPr sz="1000" spc="-5">
                <a:latin typeface="Microsoft Sans Serif"/>
                <a:cs typeface="Microsoft Sans Serif"/>
              </a:rPr>
              <a:t>How</a:t>
            </a:r>
            <a:r>
              <a:rPr sz="1000" spc="-1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do</a:t>
            </a:r>
            <a:r>
              <a:rPr sz="1000" spc="-1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I perform</a:t>
            </a:r>
            <a:r>
              <a:rPr sz="1000" spc="-15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this</a:t>
            </a:r>
            <a:endParaRPr sz="1000">
              <a:latin typeface="Microsoft Sans Serif"/>
              <a:cs typeface="Microsoft Sans Serif"/>
            </a:endParaRPr>
          </a:p>
          <a:p>
            <a:pPr marL="100965">
              <a:lnSpc>
                <a:spcPts val="1155"/>
              </a:lnSpc>
            </a:pPr>
            <a:r>
              <a:rPr sz="1000" spc="-5">
                <a:latin typeface="Microsoft Sans Serif"/>
                <a:cs typeface="Microsoft Sans Serif"/>
              </a:rPr>
              <a:t>a</a:t>
            </a:r>
            <a:r>
              <a:rPr sz="1000" spc="-10">
                <a:latin typeface="Microsoft Sans Serif"/>
                <a:cs typeface="Microsoft Sans Serif"/>
              </a:rPr>
              <a:t>na</a:t>
            </a:r>
            <a:r>
              <a:rPr sz="1000" spc="-15">
                <a:latin typeface="Microsoft Sans Serif"/>
                <a:cs typeface="Microsoft Sans Serif"/>
              </a:rPr>
              <a:t>l</a:t>
            </a:r>
            <a:r>
              <a:rPr sz="1000" spc="-35">
                <a:latin typeface="Microsoft Sans Serif"/>
                <a:cs typeface="Microsoft Sans Serif"/>
              </a:rPr>
              <a:t>y</a:t>
            </a:r>
            <a:r>
              <a:rPr sz="1000">
                <a:latin typeface="Microsoft Sans Serif"/>
                <a:cs typeface="Microsoft Sans Serif"/>
              </a:rPr>
              <a:t>s</a:t>
            </a:r>
            <a:r>
              <a:rPr sz="1000" spc="-15">
                <a:latin typeface="Microsoft Sans Serif"/>
                <a:cs typeface="Microsoft Sans Serif"/>
              </a:rPr>
              <a:t>i</a:t>
            </a:r>
            <a:r>
              <a:rPr sz="1000">
                <a:latin typeface="Microsoft Sans Serif"/>
                <a:cs typeface="Microsoft Sans Serif"/>
              </a:rPr>
              <a:t>s</a:t>
            </a:r>
            <a:r>
              <a:rPr sz="1000" spc="-10">
                <a:latin typeface="Microsoft Sans Serif"/>
                <a:cs typeface="Microsoft Sans Serif"/>
              </a:rPr>
              <a:t>?</a:t>
            </a:r>
            <a:r>
              <a:rPr sz="1000" spc="-5">
                <a:latin typeface="SimSun"/>
                <a:cs typeface="SimSun"/>
              </a:rPr>
              <a:t>我如何操作这</a:t>
            </a:r>
            <a:endParaRPr sz="1000">
              <a:latin typeface="SimSun"/>
              <a:cs typeface="SimSun"/>
            </a:endParaRPr>
          </a:p>
          <a:p>
            <a:pPr marL="100965">
              <a:lnSpc>
                <a:spcPts val="1065"/>
              </a:lnSpc>
            </a:pPr>
            <a:r>
              <a:rPr sz="1000" spc="-5">
                <a:latin typeface="SimSun"/>
                <a:cs typeface="SimSun"/>
              </a:rPr>
              <a:t>个分析？</a:t>
            </a:r>
            <a:endParaRPr sz="1000">
              <a:latin typeface="SimSun"/>
              <a:cs typeface="SimSun"/>
            </a:endParaRPr>
          </a:p>
          <a:p>
            <a:pPr marL="100965" indent="-88900">
              <a:lnSpc>
                <a:spcPts val="1620"/>
              </a:lnSpc>
              <a:buClr>
                <a:srgbClr val="BADFE2"/>
              </a:buClr>
              <a:buSzPct val="150000"/>
              <a:buChar char="•"/>
              <a:tabLst>
                <a:tab pos="101600"/>
              </a:tabLst>
            </a:pPr>
            <a:r>
              <a:rPr sz="1000" spc="5">
                <a:latin typeface="Microsoft Sans Serif"/>
                <a:cs typeface="Microsoft Sans Serif"/>
              </a:rPr>
              <a:t>What</a:t>
            </a:r>
            <a:r>
              <a:rPr sz="1000" spc="-5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are</a:t>
            </a:r>
            <a:r>
              <a:rPr sz="1000" spc="-15">
                <a:latin typeface="Microsoft Sans Serif"/>
                <a:cs typeface="Microsoft Sans Serif"/>
              </a:rPr>
              <a:t> </a:t>
            </a:r>
            <a:r>
              <a:rPr sz="1000" spc="5">
                <a:latin typeface="Microsoft Sans Serif"/>
                <a:cs typeface="Microsoft Sans Serif"/>
              </a:rPr>
              <a:t>my</a:t>
            </a:r>
            <a:r>
              <a:rPr sz="1000" spc="-10">
                <a:latin typeface="Microsoft Sans Serif"/>
                <a:cs typeface="Microsoft Sans Serif"/>
              </a:rPr>
              <a:t> priorities</a:t>
            </a:r>
            <a:endParaRPr sz="1000">
              <a:latin typeface="Microsoft Sans Serif"/>
              <a:cs typeface="Microsoft Sans Serif"/>
            </a:endParaRPr>
          </a:p>
          <a:p>
            <a:pPr marL="100965">
              <a:lnSpc>
                <a:spcPts val="1155"/>
              </a:lnSpc>
            </a:pPr>
            <a:r>
              <a:rPr sz="1000">
                <a:latin typeface="Microsoft Sans Serif"/>
                <a:cs typeface="Microsoft Sans Serif"/>
              </a:rPr>
              <a:t>for</a:t>
            </a:r>
            <a:r>
              <a:rPr sz="1000" spc="-55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today?</a:t>
            </a:r>
            <a:r>
              <a:rPr sz="1000" spc="-5">
                <a:latin typeface="SimSun"/>
                <a:cs typeface="SimSun"/>
              </a:rPr>
              <a:t>我今天的首</a:t>
            </a:r>
            <a:endParaRPr sz="1000">
              <a:latin typeface="SimSun"/>
              <a:cs typeface="SimSun"/>
            </a:endParaRPr>
          </a:p>
          <a:p>
            <a:pPr marL="100965">
              <a:lnSpc>
                <a:spcPts val="1065"/>
              </a:lnSpc>
            </a:pPr>
            <a:r>
              <a:rPr sz="1000" spc="-5">
                <a:latin typeface="SimSun"/>
                <a:cs typeface="SimSun"/>
              </a:rPr>
              <a:t>要任务是什么？</a:t>
            </a:r>
            <a:endParaRPr sz="1000">
              <a:latin typeface="SimSun"/>
              <a:cs typeface="SimSun"/>
            </a:endParaRPr>
          </a:p>
          <a:p>
            <a:pPr marL="100965" indent="-88900">
              <a:lnSpc>
                <a:spcPts val="1620"/>
              </a:lnSpc>
              <a:buClr>
                <a:srgbClr val="BADFE2"/>
              </a:buClr>
              <a:buSzPct val="150000"/>
              <a:buChar char="•"/>
              <a:tabLst>
                <a:tab pos="101600"/>
              </a:tabLst>
            </a:pPr>
            <a:r>
              <a:rPr sz="1000" spc="-5">
                <a:latin typeface="Microsoft Sans Serif"/>
                <a:cs typeface="Microsoft Sans Serif"/>
              </a:rPr>
              <a:t>Can</a:t>
            </a:r>
            <a:r>
              <a:rPr sz="1000" spc="-1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I</a:t>
            </a:r>
            <a:r>
              <a:rPr sz="100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use</a:t>
            </a:r>
            <a:r>
              <a:rPr sz="1000" spc="-15">
                <a:latin typeface="Microsoft Sans Serif"/>
                <a:cs typeface="Microsoft Sans Serif"/>
              </a:rPr>
              <a:t> </a:t>
            </a:r>
            <a:r>
              <a:rPr sz="1000" spc="-10">
                <a:latin typeface="Microsoft Sans Serif"/>
                <a:cs typeface="Microsoft Sans Serif"/>
              </a:rPr>
              <a:t>this</a:t>
            </a:r>
            <a:r>
              <a:rPr sz="1000" spc="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HPLC</a:t>
            </a:r>
            <a:r>
              <a:rPr sz="1000" spc="1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or</a:t>
            </a:r>
            <a:endParaRPr sz="1000">
              <a:latin typeface="Microsoft Sans Serif"/>
              <a:cs typeface="Microsoft Sans Serif"/>
            </a:endParaRPr>
          </a:p>
          <a:p>
            <a:pPr marL="100965">
              <a:lnSpc>
                <a:spcPts val="1155"/>
              </a:lnSpc>
            </a:pPr>
            <a:r>
              <a:rPr sz="1000" spc="-5">
                <a:latin typeface="Microsoft Sans Serif"/>
                <a:cs typeface="Microsoft Sans Serif"/>
              </a:rPr>
              <a:t>not?</a:t>
            </a:r>
            <a:r>
              <a:rPr sz="1000" spc="-5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?</a:t>
            </a:r>
            <a:r>
              <a:rPr sz="1000" spc="-1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SimSun"/>
                <a:cs typeface="SimSun"/>
              </a:rPr>
              <a:t>我可以使用这个</a:t>
            </a:r>
            <a:endParaRPr sz="1000">
              <a:latin typeface="SimSun"/>
              <a:cs typeface="SimSun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2825623" y="5313679"/>
            <a:ext cx="46926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>
                <a:latin typeface="Microsoft Sans Serif"/>
                <a:cs typeface="Microsoft Sans Serif"/>
              </a:rPr>
              <a:t>G</a:t>
            </a:r>
            <a:r>
              <a:rPr sz="1000" spc="-5">
                <a:latin typeface="Microsoft Sans Serif"/>
                <a:cs typeface="Microsoft Sans Serif"/>
              </a:rPr>
              <a:t>C</a:t>
            </a:r>
            <a:r>
              <a:rPr sz="1000" spc="-5">
                <a:latin typeface="SimSun"/>
                <a:cs typeface="SimSun"/>
              </a:rPr>
              <a:t>吗？</a:t>
            </a:r>
            <a:endParaRPr sz="1000">
              <a:latin typeface="SimSun"/>
              <a:cs typeface="SimSun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2744851" y="3652773"/>
            <a:ext cx="1168400" cy="323850"/>
          </a:xfrm>
          <a:prstGeom prst="rect">
            <a:avLst/>
          </a:prstGeom>
          <a:solidFill>
            <a:srgbClr val="A2A2DF"/>
          </a:solidFill>
          <a:ln w="9525">
            <a:solidFill>
              <a:srgbClr val="4F6882"/>
            </a:solidFill>
          </a:ln>
        </p:spPr>
        <p:txBody>
          <a:bodyPr vert="horz" wrap="square" lIns="0" tIns="768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6515">
              <a:lnSpc>
                <a:spcPct val="100000"/>
              </a:lnSpc>
              <a:spcBef>
                <a:spcPts val="605"/>
              </a:spcBef>
            </a:pPr>
            <a:r>
              <a:rPr sz="1000" b="1">
                <a:latin typeface="Microsoft YaHei UI"/>
                <a:cs typeface="Microsoft YaHei UI"/>
              </a:rPr>
              <a:t>微生物</a:t>
            </a:r>
            <a:r>
              <a:rPr sz="1000" b="1" spc="-10">
                <a:latin typeface="Arial"/>
                <a:cs typeface="Arial"/>
              </a:rPr>
              <a:t>/</a:t>
            </a:r>
            <a:r>
              <a:rPr sz="1000" b="1">
                <a:latin typeface="Microsoft YaHei UI"/>
                <a:cs typeface="Microsoft YaHei UI"/>
              </a:rPr>
              <a:t>化学</a:t>
            </a:r>
            <a:r>
              <a:rPr sz="1000" b="1" spc="-5">
                <a:latin typeface="Microsoft YaHei UI"/>
                <a:cs typeface="Microsoft YaHei UI"/>
              </a:rPr>
              <a:t>分</a:t>
            </a:r>
            <a:r>
              <a:rPr sz="1000" b="1" spc="-10">
                <a:latin typeface="Microsoft YaHei UI"/>
                <a:cs typeface="Microsoft YaHei UI"/>
              </a:rPr>
              <a:t>析</a:t>
            </a:r>
            <a:r>
              <a:rPr sz="1000" b="1" spc="-5">
                <a:latin typeface="Microsoft YaHei UI"/>
                <a:cs typeface="Microsoft YaHei UI"/>
              </a:rPr>
              <a:t>员</a:t>
            </a:r>
            <a:endParaRPr sz="1000">
              <a:latin typeface="Microsoft YaHei UI"/>
              <a:cs typeface="Microsoft YaHei UI"/>
            </a:endParaRPr>
          </a:p>
        </p:txBody>
      </p:sp>
      <p:pic>
        <p:nvPicPr>
          <p:cNvPr id="30" name="object 30"/>
          <p:cNvPicPr/>
          <p:nvPr/>
        </p:nvPicPr>
        <p:blipFill>
          <a:blip r:embed="rId7"/>
          <a:stretch>
            <a:fillRect/>
          </a:stretch>
        </p:blipFill>
        <p:spPr>
          <a:xfrm>
            <a:off x="4392676" y="2487548"/>
            <a:ext cx="1231900" cy="1285875"/>
          </a:xfrm>
          <a:prstGeom prst="rect">
            <a:avLst/>
          </a:prstGeom>
        </p:spPr>
      </p:pic>
      <p:sp>
        <p:nvSpPr>
          <p:cNvPr id="31" name="object 31"/>
          <p:cNvSpPr txBox="1"/>
          <p:nvPr/>
        </p:nvSpPr>
        <p:spPr>
          <a:xfrm>
            <a:off x="4293234" y="4031741"/>
            <a:ext cx="1416050" cy="971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0965" indent="-88900">
              <a:lnSpc>
                <a:spcPts val="1350"/>
              </a:lnSpc>
              <a:buClr>
                <a:srgbClr val="BADFE2"/>
              </a:buClr>
              <a:buSzPct val="150000"/>
              <a:buChar char="•"/>
              <a:tabLst>
                <a:tab pos="101600"/>
              </a:tabLst>
            </a:pPr>
            <a:r>
              <a:rPr sz="1000" spc="-10">
                <a:latin typeface="Microsoft Sans Serif"/>
                <a:cs typeface="Microsoft Sans Serif"/>
              </a:rPr>
              <a:t>Did</a:t>
            </a:r>
            <a:r>
              <a:rPr sz="1000" spc="-5">
                <a:latin typeface="Microsoft Sans Serif"/>
                <a:cs typeface="Microsoft Sans Serif"/>
              </a:rPr>
              <a:t> </a:t>
            </a:r>
            <a:r>
              <a:rPr sz="1000" spc="-15">
                <a:latin typeface="Microsoft Sans Serif"/>
                <a:cs typeface="Microsoft Sans Serif"/>
              </a:rPr>
              <a:t>we</a:t>
            </a:r>
            <a:r>
              <a:rPr sz="1000" spc="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find</a:t>
            </a:r>
            <a:r>
              <a:rPr sz="1000" spc="-2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product</a:t>
            </a:r>
            <a:endParaRPr sz="1000">
              <a:latin typeface="Microsoft Sans Serif"/>
              <a:cs typeface="Microsoft Sans Serif"/>
            </a:endParaRPr>
          </a:p>
          <a:p>
            <a:pPr marL="100965">
              <a:lnSpc>
                <a:spcPts val="1155"/>
              </a:lnSpc>
            </a:pPr>
            <a:r>
              <a:rPr sz="1000" spc="-5">
                <a:latin typeface="Microsoft Sans Serif"/>
                <a:cs typeface="Microsoft Sans Serif"/>
              </a:rPr>
              <a:t>contaminations?</a:t>
            </a:r>
            <a:r>
              <a:rPr sz="1000" spc="-5">
                <a:latin typeface="SimSun"/>
                <a:cs typeface="SimSun"/>
              </a:rPr>
              <a:t>哪些产</a:t>
            </a:r>
            <a:endParaRPr sz="1000">
              <a:latin typeface="SimSun"/>
              <a:cs typeface="SimSun"/>
            </a:endParaRPr>
          </a:p>
          <a:p>
            <a:pPr marL="100965">
              <a:lnSpc>
                <a:spcPts val="1065"/>
              </a:lnSpc>
            </a:pPr>
            <a:r>
              <a:rPr sz="1000" spc="-5">
                <a:latin typeface="SimSun"/>
                <a:cs typeface="SimSun"/>
              </a:rPr>
              <a:t>品已经到了保质期？</a:t>
            </a:r>
            <a:endParaRPr sz="1000">
              <a:latin typeface="SimSun"/>
              <a:cs typeface="SimSun"/>
            </a:endParaRPr>
          </a:p>
          <a:p>
            <a:pPr marL="100965" indent="-88900">
              <a:lnSpc>
                <a:spcPts val="1620"/>
              </a:lnSpc>
              <a:buClr>
                <a:srgbClr val="BADFE2"/>
              </a:buClr>
              <a:buSzPct val="150000"/>
              <a:buChar char="•"/>
              <a:tabLst>
                <a:tab pos="101600"/>
              </a:tabLst>
            </a:pPr>
            <a:r>
              <a:rPr sz="1000" spc="-5">
                <a:latin typeface="Microsoft Sans Serif"/>
                <a:cs typeface="Microsoft Sans Serif"/>
              </a:rPr>
              <a:t>Is</a:t>
            </a:r>
            <a:r>
              <a:rPr sz="1000" spc="-45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environmental</a:t>
            </a:r>
            <a:endParaRPr sz="1000">
              <a:latin typeface="Microsoft Sans Serif"/>
              <a:cs typeface="Microsoft Sans Serif"/>
            </a:endParaRPr>
          </a:p>
          <a:p>
            <a:pPr marL="100965">
              <a:lnSpc>
                <a:spcPts val="1155"/>
              </a:lnSpc>
            </a:pPr>
            <a:r>
              <a:rPr sz="1000" spc="15">
                <a:latin typeface="Microsoft Sans Serif"/>
                <a:cs typeface="Microsoft Sans Serif"/>
              </a:rPr>
              <a:t>m</a:t>
            </a:r>
            <a:r>
              <a:rPr sz="1000" spc="-5">
                <a:latin typeface="Microsoft Sans Serif"/>
                <a:cs typeface="Microsoft Sans Serif"/>
              </a:rPr>
              <a:t>o</a:t>
            </a:r>
            <a:r>
              <a:rPr sz="1000" spc="-10">
                <a:latin typeface="Microsoft Sans Serif"/>
                <a:cs typeface="Microsoft Sans Serif"/>
              </a:rPr>
              <a:t>n</a:t>
            </a:r>
            <a:r>
              <a:rPr sz="1000" spc="-15">
                <a:latin typeface="Microsoft Sans Serif"/>
                <a:cs typeface="Microsoft Sans Serif"/>
              </a:rPr>
              <a:t>i</a:t>
            </a:r>
            <a:r>
              <a:rPr sz="1000" spc="-5">
                <a:latin typeface="Microsoft Sans Serif"/>
                <a:cs typeface="Microsoft Sans Serif"/>
              </a:rPr>
              <a:t>tor</a:t>
            </a:r>
            <a:r>
              <a:rPr sz="1000" spc="-10">
                <a:latin typeface="Microsoft Sans Serif"/>
                <a:cs typeface="Microsoft Sans Serif"/>
              </a:rPr>
              <a:t>i</a:t>
            </a:r>
            <a:r>
              <a:rPr sz="1000" spc="-5">
                <a:latin typeface="Microsoft Sans Serif"/>
                <a:cs typeface="Microsoft Sans Serif"/>
              </a:rPr>
              <a:t>ng</a:t>
            </a:r>
            <a:r>
              <a:rPr sz="1000" spc="-20">
                <a:latin typeface="Microsoft Sans Serif"/>
                <a:cs typeface="Microsoft Sans Serif"/>
              </a:rPr>
              <a:t> </a:t>
            </a:r>
            <a:r>
              <a:rPr sz="1000" spc="-5">
                <a:latin typeface="Microsoft Sans Serif"/>
                <a:cs typeface="Microsoft Sans Serif"/>
              </a:rPr>
              <a:t>OK</a:t>
            </a:r>
            <a:r>
              <a:rPr sz="1000" spc="-10">
                <a:latin typeface="Microsoft Sans Serif"/>
                <a:cs typeface="Microsoft Sans Serif"/>
              </a:rPr>
              <a:t>?</a:t>
            </a:r>
            <a:r>
              <a:rPr sz="1000" spc="-5">
                <a:latin typeface="SimSun"/>
                <a:cs typeface="SimSun"/>
              </a:rPr>
              <a:t>这个颜</a:t>
            </a:r>
            <a:endParaRPr sz="1000">
              <a:latin typeface="SimSun"/>
              <a:cs typeface="SimSun"/>
            </a:endParaRPr>
          </a:p>
          <a:p>
            <a:pPr marL="100965">
              <a:lnSpc>
                <a:spcPct val="100000"/>
              </a:lnSpc>
            </a:pPr>
            <a:r>
              <a:rPr sz="1000" spc="-5">
                <a:latin typeface="SimSun"/>
                <a:cs typeface="SimSun"/>
              </a:rPr>
              <a:t>色是玫瑰红还是洋红？</a:t>
            </a:r>
            <a:endParaRPr sz="1000">
              <a:latin typeface="SimSun"/>
              <a:cs typeface="SimSun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4392676" y="3652773"/>
            <a:ext cx="1231900" cy="323850"/>
          </a:xfrm>
          <a:prstGeom prst="rect">
            <a:avLst/>
          </a:prstGeom>
          <a:solidFill>
            <a:srgbClr val="A2A2DF"/>
          </a:solidFill>
          <a:ln w="9525">
            <a:solidFill>
              <a:srgbClr val="4F6882"/>
            </a:solidFill>
          </a:ln>
        </p:spPr>
        <p:txBody>
          <a:bodyPr vert="horz" wrap="square" lIns="0" tIns="768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6545">
              <a:lnSpc>
                <a:spcPct val="100000"/>
              </a:lnSpc>
              <a:spcBef>
                <a:spcPts val="605"/>
              </a:spcBef>
            </a:pPr>
            <a:r>
              <a:rPr sz="1000" b="1">
                <a:latin typeface="Microsoft YaHei UI"/>
                <a:cs typeface="Microsoft YaHei UI"/>
              </a:rPr>
              <a:t>传感分析员</a:t>
            </a:r>
            <a:endParaRPr sz="1000">
              <a:latin typeface="Microsoft YaHei UI"/>
              <a:cs typeface="Microsoft YaHei UI"/>
            </a:endParaRPr>
          </a:p>
        </p:txBody>
      </p:sp>
      <p:grpSp>
        <p:nvGrpSpPr>
          <p:cNvPr id="33" name="object 33"/>
          <p:cNvGrpSpPr/>
          <p:nvPr/>
        </p:nvGrpSpPr>
        <p:grpSpPr>
          <a:xfrm>
            <a:off x="4067111" y="5465762"/>
            <a:ext cx="1884680" cy="949325"/>
            <a:chOff x="4067111" y="5465762"/>
            <a:chExt cx="1884680" cy="949325"/>
          </a:xfrm>
        </p:grpSpPr>
        <p:pic>
          <p:nvPicPr>
            <p:cNvPr id="34" name="object 3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076699" y="5475287"/>
              <a:ext cx="1865376" cy="930275"/>
            </a:xfrm>
            <a:prstGeom prst="rect">
              <a:avLst/>
            </a:prstGeom>
          </p:spPr>
        </p:pic>
        <p:sp>
          <p:nvSpPr>
            <p:cNvPr id="35" name="object 35"/>
            <p:cNvSpPr/>
            <p:nvPr/>
          </p:nvSpPr>
          <p:spPr>
            <a:xfrm>
              <a:off x="4071873" y="5470525"/>
              <a:ext cx="1875155" cy="939800"/>
            </a:xfrm>
            <a:custGeom>
              <a:rect l="l" t="t" r="r" b="b"/>
              <a:pathLst>
                <a:path w="1875154" h="939800">
                  <a:moveTo>
                    <a:pt x="0" y="939800"/>
                  </a:moveTo>
                  <a:lnTo>
                    <a:pt x="1874901" y="939800"/>
                  </a:lnTo>
                  <a:lnTo>
                    <a:pt x="1874901" y="0"/>
                  </a:lnTo>
                  <a:lnTo>
                    <a:pt x="0" y="0"/>
                  </a:lnTo>
                  <a:lnTo>
                    <a:pt x="0" y="939800"/>
                  </a:lnTo>
                  <a:close/>
                </a:path>
              </a:pathLst>
            </a:custGeom>
            <a:ln w="9525">
              <a:solidFill>
                <a:srgbClr val="009999"/>
              </a:solidFill>
            </a:ln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417567" y="6484721"/>
            <a:ext cx="190944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Microsoft Sans Serif"/>
                <a:cs typeface="Microsoft Sans Serif"/>
              </a:rPr>
              <a:t>Manufacturing</a:t>
            </a:r>
            <a:r>
              <a:rPr sz="900" spc="-25">
                <a:latin typeface="Microsoft Sans Serif"/>
                <a:cs typeface="Microsoft Sans Serif"/>
              </a:rPr>
              <a:t> </a:t>
            </a:r>
            <a:r>
              <a:rPr sz="900" spc="-5">
                <a:latin typeface="Microsoft Sans Serif"/>
                <a:cs typeface="Microsoft Sans Serif"/>
              </a:rPr>
              <a:t>Excellence</a:t>
            </a:r>
            <a:r>
              <a:rPr sz="900" spc="-10">
                <a:latin typeface="Microsoft Sans Serif"/>
                <a:cs typeface="Microsoft Sans Serif"/>
              </a:rPr>
              <a:t> </a:t>
            </a:r>
            <a:r>
              <a:rPr sz="900" spc="-5">
                <a:latin typeface="Microsoft Sans Serif"/>
                <a:cs typeface="Microsoft Sans Serif"/>
              </a:rPr>
              <a:t>Days</a:t>
            </a:r>
            <a:r>
              <a:rPr sz="900" spc="20">
                <a:latin typeface="Microsoft Sans Serif"/>
                <a:cs typeface="Microsoft Sans Serif"/>
              </a:rPr>
              <a:t> </a:t>
            </a:r>
            <a:r>
              <a:rPr sz="900" spc="-5">
                <a:latin typeface="Microsoft Sans Serif"/>
                <a:cs typeface="Microsoft Sans Serif"/>
              </a:rPr>
              <a:t>2012</a:t>
            </a:r>
            <a:endParaRPr sz="900">
              <a:latin typeface="Microsoft Sans Serif"/>
              <a:cs typeface="Microsoft Sans Serif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954273" y="978534"/>
            <a:ext cx="5949315" cy="6388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/>
              <a:t>Uniconnect</a:t>
            </a:r>
            <a:r>
              <a:rPr spc="-45"/>
              <a:t> </a:t>
            </a:r>
            <a:r>
              <a:rPr/>
              <a:t>integrates</a:t>
            </a:r>
            <a:r>
              <a:rPr spc="-45"/>
              <a:t> </a:t>
            </a:r>
            <a:r>
              <a:rPr/>
              <a:t>laboratory</a:t>
            </a:r>
            <a:r>
              <a:rPr spc="-40"/>
              <a:t> </a:t>
            </a:r>
            <a:r>
              <a:rPr/>
              <a:t>equipment</a:t>
            </a:r>
            <a:r>
              <a:rPr spc="-25"/>
              <a:t> </a:t>
            </a:r>
            <a:r>
              <a:rPr/>
              <a:t>(1/2)</a:t>
            </a: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pc="10">
                <a:latin typeface="Microsoft YaHei UI"/>
                <a:cs typeface="Microsoft YaHei UI"/>
              </a:rPr>
              <a:t>仪表连接</a:t>
            </a:r>
            <a:r>
              <a:rPr/>
              <a:t>-Uniconnec</a:t>
            </a:r>
            <a:r>
              <a:rPr spc="-5"/>
              <a:t>t</a:t>
            </a:r>
            <a:r>
              <a:rPr/>
              <a:t>(</a:t>
            </a:r>
            <a:r>
              <a:rPr spc="-15"/>
              <a:t>1</a:t>
            </a:r>
            <a:r>
              <a:rPr spc="-5"/>
              <a:t>/</a:t>
            </a:r>
            <a:r>
              <a:rPr/>
              <a:t>2)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0316" y="1800606"/>
            <a:ext cx="774382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>
                <a:solidFill>
                  <a:srgbClr val="333399"/>
                </a:solidFill>
                <a:latin typeface="Arial"/>
                <a:cs typeface="Arial"/>
              </a:rPr>
              <a:t>Instrument</a:t>
            </a:r>
            <a:r>
              <a:rPr sz="2000" b="1" spc="-45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b="1">
                <a:solidFill>
                  <a:srgbClr val="333399"/>
                </a:solidFill>
                <a:latin typeface="Arial"/>
                <a:cs typeface="Arial"/>
              </a:rPr>
              <a:t>connections</a:t>
            </a:r>
            <a:r>
              <a:rPr sz="2000" b="1" spc="-25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b="1" spc="-10">
                <a:solidFill>
                  <a:srgbClr val="333399"/>
                </a:solidFill>
                <a:latin typeface="Arial"/>
                <a:cs typeface="Arial"/>
              </a:rPr>
              <a:t>via</a:t>
            </a:r>
            <a:r>
              <a:rPr sz="2000" b="1" spc="1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b="1">
                <a:solidFill>
                  <a:srgbClr val="333399"/>
                </a:solidFill>
                <a:latin typeface="Arial"/>
                <a:cs typeface="Arial"/>
              </a:rPr>
              <a:t>serial</a:t>
            </a:r>
            <a:r>
              <a:rPr sz="2000" b="1" spc="-15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000" b="1">
                <a:solidFill>
                  <a:srgbClr val="333399"/>
                </a:solidFill>
                <a:latin typeface="Arial"/>
                <a:cs typeface="Arial"/>
              </a:rPr>
              <a:t>interface</a:t>
            </a:r>
            <a:r>
              <a:rPr sz="2000" b="1" spc="10">
                <a:solidFill>
                  <a:srgbClr val="333399"/>
                </a:solidFill>
                <a:latin typeface="Microsoft YaHei UI"/>
                <a:cs typeface="Microsoft YaHei UI"/>
              </a:rPr>
              <a:t>仪表通</a:t>
            </a:r>
            <a:r>
              <a:rPr sz="2000" b="1">
                <a:solidFill>
                  <a:srgbClr val="333399"/>
                </a:solidFill>
                <a:latin typeface="Microsoft YaHei UI"/>
                <a:cs typeface="Microsoft YaHei UI"/>
              </a:rPr>
              <a:t>过</a:t>
            </a:r>
            <a:r>
              <a:rPr sz="2000" b="1" spc="10">
                <a:solidFill>
                  <a:srgbClr val="333399"/>
                </a:solidFill>
                <a:latin typeface="Microsoft YaHei UI"/>
                <a:cs typeface="Microsoft YaHei UI"/>
              </a:rPr>
              <a:t>串口</a:t>
            </a:r>
            <a:r>
              <a:rPr sz="2000" b="1">
                <a:solidFill>
                  <a:srgbClr val="333399"/>
                </a:solidFill>
                <a:latin typeface="Microsoft YaHei UI"/>
                <a:cs typeface="Microsoft YaHei UI"/>
              </a:rPr>
              <a:t>发</a:t>
            </a:r>
            <a:r>
              <a:rPr sz="2000" b="1" spc="10">
                <a:solidFill>
                  <a:srgbClr val="333399"/>
                </a:solidFill>
                <a:latin typeface="Microsoft YaHei UI"/>
                <a:cs typeface="Microsoft YaHei UI"/>
              </a:rPr>
              <a:t>送结</a:t>
            </a:r>
            <a:r>
              <a:rPr sz="2000" b="1">
                <a:solidFill>
                  <a:srgbClr val="333399"/>
                </a:solidFill>
                <a:latin typeface="Microsoft YaHei UI"/>
                <a:cs typeface="Microsoft YaHei UI"/>
              </a:rPr>
              <a:t>果</a:t>
            </a:r>
            <a:endParaRPr sz="2000">
              <a:latin typeface="Microsoft YaHei UI"/>
              <a:cs typeface="Microsoft YaHei U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401047" y="6484721"/>
            <a:ext cx="15367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Microsoft Sans Serif"/>
                <a:cs typeface="Microsoft Sans Serif"/>
              </a:rPr>
              <a:t>11</a:t>
            </a:r>
            <a:endParaRPr sz="900">
              <a:latin typeface="Microsoft Sans Serif"/>
              <a:cs typeface="Microsoft Sans Serif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1979676" y="3274948"/>
            <a:ext cx="5904230" cy="1304925"/>
            <a:chOff x="1979676" y="3274948"/>
            <a:chExt cx="5904230" cy="1304925"/>
          </a:xfrm>
        </p:grpSpPr>
        <p:sp>
          <p:nvSpPr>
            <p:cNvPr id="7" name="object 7"/>
            <p:cNvSpPr/>
            <p:nvPr/>
          </p:nvSpPr>
          <p:spPr>
            <a:xfrm>
              <a:off x="3884676" y="3833748"/>
              <a:ext cx="2188845" cy="190500"/>
            </a:xfrm>
            <a:custGeom>
              <a:rect l="l" t="t" r="r" b="b"/>
              <a:pathLst>
                <a:path w="2188845" h="190500">
                  <a:moveTo>
                    <a:pt x="38100" y="74675"/>
                  </a:moveTo>
                  <a:lnTo>
                    <a:pt x="0" y="74675"/>
                  </a:lnTo>
                  <a:lnTo>
                    <a:pt x="0" y="112775"/>
                  </a:lnTo>
                  <a:lnTo>
                    <a:pt x="38100" y="112775"/>
                  </a:lnTo>
                  <a:lnTo>
                    <a:pt x="38100" y="74675"/>
                  </a:lnTo>
                  <a:close/>
                </a:path>
                <a:path w="2188845" h="190500">
                  <a:moveTo>
                    <a:pt x="114300" y="74675"/>
                  </a:moveTo>
                  <a:lnTo>
                    <a:pt x="76200" y="74675"/>
                  </a:lnTo>
                  <a:lnTo>
                    <a:pt x="76200" y="112775"/>
                  </a:lnTo>
                  <a:lnTo>
                    <a:pt x="114300" y="112775"/>
                  </a:lnTo>
                  <a:lnTo>
                    <a:pt x="114300" y="74675"/>
                  </a:lnTo>
                  <a:close/>
                </a:path>
                <a:path w="2188845" h="190500">
                  <a:moveTo>
                    <a:pt x="190500" y="74675"/>
                  </a:moveTo>
                  <a:lnTo>
                    <a:pt x="152400" y="74675"/>
                  </a:lnTo>
                  <a:lnTo>
                    <a:pt x="152400" y="112775"/>
                  </a:lnTo>
                  <a:lnTo>
                    <a:pt x="190500" y="112775"/>
                  </a:lnTo>
                  <a:lnTo>
                    <a:pt x="190500" y="74675"/>
                  </a:lnTo>
                  <a:close/>
                </a:path>
                <a:path w="2188845" h="190500">
                  <a:moveTo>
                    <a:pt x="266700" y="74675"/>
                  </a:moveTo>
                  <a:lnTo>
                    <a:pt x="228600" y="74675"/>
                  </a:lnTo>
                  <a:lnTo>
                    <a:pt x="228600" y="112775"/>
                  </a:lnTo>
                  <a:lnTo>
                    <a:pt x="266700" y="112775"/>
                  </a:lnTo>
                  <a:lnTo>
                    <a:pt x="266700" y="74675"/>
                  </a:lnTo>
                  <a:close/>
                </a:path>
                <a:path w="2188845" h="190500">
                  <a:moveTo>
                    <a:pt x="304800" y="74675"/>
                  </a:moveTo>
                  <a:lnTo>
                    <a:pt x="304800" y="112775"/>
                  </a:lnTo>
                  <a:lnTo>
                    <a:pt x="342900" y="112902"/>
                  </a:lnTo>
                  <a:lnTo>
                    <a:pt x="342900" y="74802"/>
                  </a:lnTo>
                  <a:lnTo>
                    <a:pt x="304800" y="74675"/>
                  </a:lnTo>
                  <a:close/>
                </a:path>
                <a:path w="2188845" h="190500">
                  <a:moveTo>
                    <a:pt x="419100" y="74802"/>
                  </a:moveTo>
                  <a:lnTo>
                    <a:pt x="381000" y="74802"/>
                  </a:lnTo>
                  <a:lnTo>
                    <a:pt x="381000" y="112902"/>
                  </a:lnTo>
                  <a:lnTo>
                    <a:pt x="419100" y="112902"/>
                  </a:lnTo>
                  <a:lnTo>
                    <a:pt x="419100" y="74802"/>
                  </a:lnTo>
                  <a:close/>
                </a:path>
                <a:path w="2188845" h="190500">
                  <a:moveTo>
                    <a:pt x="495300" y="74802"/>
                  </a:moveTo>
                  <a:lnTo>
                    <a:pt x="457200" y="74802"/>
                  </a:lnTo>
                  <a:lnTo>
                    <a:pt x="457200" y="112902"/>
                  </a:lnTo>
                  <a:lnTo>
                    <a:pt x="495300" y="112902"/>
                  </a:lnTo>
                  <a:lnTo>
                    <a:pt x="495300" y="74802"/>
                  </a:lnTo>
                  <a:close/>
                </a:path>
                <a:path w="2188845" h="190500">
                  <a:moveTo>
                    <a:pt x="571500" y="74802"/>
                  </a:moveTo>
                  <a:lnTo>
                    <a:pt x="533400" y="74802"/>
                  </a:lnTo>
                  <a:lnTo>
                    <a:pt x="533400" y="112902"/>
                  </a:lnTo>
                  <a:lnTo>
                    <a:pt x="571500" y="112902"/>
                  </a:lnTo>
                  <a:lnTo>
                    <a:pt x="571500" y="74802"/>
                  </a:lnTo>
                  <a:close/>
                </a:path>
                <a:path w="2188845" h="190500">
                  <a:moveTo>
                    <a:pt x="647700" y="74930"/>
                  </a:moveTo>
                  <a:lnTo>
                    <a:pt x="609600" y="74930"/>
                  </a:lnTo>
                  <a:lnTo>
                    <a:pt x="609600" y="113030"/>
                  </a:lnTo>
                  <a:lnTo>
                    <a:pt x="647700" y="113030"/>
                  </a:lnTo>
                  <a:lnTo>
                    <a:pt x="647700" y="74930"/>
                  </a:lnTo>
                  <a:close/>
                </a:path>
                <a:path w="2188845" h="190500">
                  <a:moveTo>
                    <a:pt x="723900" y="74930"/>
                  </a:moveTo>
                  <a:lnTo>
                    <a:pt x="685800" y="74930"/>
                  </a:lnTo>
                  <a:lnTo>
                    <a:pt x="685800" y="113030"/>
                  </a:lnTo>
                  <a:lnTo>
                    <a:pt x="723900" y="113030"/>
                  </a:lnTo>
                  <a:lnTo>
                    <a:pt x="723900" y="74930"/>
                  </a:lnTo>
                  <a:close/>
                </a:path>
                <a:path w="2188845" h="190500">
                  <a:moveTo>
                    <a:pt x="800100" y="75056"/>
                  </a:moveTo>
                  <a:lnTo>
                    <a:pt x="762000" y="75056"/>
                  </a:lnTo>
                  <a:lnTo>
                    <a:pt x="762000" y="113156"/>
                  </a:lnTo>
                  <a:lnTo>
                    <a:pt x="800100" y="113156"/>
                  </a:lnTo>
                  <a:lnTo>
                    <a:pt x="800100" y="75056"/>
                  </a:lnTo>
                  <a:close/>
                </a:path>
                <a:path w="2188845" h="190500">
                  <a:moveTo>
                    <a:pt x="876300" y="75056"/>
                  </a:moveTo>
                  <a:lnTo>
                    <a:pt x="838200" y="75056"/>
                  </a:lnTo>
                  <a:lnTo>
                    <a:pt x="838200" y="113156"/>
                  </a:lnTo>
                  <a:lnTo>
                    <a:pt x="876300" y="113156"/>
                  </a:lnTo>
                  <a:lnTo>
                    <a:pt x="876300" y="75056"/>
                  </a:lnTo>
                  <a:close/>
                </a:path>
                <a:path w="2188845" h="190500">
                  <a:moveTo>
                    <a:pt x="950213" y="75056"/>
                  </a:moveTo>
                  <a:lnTo>
                    <a:pt x="914400" y="75056"/>
                  </a:lnTo>
                  <a:lnTo>
                    <a:pt x="914400" y="113156"/>
                  </a:lnTo>
                  <a:lnTo>
                    <a:pt x="950213" y="113156"/>
                  </a:lnTo>
                  <a:lnTo>
                    <a:pt x="952373" y="113283"/>
                  </a:lnTo>
                  <a:lnTo>
                    <a:pt x="952626" y="75183"/>
                  </a:lnTo>
                  <a:lnTo>
                    <a:pt x="950213" y="75056"/>
                  </a:lnTo>
                  <a:close/>
                </a:path>
                <a:path w="2188845" h="190500">
                  <a:moveTo>
                    <a:pt x="1020952" y="75183"/>
                  </a:moveTo>
                  <a:lnTo>
                    <a:pt x="990600" y="75183"/>
                  </a:lnTo>
                  <a:lnTo>
                    <a:pt x="990600" y="113283"/>
                  </a:lnTo>
                  <a:lnTo>
                    <a:pt x="1020952" y="113283"/>
                  </a:lnTo>
                  <a:lnTo>
                    <a:pt x="1028446" y="113411"/>
                  </a:lnTo>
                  <a:lnTo>
                    <a:pt x="1028826" y="75311"/>
                  </a:lnTo>
                  <a:lnTo>
                    <a:pt x="1020952" y="75183"/>
                  </a:lnTo>
                  <a:close/>
                </a:path>
                <a:path w="2188845" h="190500">
                  <a:moveTo>
                    <a:pt x="1069213" y="75311"/>
                  </a:moveTo>
                  <a:lnTo>
                    <a:pt x="1066800" y="75311"/>
                  </a:lnTo>
                  <a:lnTo>
                    <a:pt x="1066800" y="113411"/>
                  </a:lnTo>
                  <a:lnTo>
                    <a:pt x="1069213" y="113411"/>
                  </a:lnTo>
                  <a:lnTo>
                    <a:pt x="1074420" y="113537"/>
                  </a:lnTo>
                  <a:lnTo>
                    <a:pt x="1095375" y="113537"/>
                  </a:lnTo>
                  <a:lnTo>
                    <a:pt x="1096264" y="113664"/>
                  </a:lnTo>
                  <a:lnTo>
                    <a:pt x="1104900" y="113664"/>
                  </a:lnTo>
                  <a:lnTo>
                    <a:pt x="1104900" y="75564"/>
                  </a:lnTo>
                  <a:lnTo>
                    <a:pt x="1093089" y="75564"/>
                  </a:lnTo>
                  <a:lnTo>
                    <a:pt x="1090168" y="75437"/>
                  </a:lnTo>
                  <a:lnTo>
                    <a:pt x="1075182" y="75437"/>
                  </a:lnTo>
                  <a:lnTo>
                    <a:pt x="1069213" y="75311"/>
                  </a:lnTo>
                  <a:close/>
                </a:path>
                <a:path w="2188845" h="190500">
                  <a:moveTo>
                    <a:pt x="1095375" y="75437"/>
                  </a:moveTo>
                  <a:lnTo>
                    <a:pt x="1093343" y="75437"/>
                  </a:lnTo>
                  <a:lnTo>
                    <a:pt x="1093089" y="75564"/>
                  </a:lnTo>
                  <a:lnTo>
                    <a:pt x="1098169" y="75564"/>
                  </a:lnTo>
                  <a:lnTo>
                    <a:pt x="1095375" y="75437"/>
                  </a:lnTo>
                  <a:close/>
                </a:path>
                <a:path w="2188845" h="190500">
                  <a:moveTo>
                    <a:pt x="1156970" y="75692"/>
                  </a:moveTo>
                  <a:lnTo>
                    <a:pt x="1143000" y="75692"/>
                  </a:lnTo>
                  <a:lnTo>
                    <a:pt x="1143000" y="113792"/>
                  </a:lnTo>
                  <a:lnTo>
                    <a:pt x="1156970" y="113792"/>
                  </a:lnTo>
                  <a:lnTo>
                    <a:pt x="1166368" y="113918"/>
                  </a:lnTo>
                  <a:lnTo>
                    <a:pt x="1181100" y="113918"/>
                  </a:lnTo>
                  <a:lnTo>
                    <a:pt x="1181100" y="75818"/>
                  </a:lnTo>
                  <a:lnTo>
                    <a:pt x="1166749" y="75818"/>
                  </a:lnTo>
                  <a:lnTo>
                    <a:pt x="1156970" y="75692"/>
                  </a:lnTo>
                  <a:close/>
                </a:path>
                <a:path w="2188845" h="190500">
                  <a:moveTo>
                    <a:pt x="1257300" y="75818"/>
                  </a:moveTo>
                  <a:lnTo>
                    <a:pt x="1219200" y="75818"/>
                  </a:lnTo>
                  <a:lnTo>
                    <a:pt x="1219200" y="113918"/>
                  </a:lnTo>
                  <a:lnTo>
                    <a:pt x="1257300" y="113918"/>
                  </a:lnTo>
                  <a:lnTo>
                    <a:pt x="1257300" y="75818"/>
                  </a:lnTo>
                  <a:close/>
                </a:path>
                <a:path w="2188845" h="190500">
                  <a:moveTo>
                    <a:pt x="1295400" y="75818"/>
                  </a:moveTo>
                  <a:lnTo>
                    <a:pt x="1295400" y="113918"/>
                  </a:lnTo>
                  <a:lnTo>
                    <a:pt x="1328165" y="114045"/>
                  </a:lnTo>
                  <a:lnTo>
                    <a:pt x="1333500" y="114045"/>
                  </a:lnTo>
                  <a:lnTo>
                    <a:pt x="1333500" y="75945"/>
                  </a:lnTo>
                  <a:lnTo>
                    <a:pt x="1328165" y="75945"/>
                  </a:lnTo>
                  <a:lnTo>
                    <a:pt x="1295400" y="75818"/>
                  </a:lnTo>
                  <a:close/>
                </a:path>
                <a:path w="2188845" h="190500">
                  <a:moveTo>
                    <a:pt x="1409700" y="75945"/>
                  </a:moveTo>
                  <a:lnTo>
                    <a:pt x="1371600" y="75945"/>
                  </a:lnTo>
                  <a:lnTo>
                    <a:pt x="1371600" y="114045"/>
                  </a:lnTo>
                  <a:lnTo>
                    <a:pt x="1409700" y="114045"/>
                  </a:lnTo>
                  <a:lnTo>
                    <a:pt x="1409700" y="75945"/>
                  </a:lnTo>
                  <a:close/>
                </a:path>
                <a:path w="2188845" h="190500">
                  <a:moveTo>
                    <a:pt x="1447800" y="75945"/>
                  </a:moveTo>
                  <a:lnTo>
                    <a:pt x="1447800" y="114045"/>
                  </a:lnTo>
                  <a:lnTo>
                    <a:pt x="1475232" y="114173"/>
                  </a:lnTo>
                  <a:lnTo>
                    <a:pt x="1485900" y="114173"/>
                  </a:lnTo>
                  <a:lnTo>
                    <a:pt x="1485900" y="76073"/>
                  </a:lnTo>
                  <a:lnTo>
                    <a:pt x="1475359" y="76073"/>
                  </a:lnTo>
                  <a:lnTo>
                    <a:pt x="1447800" y="75945"/>
                  </a:lnTo>
                  <a:close/>
                </a:path>
                <a:path w="2188845" h="190500">
                  <a:moveTo>
                    <a:pt x="1562100" y="76073"/>
                  </a:moveTo>
                  <a:lnTo>
                    <a:pt x="1524000" y="76073"/>
                  </a:lnTo>
                  <a:lnTo>
                    <a:pt x="1524000" y="114173"/>
                  </a:lnTo>
                  <a:lnTo>
                    <a:pt x="1562100" y="114173"/>
                  </a:lnTo>
                  <a:lnTo>
                    <a:pt x="1562100" y="76073"/>
                  </a:lnTo>
                  <a:close/>
                </a:path>
                <a:path w="2188845" h="190500">
                  <a:moveTo>
                    <a:pt x="1638300" y="76073"/>
                  </a:moveTo>
                  <a:lnTo>
                    <a:pt x="1600200" y="76073"/>
                  </a:lnTo>
                  <a:lnTo>
                    <a:pt x="1600200" y="114173"/>
                  </a:lnTo>
                  <a:lnTo>
                    <a:pt x="1638300" y="114173"/>
                  </a:lnTo>
                  <a:lnTo>
                    <a:pt x="1638300" y="76073"/>
                  </a:lnTo>
                  <a:close/>
                </a:path>
                <a:path w="2188845" h="190500">
                  <a:moveTo>
                    <a:pt x="1676400" y="76073"/>
                  </a:moveTo>
                  <a:lnTo>
                    <a:pt x="1676400" y="114173"/>
                  </a:lnTo>
                  <a:lnTo>
                    <a:pt x="1692148" y="114300"/>
                  </a:lnTo>
                  <a:lnTo>
                    <a:pt x="1714500" y="114300"/>
                  </a:lnTo>
                  <a:lnTo>
                    <a:pt x="1714500" y="76200"/>
                  </a:lnTo>
                  <a:lnTo>
                    <a:pt x="1692275" y="76200"/>
                  </a:lnTo>
                  <a:lnTo>
                    <a:pt x="1676400" y="76073"/>
                  </a:lnTo>
                  <a:close/>
                </a:path>
                <a:path w="2188845" h="190500">
                  <a:moveTo>
                    <a:pt x="1790700" y="76200"/>
                  </a:moveTo>
                  <a:lnTo>
                    <a:pt x="1752600" y="76200"/>
                  </a:lnTo>
                  <a:lnTo>
                    <a:pt x="1752600" y="114300"/>
                  </a:lnTo>
                  <a:lnTo>
                    <a:pt x="1790700" y="114300"/>
                  </a:lnTo>
                  <a:lnTo>
                    <a:pt x="1790700" y="76200"/>
                  </a:lnTo>
                  <a:close/>
                </a:path>
                <a:path w="2188845" h="190500">
                  <a:moveTo>
                    <a:pt x="1866900" y="76200"/>
                  </a:moveTo>
                  <a:lnTo>
                    <a:pt x="1828800" y="76200"/>
                  </a:lnTo>
                  <a:lnTo>
                    <a:pt x="1828800" y="114300"/>
                  </a:lnTo>
                  <a:lnTo>
                    <a:pt x="1866900" y="114300"/>
                  </a:lnTo>
                  <a:lnTo>
                    <a:pt x="1866900" y="76200"/>
                  </a:lnTo>
                  <a:close/>
                </a:path>
                <a:path w="2188845" h="190500">
                  <a:moveTo>
                    <a:pt x="1943100" y="76200"/>
                  </a:moveTo>
                  <a:lnTo>
                    <a:pt x="1905000" y="76200"/>
                  </a:lnTo>
                  <a:lnTo>
                    <a:pt x="1905000" y="114300"/>
                  </a:lnTo>
                  <a:lnTo>
                    <a:pt x="1943100" y="114300"/>
                  </a:lnTo>
                  <a:lnTo>
                    <a:pt x="1943100" y="76200"/>
                  </a:lnTo>
                  <a:close/>
                </a:path>
                <a:path w="2188845" h="190500">
                  <a:moveTo>
                    <a:pt x="2019300" y="76200"/>
                  </a:moveTo>
                  <a:lnTo>
                    <a:pt x="1981200" y="76200"/>
                  </a:lnTo>
                  <a:lnTo>
                    <a:pt x="1981200" y="114300"/>
                  </a:lnTo>
                  <a:lnTo>
                    <a:pt x="2019300" y="114300"/>
                  </a:lnTo>
                  <a:lnTo>
                    <a:pt x="2019300" y="76200"/>
                  </a:lnTo>
                  <a:close/>
                </a:path>
                <a:path w="2188845" h="190500">
                  <a:moveTo>
                    <a:pt x="2074290" y="0"/>
                  </a:moveTo>
                  <a:lnTo>
                    <a:pt x="2074290" y="190500"/>
                  </a:lnTo>
                  <a:lnTo>
                    <a:pt x="2165730" y="114300"/>
                  </a:lnTo>
                  <a:lnTo>
                    <a:pt x="2093340" y="114300"/>
                  </a:lnTo>
                  <a:lnTo>
                    <a:pt x="2093340" y="76200"/>
                  </a:lnTo>
                  <a:lnTo>
                    <a:pt x="2165730" y="76200"/>
                  </a:lnTo>
                  <a:lnTo>
                    <a:pt x="2074290" y="0"/>
                  </a:lnTo>
                  <a:close/>
                </a:path>
                <a:path w="2188845" h="190500">
                  <a:moveTo>
                    <a:pt x="2074290" y="76200"/>
                  </a:moveTo>
                  <a:lnTo>
                    <a:pt x="2057400" y="76200"/>
                  </a:lnTo>
                  <a:lnTo>
                    <a:pt x="2057400" y="114300"/>
                  </a:lnTo>
                  <a:lnTo>
                    <a:pt x="2074290" y="114300"/>
                  </a:lnTo>
                  <a:lnTo>
                    <a:pt x="2074290" y="76200"/>
                  </a:lnTo>
                  <a:close/>
                </a:path>
                <a:path w="2188845" h="190500">
                  <a:moveTo>
                    <a:pt x="2165730" y="76200"/>
                  </a:moveTo>
                  <a:lnTo>
                    <a:pt x="2093340" y="76200"/>
                  </a:lnTo>
                  <a:lnTo>
                    <a:pt x="2093340" y="114300"/>
                  </a:lnTo>
                  <a:lnTo>
                    <a:pt x="2165730" y="114300"/>
                  </a:lnTo>
                  <a:lnTo>
                    <a:pt x="2188591" y="95250"/>
                  </a:lnTo>
                  <a:lnTo>
                    <a:pt x="2165730" y="76200"/>
                  </a:lnTo>
                  <a:close/>
                </a:path>
              </a:pathLst>
            </a:custGeom>
            <a:solidFill>
              <a:srgbClr val="009999"/>
            </a:solidFill>
          </p:spPr>
          <p:txBody>
            <a:bodyPr wrap="square" lIns="0" tIns="0" rIns="0" bIns="0"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979676" y="3274948"/>
              <a:ext cx="1905000" cy="130492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073775" y="3309873"/>
              <a:ext cx="1809750" cy="1238250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4406900" y="3524757"/>
            <a:ext cx="6502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latin typeface="Verdana"/>
                <a:cs typeface="Verdana"/>
              </a:rPr>
              <a:t>RS</a:t>
            </a:r>
            <a:r>
              <a:rPr sz="1200" b="1">
                <a:latin typeface="Verdana"/>
                <a:cs typeface="Verdana"/>
              </a:rPr>
              <a:t>-</a:t>
            </a:r>
            <a:r>
              <a:rPr sz="1200" b="1" spc="-5">
                <a:latin typeface="Verdana"/>
                <a:cs typeface="Verdana"/>
              </a:rPr>
              <a:t>232</a:t>
            </a:r>
            <a:endParaRPr sz="1200">
              <a:latin typeface="Verdana"/>
              <a:cs typeface="Verdan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636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https://d.book118.com/737122165064006025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3">
      <vt:lpstr>Arial</vt:lpstr>
      <vt:lpstr>Calibri</vt:lpstr>
      <vt:lpstr>宋体</vt:lpstr>
      <vt:lpstr>Microsoft YaHei UI</vt:lpstr>
      <vt:lpstr>SimSun</vt:lpstr>
      <vt:lpstr>Microsoft Sans Serif</vt:lpstr>
      <vt:lpstr>Times New Roman</vt:lpstr>
      <vt:lpstr>Cambria</vt:lpstr>
      <vt:lpstr>Wingdings</vt:lpstr>
      <vt:lpstr>Verdana</vt:lpstr>
      <vt:lpstr>Office Theme</vt:lpstr>
      <vt:lpstr>PowerPoint Presentation</vt:lpstr>
      <vt:lpstr>Quality integrated in Production Operations
生产过程质量整合</vt:lpstr>
      <vt:lpstr>Integrated Quality with SIMATIC IT  SIMATIC IT质量整合</vt:lpstr>
      <vt:lpstr>Integrated Quality at Plant and Enterprise Level
Workflow for Quality Inspection Process</vt:lpstr>
      <vt:lpstr>SIMATIC IT 研发套件 – 核心组件 实验室信息管理系统/质量管理</vt:lpstr>
      <vt:lpstr>SIMATIC IT Unilab LIMS
Core ISA-95 off-line quality component of SIMATIC IT</vt:lpstr>
      <vt:lpstr>Centralized Quality Managament
提供集中的质量管理</vt:lpstr>
      <vt:lpstr>Flexibility Through Configuration by the Customer</vt:lpstr>
      <vt:lpstr>Available on various work stations多样的SIMATCI IT
客户端界面</vt:lpstr>
      <vt:lpstr>Configurable quality organization
工厂里的质量相关角色</vt:lpstr>
      <vt:lpstr>Uniconnect integrates laboratory equipment (1/2)
仪表连接-Uniconnect(1/2)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2024-08-29T23:41:30.269</cp:lastPrinted>
  <dcterms:created xsi:type="dcterms:W3CDTF">2024-08-29T15:41:30Z</dcterms:created>
  <dcterms:modified xsi:type="dcterms:W3CDTF">2024-08-29T15:41:32Z</dcterms:modified>
</cp:coreProperties>
</file>