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9BA5D2-40B5-4AF5-9CF8-D897AABC55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9A4142-4033-439E-AB1A-98FBEEF560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96563D-66B9-4E80-AB89-59C7188E6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DA108A-7B52-4F19-875F-C93F637E80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A186EF-6464-4443-8D21-484522B817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D75B4C-61CA-432E-A89E-95AB7FA8B4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DB3D14-C6E9-4EE7-8051-601D315A44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54FE53-EACD-488F-9A25-528FEC402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1181B3-F0E7-4C8B-A3C0-A1041C1B39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E37C47-5A14-4219-B3BC-8F133AEAF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03C0D6-34E7-4C8A-9119-3E8C3893AC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1230510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国际物流中的进出境货物检验检疫流程\n## 1.进出境货物检验检疫概述\n### 1.1进出境货物检验检疫的定义与作用\n### 1.2进出境货物检验检疫的重要性\n### 1.3进出境货物检验检疫法律法规\n## 2.进出境货物检验检疫流程详解\n### 2.1货物报检与申报\n### 2.2货物查验与检疫处理\n### 2.3货物放行与后续监管\n## 3.进出境货物检验检疫机构与职能\n### 3.1国家质检总局及其下属机构\n### 3.2海关与出入境检验检疫局的协同合作\n### 3.3其他相关机构与组织\n## 4.进出境货物检验检疫技术要求与标准\n### 4.1进出口商品检验法规与标准\n### 4.2出入境动植物检疫法规与标准\n### 4.3国境卫生检疫法规与标准\n## 5.进出境货物检验检疫实务操作\n### 5.1报检前的准备工作\n### 5.2货物报检流程与注意事项\n### 5.3货物查验与检疫处理实务操作\n## 6.进出境货物检验检疫风险与应对措施\n### 6.1进出境货物检验检疫风险类型\n### 6.2进出境货物检验检疫风险预防与应对策略\n### 6.3进出境货物检验检疫事故处理与责任追究\n## 7.国际物流与检验检疫的发展趋势\n### 7.1国际物流发展趋势及其对检验检疫的影响\n### 7.2检验检疫技术与方法的创新发展\n### 7.3未来进出境货物检验检疫流程的优化与改进\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4800"/>
              <a:t>国际物流中的进出境货物检验检疫流程</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9" name="" descr="{&quot;isTemplate&quot;:true,&quot;type&quot;:2}"/>
        <p:cNvGrpSpPr/>
        <p:nvPr/>
      </p:nvGrpSpPr>
      <p:grpSpPr>
        <a:xfrm>
          <a:off x="0" y="0"/>
          <a:ext cx="0" cy="0"/>
        </a:xfrm>
      </p:grpSpPr>
      <p:sp>
        <p:nvSpPr>
          <p:cNvPr id="70"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71"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72"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进出境货物检验检疫概述</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2" name="" descr="{&quot;isTemplate&quot;:true,&quot;type&quot;:3}"/>
        <p:cNvGrpSpPr/>
        <p:nvPr/>
      </p:nvGrpSpPr>
      <p:grpSpPr>
        <a:xfrm>
          <a:off x="0" y="0"/>
          <a:ext cx="0" cy="0"/>
        </a:xfrm>
      </p:grpSpPr>
      <p:grpSp>
        <p:nvGrpSpPr>
          <p:cNvPr id="11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14" name=""/>
            <p:cNvGrpSpPr/>
            <p:nvPr/>
          </p:nvGrpSpPr>
          <p:grpSpPr>
            <a:xfrm>
              <a:off x="685800" y="3146904"/>
              <a:ext cx="5760000" cy="3225487"/>
              <a:chOff x="685800" y="3146904"/>
              <a:chExt cx="5760000" cy="3225487"/>
            </a:xfrm>
          </p:grpSpPr>
          <p:sp>
            <p:nvSpPr>
              <p:cNvPr id="11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进出境货物检验检疫是指对进出口商品、动植物、国境卫生等方面进行强制性检查和鉴定，以确保其符合国家和地区的法律法规要求。</a:t>
                </a:r>
                <a:endParaRPr kumimoji="1" lang="en-US" altLang="zh-CN" sz="1800" b="1">
                  <a:solidFill>
                    <a:schemeClr val="bg1"/>
                  </a:solidFill>
                  <a:latin typeface="+mj-ea"/>
                  <a:ea typeface="+mj-ea"/>
                </a:endParaRPr>
              </a:p>
            </p:txBody>
          </p:sp>
          <p:sp>
            <p:nvSpPr>
              <p:cNvPr id="11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检查进出口商品的质量、数量、包装等方面是否符合规定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鉴定动植物、动植物产品、微生物等是否携带病原体、害虫等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确保国境卫生安全，防止传染病、寄生虫等疾病的传播</a:t>
                </a:r>
                <a:endParaRPr/>
              </a:p>
            </p:txBody>
          </p:sp>
        </p:grpSp>
        <p:grpSp>
          <p:nvGrpSpPr>
            <p:cNvPr id="117" name=""/>
            <p:cNvGrpSpPr/>
            <p:nvPr/>
          </p:nvGrpSpPr>
          <p:grpSpPr>
            <a:xfrm>
              <a:off x="6016236" y="3146904"/>
              <a:ext cx="5400000" cy="3225487"/>
              <a:chOff x="6016236" y="3146904"/>
              <a:chExt cx="5400000" cy="3225487"/>
            </a:xfrm>
          </p:grpSpPr>
          <p:sp>
            <p:nvSpPr>
              <p:cNvPr id="11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进出境货物检验检疫的作用</a:t>
                </a:r>
                <a:endParaRPr kumimoji="1" lang="en-US" altLang="zh-CN" sz="1800" b="1">
                  <a:solidFill>
                    <a:schemeClr val="bg1"/>
                  </a:solidFill>
                  <a:latin typeface="+mj-ea"/>
                  <a:ea typeface="+mj-ea"/>
                </a:endParaRPr>
              </a:p>
            </p:txBody>
          </p:sp>
          <p:sp>
            <p:nvSpPr>
              <p:cNvPr id="11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保护国家利益，维护国际贸易秩序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保障人民群众的生命安全和身体健康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促进对外经济贸易的发展</a:t>
                </a:r>
                <a:endParaRPr/>
              </a:p>
            </p:txBody>
          </p:sp>
        </p:grpSp>
      </p:grpSp>
      <p:sp>
        <p:nvSpPr>
          <p:cNvPr id="12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进出境货物检验检疫的定义与作用</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5" name="" descr="{&quot;isTemplate&quot;:true,&quot;type&quot;:3}"/>
        <p:cNvGrpSpPr/>
        <p:nvPr/>
      </p:nvGrpSpPr>
      <p:grpSpPr>
        <a:xfrm>
          <a:off x="0" y="0"/>
          <a:ext cx="0" cy="0"/>
        </a:xfrm>
      </p:grpSpPr>
      <p:grpSp>
        <p:nvGrpSpPr>
          <p:cNvPr id="12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7" name=""/>
            <p:cNvGrpSpPr/>
            <p:nvPr/>
          </p:nvGrpSpPr>
          <p:grpSpPr>
            <a:xfrm>
              <a:off x="685800" y="3146904"/>
              <a:ext cx="5760000" cy="3225487"/>
              <a:chOff x="685800" y="3146904"/>
              <a:chExt cx="5760000" cy="3225487"/>
            </a:xfrm>
          </p:grpSpPr>
          <p:sp>
            <p:nvSpPr>
              <p:cNvPr id="12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进出境货物检验检疫是国际贸易的重要环节，对于维护国际贸易秩序和保障国家经济安全具有重要意义。</a:t>
                </a:r>
                <a:endParaRPr kumimoji="1" lang="en-US" altLang="zh-CN" sz="1800" b="1">
                  <a:solidFill>
                    <a:schemeClr val="bg1"/>
                  </a:solidFill>
                  <a:latin typeface="+mj-ea"/>
                  <a:ea typeface="+mj-ea"/>
                </a:endParaRPr>
              </a:p>
            </p:txBody>
          </p:sp>
          <p:sp>
            <p:nvSpPr>
              <p:cNvPr id="12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防止不合格商品、动植物、病原体等进入国内市场，保护消费者权益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促进国际贸易的公平、公正，降低贸易摩擦和纠纷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提高国家在国际贸易中的地位和影响力</a:t>
                </a:r>
                <a:endParaRPr/>
              </a:p>
            </p:txBody>
          </p:sp>
        </p:grpSp>
        <p:grpSp>
          <p:nvGrpSpPr>
            <p:cNvPr id="130" name=""/>
            <p:cNvGrpSpPr/>
            <p:nvPr/>
          </p:nvGrpSpPr>
          <p:grpSpPr>
            <a:xfrm>
              <a:off x="6016236" y="3146904"/>
              <a:ext cx="5400000" cy="3225487"/>
              <a:chOff x="6016236" y="3146904"/>
              <a:chExt cx="5400000" cy="3225487"/>
            </a:xfrm>
          </p:grpSpPr>
          <p:sp>
            <p:nvSpPr>
              <p:cNvPr id="13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进出境货物检验检疫对于保障国家安全和人民生命健康具有重要意义。</a:t>
                </a:r>
                <a:endParaRPr kumimoji="1" lang="en-US" altLang="zh-CN" sz="1800" b="1">
                  <a:solidFill>
                    <a:schemeClr val="bg1"/>
                  </a:solidFill>
                  <a:latin typeface="+mj-ea"/>
                  <a:ea typeface="+mj-ea"/>
                </a:endParaRPr>
              </a:p>
            </p:txBody>
          </p:sp>
          <p:sp>
            <p:nvSpPr>
              <p:cNvPr id="13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防止传染病、寄生虫等疾病的传播，保障人民群众的生命安全和身体健康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保护生态环境，维护生态平衡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促进国家经济和社会的可持续发展</a:t>
                </a:r>
                <a:endParaRPr/>
              </a:p>
            </p:txBody>
          </p:sp>
        </p:grpSp>
      </p:grpSp>
      <p:sp>
        <p:nvSpPr>
          <p:cNvPr id="13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进出境货物检验检疫的重要性</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4" name="" descr="{&quot;isTemplate&quot;:true,&quot;type&quot;:3}"/>
        <p:cNvGrpSpPr/>
        <p:nvPr/>
      </p:nvGrpSpPr>
      <p:grpSpPr>
        <a:xfrm>
          <a:off x="0" y="0"/>
          <a:ext cx="0" cy="0"/>
        </a:xfrm>
      </p:grpSpPr>
      <p:grpSp>
        <p:nvGrpSpPr>
          <p:cNvPr id="13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36" name=""/>
            <p:cNvGrpSpPr/>
            <p:nvPr/>
          </p:nvGrpSpPr>
          <p:grpSpPr>
            <a:xfrm>
              <a:off x="685800" y="3146904"/>
              <a:ext cx="5760000" cy="3225487"/>
              <a:chOff x="685800" y="3146904"/>
              <a:chExt cx="5760000" cy="3225487"/>
            </a:xfrm>
          </p:grpSpPr>
          <p:sp>
            <p:nvSpPr>
              <p:cNvPr id="13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进出境货物检验检疫法律法规是国家对进出口商品、动植物、国境卫生等方面进行强制性检查和鉴定的法律依据。</a:t>
                </a:r>
                <a:endParaRPr kumimoji="1" lang="en-US" altLang="zh-CN" sz="1800" b="1">
                  <a:solidFill>
                    <a:schemeClr val="bg1"/>
                  </a:solidFill>
                  <a:latin typeface="+mj-ea"/>
                  <a:ea typeface="+mj-ea"/>
                </a:endParaRPr>
              </a:p>
            </p:txBody>
          </p:sp>
          <p:sp>
            <p:nvSpPr>
              <p:cNvPr id="13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《中华人民共和国进出口商品检验法》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《中华人民共和国进出境动植物检疫法》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《中华人民共和国国境卫生检疫法》</a:t>
                </a:r>
                <a:endParaRPr/>
              </a:p>
            </p:txBody>
          </p:sp>
        </p:grpSp>
        <p:grpSp>
          <p:nvGrpSpPr>
            <p:cNvPr id="139" name=""/>
            <p:cNvGrpSpPr/>
            <p:nvPr/>
          </p:nvGrpSpPr>
          <p:grpSpPr>
            <a:xfrm>
              <a:off x="6016236" y="3146904"/>
              <a:ext cx="5400000" cy="3225487"/>
              <a:chOff x="6016236" y="3146904"/>
              <a:chExt cx="5400000" cy="3225487"/>
            </a:xfrm>
          </p:grpSpPr>
          <p:sp>
            <p:nvSpPr>
              <p:cNvPr id="14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进出境货物检验检疫法律法规的主要内容</a:t>
                </a:r>
                <a:endParaRPr kumimoji="1" lang="en-US" altLang="zh-CN" sz="1800" b="1">
                  <a:solidFill>
                    <a:schemeClr val="bg1"/>
                  </a:solidFill>
                  <a:latin typeface="+mj-ea"/>
                  <a:ea typeface="+mj-ea"/>
                </a:endParaRPr>
              </a:p>
            </p:txBody>
          </p:sp>
          <p:sp>
            <p:nvSpPr>
              <p:cNvPr id="14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进出口商品、动植物、国境卫生等方面的检验和检疫要求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检验和检疫的程序、方法和标准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检验和检疫机构的职责和权限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违反检验和检疫法律法规的法律责任</a:t>
                </a:r>
                <a:endParaRPr/>
              </a:p>
            </p:txBody>
          </p:sp>
        </p:grpSp>
      </p:grpSp>
      <p:sp>
        <p:nvSpPr>
          <p:cNvPr id="14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进出境货物检验检疫法律法规</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3" name="" descr="{&quot;isTemplate&quot;:true,&quot;type&quot;:2}"/>
        <p:cNvGrpSpPr/>
        <p:nvPr/>
      </p:nvGrpSpPr>
      <p:grpSpPr>
        <a:xfrm>
          <a:off x="0" y="0"/>
          <a:ext cx="0" cy="0"/>
        </a:xfrm>
      </p:grpSpPr>
      <p:sp>
        <p:nvSpPr>
          <p:cNvPr id="144"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45"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46"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进出境货物检验检疫流程详解</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descr="{&quot;isTemplate&quot;:true,&quot;type&quot;:3}"/>
        <p:cNvGrpSpPr/>
        <p:nvPr/>
      </p:nvGrpSpPr>
      <p:grpSpPr>
        <a:xfrm>
          <a:off x="0" y="0"/>
          <a:ext cx="0" cy="0"/>
        </a:xfrm>
      </p:grpSpPr>
      <p:grpSp>
        <p:nvGrpSpPr>
          <p:cNvPr id="14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49" name=""/>
            <p:cNvGrpSpPr/>
            <p:nvPr/>
          </p:nvGrpSpPr>
          <p:grpSpPr>
            <a:xfrm>
              <a:off x="685800" y="3146904"/>
              <a:ext cx="5760000" cy="3225487"/>
              <a:chOff x="685800" y="3146904"/>
              <a:chExt cx="5760000" cy="3225487"/>
            </a:xfrm>
          </p:grpSpPr>
          <p:sp>
            <p:nvSpPr>
              <p:cNvPr id="15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货物报检是指进出口商向检验检疫机构申报进出口商品、动植物、国境卫生等方面的检验和检疫。</a:t>
                </a:r>
                <a:endParaRPr kumimoji="1" lang="en-US" altLang="zh-CN" sz="1800" b="1">
                  <a:solidFill>
                    <a:schemeClr val="bg1"/>
                  </a:solidFill>
                  <a:latin typeface="+mj-ea"/>
                  <a:ea typeface="+mj-ea"/>
                </a:endParaRPr>
              </a:p>
            </p:txBody>
          </p:sp>
          <p:sp>
            <p:nvSpPr>
              <p:cNvPr id="15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报检范围：进出口商品、动植物、国境卫生等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报检时间：货物进出口前或者进出口过程中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报检方式：线上报检、线下报检</a:t>
                </a:r>
                <a:endParaRPr/>
              </a:p>
            </p:txBody>
          </p:sp>
        </p:grpSp>
        <p:grpSp>
          <p:nvGrpSpPr>
            <p:cNvPr id="152" name=""/>
            <p:cNvGrpSpPr/>
            <p:nvPr/>
          </p:nvGrpSpPr>
          <p:grpSpPr>
            <a:xfrm>
              <a:off x="6016236" y="3146904"/>
              <a:ext cx="5400000" cy="3225487"/>
              <a:chOff x="6016236" y="3146904"/>
              <a:chExt cx="5400000" cy="3225487"/>
            </a:xfrm>
          </p:grpSpPr>
          <p:sp>
            <p:nvSpPr>
              <p:cNvPr id="15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货物申报是指进出口商向海关申报进出口货物的相关信息。</a:t>
                </a:r>
                <a:endParaRPr kumimoji="1" lang="en-US" altLang="zh-CN" sz="1800" b="1">
                  <a:solidFill>
                    <a:schemeClr val="bg1"/>
                  </a:solidFill>
                  <a:latin typeface="+mj-ea"/>
                  <a:ea typeface="+mj-ea"/>
                </a:endParaRPr>
              </a:p>
            </p:txBody>
          </p:sp>
          <p:sp>
            <p:nvSpPr>
              <p:cNvPr id="15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申报范围：进出口货物、行李、邮递物品等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申报时间：货物进出口前或者进出口过程中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申报方式：线上申报、线下申报</a:t>
                </a:r>
                <a:endParaRPr/>
              </a:p>
            </p:txBody>
          </p:sp>
        </p:grpSp>
      </p:grpSp>
      <p:sp>
        <p:nvSpPr>
          <p:cNvPr id="15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货物报检与申报</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6" name="" descr="{&quot;isTemplate&quot;:true,&quot;type&quot;:3}"/>
        <p:cNvGrpSpPr/>
        <p:nvPr/>
      </p:nvGrpSpPr>
      <p:grpSpPr>
        <a:xfrm>
          <a:off x="0" y="0"/>
          <a:ext cx="0" cy="0"/>
        </a:xfrm>
      </p:grpSpPr>
      <p:sp>
        <p:nvSpPr>
          <p:cNvPr id="157"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r>
              <a:rPr lang="zh-CN" sz="3600" b="1">
                <a:latin typeface="微软雅黑"/>
                <a:ea typeface="微软雅黑"/>
              </a:rPr>
              <a:t>货物查验与检疫处理</a:t>
            </a:r>
            <a:endParaRPr lang="en-US" sz="3600" b="1">
              <a:latin typeface="微软雅黑"/>
              <a:ea typeface="微软雅黑"/>
            </a:endParaRPr>
          </a:p>
        </p:txBody>
      </p:sp>
      <p:grpSp>
        <p:nvGrpSpPr>
          <p:cNvPr id="158"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59" name=""/>
            <p:cNvGrpSpPr/>
            <p:nvPr/>
          </p:nvGrpSpPr>
          <p:grpSpPr>
            <a:xfrm>
              <a:off x="2826110" y="2144759"/>
              <a:ext cx="2880000" cy="4397325"/>
              <a:chOff x="2826109" y="2144759"/>
              <a:chExt cx="2880000" cy="4397325"/>
            </a:xfrm>
          </p:grpSpPr>
          <p:sp>
            <p:nvSpPr>
              <p:cNvPr id="160"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货物查验是指检验检疫机构对进出口商品、动植物、国境卫生等方面进行强制性检查和鉴定。</a:t>
                </a:r>
                <a:endParaRPr kumimoji="1" lang="en-US" altLang="zh-CN" sz="2200" b="1">
                  <a:solidFill>
                    <a:schemeClr val="bg1"/>
                  </a:solidFill>
                  <a:latin typeface="+mj-ea"/>
                  <a:ea typeface="+mj-ea"/>
                </a:endParaRPr>
              </a:p>
            </p:txBody>
          </p:sp>
          <p:sp>
            <p:nvSpPr>
              <p:cNvPr id="161"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查验范围：进出口商品、动植物、国境卫生等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查验方式：现场查验、抽样查验、实验室检测等</a:t>
                </a:r>
                <a:endParaRPr/>
              </a:p>
            </p:txBody>
          </p:sp>
          <p:sp>
            <p:nvSpPr>
              <p:cNvPr id="162"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63" name=""/>
            <p:cNvGrpSpPr/>
            <p:nvPr/>
          </p:nvGrpSpPr>
          <p:grpSpPr>
            <a:xfrm>
              <a:off x="6485892" y="2144759"/>
              <a:ext cx="2880000" cy="4397325"/>
              <a:chOff x="6485892" y="2144759"/>
              <a:chExt cx="2880000" cy="4397325"/>
            </a:xfrm>
          </p:grpSpPr>
          <p:sp>
            <p:nvSpPr>
              <p:cNvPr id="164"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货物检疫处理是指对查验中发现的不合格商品、动植物、病原体等进行处理。</a:t>
                </a:r>
                <a:endParaRPr kumimoji="1" lang="en-US" altLang="zh-CN" sz="2200" b="1">
                  <a:solidFill>
                    <a:schemeClr val="bg1"/>
                  </a:solidFill>
                  <a:latin typeface="+mj-ea"/>
                  <a:ea typeface="+mj-ea"/>
                </a:endParaRPr>
              </a:p>
            </p:txBody>
          </p:sp>
          <p:sp>
            <p:nvSpPr>
              <p:cNvPr id="165"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检疫处理方式：退货、销毁、整改等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检疫处理时间：货物查验后、放行前</a:t>
                </a:r>
                <a:endParaRPr/>
              </a:p>
            </p:txBody>
          </p:sp>
          <p:sp>
            <p:nvSpPr>
              <p:cNvPr id="166"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7" name="" descr="{&quot;isTemplate&quot;:true,&quot;type&quot;:3}"/>
        <p:cNvGrpSpPr/>
        <p:nvPr/>
      </p:nvGrpSpPr>
      <p:grpSpPr>
        <a:xfrm>
          <a:off x="0" y="0"/>
          <a:ext cx="0" cy="0"/>
        </a:xfrm>
      </p:grpSpPr>
      <p:grpSp>
        <p:nvGrpSpPr>
          <p:cNvPr id="16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9" name=""/>
            <p:cNvGrpSpPr/>
            <p:nvPr/>
          </p:nvGrpSpPr>
          <p:grpSpPr>
            <a:xfrm>
              <a:off x="685800" y="3146904"/>
              <a:ext cx="5760000" cy="3225487"/>
              <a:chOff x="685800" y="3146904"/>
              <a:chExt cx="5760000" cy="3225487"/>
            </a:xfrm>
          </p:grpSpPr>
          <p:sp>
            <p:nvSpPr>
              <p:cNvPr id="17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货物放行是指检验检疫机构对合格的进出口商品、动植物、国境卫生等发放放行单。</a:t>
                </a:r>
                <a:endParaRPr kumimoji="1" lang="en-US" altLang="zh-CN" sz="1800" b="1">
                  <a:solidFill>
                    <a:schemeClr val="bg1"/>
                  </a:solidFill>
                  <a:latin typeface="+mj-ea"/>
                  <a:ea typeface="+mj-ea"/>
                </a:endParaRPr>
              </a:p>
            </p:txBody>
          </p:sp>
          <p:sp>
            <p:nvSpPr>
              <p:cNvPr id="17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放行条件：进出口商品、动植物、国境卫生等符合法律法规要求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放行方式：线上放行、线下放行</a:t>
                </a:r>
                <a:endParaRPr/>
              </a:p>
            </p:txBody>
          </p:sp>
        </p:grpSp>
        <p:grpSp>
          <p:nvGrpSpPr>
            <p:cNvPr id="172" name=""/>
            <p:cNvGrpSpPr/>
            <p:nvPr/>
          </p:nvGrpSpPr>
          <p:grpSpPr>
            <a:xfrm>
              <a:off x="6016236" y="3146904"/>
              <a:ext cx="5400000" cy="3225487"/>
              <a:chOff x="6016236" y="3146904"/>
              <a:chExt cx="5400000" cy="3225487"/>
            </a:xfrm>
          </p:grpSpPr>
          <p:sp>
            <p:nvSpPr>
              <p:cNvPr id="17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后续监管是指检验检疫机构对已放行的进出口商品、动植物、国境卫生等进行跟踪监管。</a:t>
                </a:r>
                <a:endParaRPr kumimoji="1" lang="en-US" altLang="zh-CN" sz="1800" b="1">
                  <a:solidFill>
                    <a:schemeClr val="bg1"/>
                  </a:solidFill>
                  <a:latin typeface="+mj-ea"/>
                  <a:ea typeface="+mj-ea"/>
                </a:endParaRPr>
              </a:p>
            </p:txBody>
          </p:sp>
          <p:sp>
            <p:nvSpPr>
              <p:cNvPr id="17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后续监管范围：进出口商品、动植物、国境卫生等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后续监管方式：定期检查、随机抽查、风险评估等</a:t>
                </a:r>
                <a:endParaRPr/>
              </a:p>
            </p:txBody>
          </p:sp>
        </p:grpSp>
      </p:grpSp>
      <p:sp>
        <p:nvSpPr>
          <p:cNvPr id="17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货物放行与后续监管</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进出境货物检验检疫机构与职能</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国家质检总局是负责全国进出境货物检验检疫工作的国务院直属机构。</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主要职责：制定进出境货物检验检疫政策、法规和标准；指导、监督地方检验检疫机构的工作；组织查处重大进出境货物检验检疫违法案件等。</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国家质检总局下属机构包括直属检验检疫局、地方检验检疫局等。</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直属检验检疫局：负责所辖区域内的进出境货物检验检疫工作；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地方检验检疫局：负责所辖区域内的进出境货物检验检疫工作。</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国家质检总局及其下属机构</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 name="" descr="{&quot;isTemplate&quot;:true,&quot;type&quot;:3}"/>
        <p:cNvGrpSpPr/>
        <p:nvPr/>
      </p:nvGrpSpPr>
      <p:grpSpPr>
        <a:xfrm>
          <a:off x="0" y="0"/>
          <a:ext cx="0" cy="0"/>
        </a:xfrm>
      </p:grpSpPr>
      <p:sp>
        <p:nvSpPr>
          <p:cNvPr id="20"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海关与出入境检验检疫局的协同合作</a:t>
            </a:r>
            <a:endParaRPr lang="en-US" sz="3600" b="1">
              <a:latin typeface="微软雅黑"/>
              <a:ea typeface="微软雅黑"/>
            </a:endParaRPr>
          </a:p>
        </p:txBody>
      </p:sp>
      <p:sp>
        <p:nvSpPr>
          <p:cNvPr id="21"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海关与出入境检验检疫局在进出境货物检验检疫方面存在密切的协同合作关系。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信息共享：海关与出入境检验检疫局之间实现信息互联互通，提高检验和检疫效率；</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协同查验：海关与出入境检验检疫局共同对进出口货物进行查验，确保货物符合法律法规要求；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监管合作：海关与出入境检验检疫局共同参与后续监管工作，确保进出口商品、动植物、国境卫生等安全。</a:t>
            </a:r>
            <a:endParaRPr/>
          </a:p>
        </p:txBody>
      </p:sp>
      <p:pic>
        <p:nvPicPr>
          <p:cNvPr id="22"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 name="" descr="{&quot;isTemplate&quot;:true,&quot;type&quot;:3}"/>
        <p:cNvGrpSpPr/>
        <p:nvPr/>
      </p:nvGrpSpPr>
      <p:grpSpPr>
        <a:xfrm>
          <a:off x="0" y="0"/>
          <a:ext cx="0" cy="0"/>
        </a:xfrm>
      </p:grpSpPr>
      <p:sp>
        <p:nvSpPr>
          <p:cNvPr id="24"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其他相关机构与组织</a:t>
            </a:r>
            <a:endParaRPr lang="en-US" sz="3600" b="1">
              <a:latin typeface="微软雅黑"/>
              <a:ea typeface="微软雅黑"/>
            </a:endParaRPr>
          </a:p>
        </p:txBody>
      </p:sp>
      <p:sp>
        <p:nvSpPr>
          <p:cNvPr id="25"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其他相关机构与组织包括国际贸易组织、国际检验检疫组织、行业协会等。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国际贸易组织：如世界贸易组织（WTO）、国际货币基金组织（IMF）等，对进出境货物检验检疫工作提供政策支持和技术指导；</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国际检验检疫组织：如国际标准化组织（ISO）、国际电工委员会（IEC）等，制定国际统一的检验和检疫标准，促进全球范围内的进出境货物检验检疫合作；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行业协会：如进出口商会、物流协会等，为企业提供进出境货物检验检疫方面的培训和咨询服务，帮助企业提高产品质量和竞争力。</a:t>
            </a:r>
            <a:endParaRPr/>
          </a:p>
        </p:txBody>
      </p:sp>
      <p:cxnSp>
        <p:nvCxnSpPr>
          <p:cNvPr id="26"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7"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2}"/>
        <p:cNvGrpSpPr/>
        <p:nvPr/>
      </p:nvGrpSpPr>
      <p:grpSpPr>
        <a:xfrm>
          <a:off x="0" y="0"/>
          <a:ext cx="0" cy="0"/>
        </a:xfrm>
      </p:grpSpPr>
      <p:sp>
        <p:nvSpPr>
          <p:cNvPr id="29"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30"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04</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31"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进出境货物检验检疫技术要求与标准</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2" name="" descr="{&quot;isTemplate&quot;:true,&quot;type&quot;:3}"/>
        <p:cNvGrpSpPr/>
        <p:nvPr/>
      </p:nvGrpSpPr>
      <p:grpSpPr>
        <a:xfrm>
          <a:off x="0" y="0"/>
          <a:ext cx="0" cy="0"/>
        </a:xfrm>
      </p:grpSpPr>
      <p:grpSp>
        <p:nvGrpSpPr>
          <p:cNvPr id="3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34" name=""/>
            <p:cNvGrpSpPr/>
            <p:nvPr/>
          </p:nvGrpSpPr>
          <p:grpSpPr>
            <a:xfrm>
              <a:off x="685800" y="3146904"/>
              <a:ext cx="5760000" cy="3225487"/>
              <a:chOff x="685800" y="3146904"/>
              <a:chExt cx="5760000" cy="3225487"/>
            </a:xfrm>
          </p:grpSpPr>
          <p:sp>
            <p:nvSpPr>
              <p:cNvPr id="3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进出口商品检验法规是国家对进出口商品进行强制性检查和鉴定的法律依据。</a:t>
                </a:r>
                <a:endParaRPr kumimoji="1" lang="en-US" altLang="zh-CN" sz="1800" b="1">
                  <a:solidFill>
                    <a:schemeClr val="bg1"/>
                  </a:solidFill>
                  <a:latin typeface="+mj-ea"/>
                  <a:ea typeface="+mj-ea"/>
                </a:endParaRPr>
              </a:p>
            </p:txBody>
          </p:sp>
          <p:sp>
            <p:nvSpPr>
              <p:cNvPr id="3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《中华人民共和国进出口商品检验法》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《中华人民共和国进出口商品检验法实施条例》</a:t>
                </a:r>
                <a:endParaRPr/>
              </a:p>
            </p:txBody>
          </p:sp>
        </p:grpSp>
        <p:grpSp>
          <p:nvGrpSpPr>
            <p:cNvPr id="37" name=""/>
            <p:cNvGrpSpPr/>
            <p:nvPr/>
          </p:nvGrpSpPr>
          <p:grpSpPr>
            <a:xfrm>
              <a:off x="6016236" y="3146904"/>
              <a:ext cx="5400000" cy="3225487"/>
              <a:chOff x="6016236" y="3146904"/>
              <a:chExt cx="5400000" cy="3225487"/>
            </a:xfrm>
          </p:grpSpPr>
          <p:sp>
            <p:nvSpPr>
              <p:cNvPr id="3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进出口商品检验标准是国家对进出口商品进行检验的技术依据。</a:t>
                </a:r>
                <a:endParaRPr kumimoji="1" lang="en-US" altLang="zh-CN" sz="1800" b="1">
                  <a:solidFill>
                    <a:schemeClr val="bg1"/>
                  </a:solidFill>
                  <a:latin typeface="+mj-ea"/>
                  <a:ea typeface="+mj-ea"/>
                </a:endParaRPr>
              </a:p>
            </p:txBody>
          </p:sp>
          <p:sp>
            <p:nvSpPr>
              <p:cNvPr id="3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国家标准：由国家标准化管理委员会制定并发布；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行业标准：由行业主管部门制定并发布；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企业标准：由企业自行制定并发布。</a:t>
                </a:r>
                <a:endParaRPr/>
              </a:p>
            </p:txBody>
          </p:sp>
        </p:grpSp>
      </p:grpSp>
      <p:sp>
        <p:nvSpPr>
          <p:cNvPr id="4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进出口商品检验法规与标准</a:t>
            </a:r>
            <a:endParaRPr lang="en-US" sz="2800" b="1">
              <a:latin typeface="微软雅黑"/>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https://d.book118.com/737123051002006044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Arial Black</vt:lpstr>
      <vt:lpstr>微软雅黑</vt:lpstr>
      <vt:lpstr>黑体</vt:lpstr>
      <vt:lpstr>Microsoft YaHei</vt:lpstr>
      <vt:lpstr>Microsoft YaHei Light</vt:lpstr>
      <vt:lpstr>Office Theme</vt:lpstr>
      <vt:lpstr>国际物流中的进出境货物检验检疫流程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2024-09-18T02:21:02.391</cp:lastPrinted>
  <dcterms:created xsi:type="dcterms:W3CDTF">2024-09-17T18:21:02Z</dcterms:created>
  <dcterms:modified xsi:type="dcterms:W3CDTF">2024-09-17T18:21:04Z</dcterms:modified>
</cp:coreProperties>
</file>