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B69FEDE8-6366-47C4-BA94-766A0364420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13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14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14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14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15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15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771A87-924E-4BF5-8C9E-C467F5EB7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9AF843-0DC0-4F31-B3A8-EF39A9329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8FC451-22DE-43CC-8EF7-A39E66FCB4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642467-B13F-4C4C-8889-BB6AE159A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4C8AB6-E2DB-48A6-B14C-2BE3ECB53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96D5D5-D522-47AC-98B6-8ED857D29D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C67BAD-CB9D-4A82-B3D0-EAC092004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32E9EB-B6E4-41D3-8319-CE5BF897B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F7BF34-293B-496F-8CC4-CBD4036A2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956D02-DF59-4D24-9D15-D36F186A4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F7F9C8-5FB8-44FF-91FF-A30AAD287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39DC1B8-4B41-4270-B267-7FFF673EEA9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F56BC005-DBB6-4AE4-9EB2-9F68D1CD1C0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5.jpeg" /><Relationship Id="rId4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5.jpeg" /><Relationship Id="rId4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7123054062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35360" y="969480"/>
            <a:ext cx="10157040" cy="17578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400" b="1" strike="noStrike" spc="299">
                <a:solidFill>
                  <a:schemeClr val="dk1"/>
                </a:solidFill>
                <a:latin typeface="Arial"/>
                <a:ea typeface="微软雅黑"/>
              </a:rPr>
              <a:t>高压井施工应注意以下事项</a:t>
            </a:r>
            <a:endParaRPr lang="en-US" sz="54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32560" y="6246000"/>
            <a:ext cx="1932480" cy="516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制作：小无名老师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2949120" y="2560320"/>
            <a:ext cx="226296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rgbClr val="0084FF"/>
                </a:solidFill>
                <a:latin typeface="Arial"/>
                <a:ea typeface="微软雅黑"/>
              </a:rPr>
              <a:t>目</a:t>
            </a:r>
            <a:r>
              <a:rPr lang="en-US" sz="6000" b="1" strike="noStrike" spc="299">
                <a:solidFill>
                  <a:srgbClr val="0084FF"/>
                </a:solidFill>
                <a:latin typeface="Arial"/>
                <a:ea typeface="微软雅黑"/>
              </a:rPr>
              <a:t> 录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6114240" y="1506240"/>
            <a:ext cx="570564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rgbClr val="0084FF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rgbClr val="0084FF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施工前的准备工作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rgbClr val="0084FF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井下施工流程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rgbClr val="0084FF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施工过程中的安全控制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rgbClr val="0084FF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施工质量监控和评估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2400" b="0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rgbClr val="0084FF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1146960" y="2907000"/>
            <a:ext cx="2529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84FF"/>
              </a:buClr>
              <a:buFont typeface="Arial"/>
              <a:buChar char="●"/>
              <a:tabLst>
                <a:tab pos="1609560"/>
              </a:tabLst>
            </a:pPr>
            <a:r>
              <a:rPr lang="en-US" sz="3200" b="0" strike="noStrike" spc="148">
                <a:solidFill>
                  <a:srgbClr val="0084FF"/>
                </a:solidFill>
                <a:latin typeface="Arial"/>
                <a:ea typeface="微软雅黑"/>
              </a:rPr>
              <a:t>01</a:t>
            </a:r>
            <a:endParaRPr lang="en-US" sz="32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277520" y="25610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rgbClr val="0084FF"/>
                </a:solidFill>
                <a:latin typeface="Arial"/>
                <a:ea typeface="微软雅黑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875160" y="15444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高压井施工的背景和重要性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594000" y="3183120"/>
            <a:ext cx="1809360" cy="2652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在石油和天然气开采中扮演着关键角色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184320" y="2078280"/>
            <a:ext cx="28278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重要角色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content.2.subtitle"/>
          <p:cNvSpPr/>
          <p:nvPr/>
        </p:nvSpPr>
        <p:spPr>
          <a:xfrm>
            <a:off x="7096320" y="3113280"/>
            <a:ext cx="1852200" cy="2652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保证高压井稳定运行的关键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2.title"/>
          <p:cNvSpPr/>
          <p:nvPr/>
        </p:nvSpPr>
        <p:spPr>
          <a:xfrm>
            <a:off x="6590160" y="2078280"/>
            <a:ext cx="28152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安全施工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subtitle"/>
          <p:cNvSpPr/>
          <p:nvPr/>
        </p:nvSpPr>
        <p:spPr>
          <a:xfrm>
            <a:off x="3768480" y="3183840"/>
            <a:ext cx="1963440" cy="2651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3.title"/>
          <p:cNvSpPr/>
          <p:nvPr/>
        </p:nvSpPr>
        <p:spPr>
          <a:xfrm>
            <a:off x="3350880" y="2078280"/>
            <a:ext cx="290016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4.subtitle"/>
          <p:cNvSpPr/>
          <p:nvPr/>
        </p:nvSpPr>
        <p:spPr>
          <a:xfrm>
            <a:off x="9899280" y="3113280"/>
            <a:ext cx="1896120" cy="272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4.title"/>
          <p:cNvSpPr/>
          <p:nvPr/>
        </p:nvSpPr>
        <p:spPr>
          <a:xfrm>
            <a:off x="9522000" y="2078280"/>
            <a:ext cx="252432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89" name="组合 37"/>
          <p:cNvGrpSpPr/>
          <p:nvPr/>
        </p:nvGrpSpPr>
        <p:grpSpPr>
          <a:xfrm>
            <a:off x="483840" y="6200640"/>
            <a:ext cx="11235600" cy="158400"/>
            <a:chOff x="483840" y="6200640"/>
            <a:chExt cx="11235600" cy="158400"/>
          </a:xfrm>
        </p:grpSpPr>
        <p:sp>
          <p:nvSpPr>
            <p:cNvPr id="90" name="AutoShape 5"/>
            <p:cNvSpPr/>
            <p:nvPr/>
          </p:nvSpPr>
          <p:spPr>
            <a:xfrm>
              <a:off x="2499480" y="6236280"/>
              <a:ext cx="9219960" cy="6696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91" name="AutoShape 6"/>
            <p:cNvSpPr/>
            <p:nvPr/>
          </p:nvSpPr>
          <p:spPr>
            <a:xfrm>
              <a:off x="483840" y="6236280"/>
              <a:ext cx="739440" cy="6696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92" name="AutoShape 7"/>
            <p:cNvSpPr/>
            <p:nvPr/>
          </p:nvSpPr>
          <p:spPr>
            <a:xfrm>
              <a:off x="1375920" y="6200640"/>
              <a:ext cx="158400" cy="15840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93" name="AutoShape 8"/>
            <p:cNvSpPr/>
            <p:nvPr/>
          </p:nvSpPr>
          <p:spPr>
            <a:xfrm>
              <a:off x="1607040" y="6207120"/>
              <a:ext cx="146880" cy="14688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94" name="AutoShape 9"/>
            <p:cNvSpPr/>
            <p:nvPr/>
          </p:nvSpPr>
          <p:spPr>
            <a:xfrm>
              <a:off x="1827000" y="6213960"/>
              <a:ext cx="135360" cy="135360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95" name="AutoShape 10"/>
            <p:cNvSpPr/>
            <p:nvPr/>
          </p:nvSpPr>
          <p:spPr>
            <a:xfrm>
              <a:off x="2027520" y="6220440"/>
              <a:ext cx="124200" cy="124200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3200" rIns="90000" bIns="432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96" name="AutoShape 11"/>
            <p:cNvSpPr/>
            <p:nvPr/>
          </p:nvSpPr>
          <p:spPr>
            <a:xfrm>
              <a:off x="2224440" y="6214680"/>
              <a:ext cx="113400" cy="113400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5280" rIns="90000" bIns="3528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</p:grpSp>
      <p:grpSp>
        <p:nvGrpSpPr>
          <p:cNvPr id="97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98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99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00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01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02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03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04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05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06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07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08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09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10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11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12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13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14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15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16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17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983160" y="119520"/>
            <a:ext cx="105501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高压井施工的定义和分类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content"/>
          <p:cNvSpPr/>
          <p:nvPr/>
        </p:nvSpPr>
        <p:spPr>
          <a:xfrm>
            <a:off x="874440" y="1625760"/>
            <a:ext cx="5519160" cy="3467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2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高压井施工是指在井下高压环境下进行井筒建设和作业的过程。分类包括水平井、定向井、垂直井等。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Picture 5"/>
          <p:cNvSpPr/>
          <p:nvPr/>
        </p:nvSpPr>
        <p:spPr>
          <a:xfrm>
            <a:off x="6942960" y="1293840"/>
            <a:ext cx="5194080" cy="519408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21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122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23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24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25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26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27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28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29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30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31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32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33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34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35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36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37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38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39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40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41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PlaceHolder 1"/>
          <p:cNvSpPr>
            <a:spLocks noGrp="1"/>
          </p:cNvSpPr>
          <p:nvPr>
            <p:ph type="title" idx="4294967295"/>
          </p:nvPr>
        </p:nvSpPr>
        <p:spPr>
          <a:xfrm>
            <a:off x="875160" y="15444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高压井施工的挑战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3" name="content.1.subtitle"/>
          <p:cNvSpPr/>
          <p:nvPr/>
        </p:nvSpPr>
        <p:spPr>
          <a:xfrm>
            <a:off x="594000" y="3183120"/>
            <a:ext cx="1809360" cy="2652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在高温、高压环境下施工难度大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1.title"/>
          <p:cNvSpPr/>
          <p:nvPr/>
        </p:nvSpPr>
        <p:spPr>
          <a:xfrm>
            <a:off x="184320" y="2078280"/>
            <a:ext cx="28278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施工难度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subtitle"/>
          <p:cNvSpPr/>
          <p:nvPr/>
        </p:nvSpPr>
        <p:spPr>
          <a:xfrm>
            <a:off x="7096320" y="3113280"/>
            <a:ext cx="1852200" cy="2652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需要使用特殊工艺和设备来应对挑战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title"/>
          <p:cNvSpPr/>
          <p:nvPr/>
        </p:nvSpPr>
        <p:spPr>
          <a:xfrm>
            <a:off x="6590160" y="2078280"/>
            <a:ext cx="28152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特殊工艺和设备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subtitle"/>
          <p:cNvSpPr/>
          <p:nvPr/>
        </p:nvSpPr>
        <p:spPr>
          <a:xfrm>
            <a:off x="3768480" y="3183840"/>
            <a:ext cx="1963440" cy="2651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3350880" y="2078280"/>
            <a:ext cx="290016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subtitle"/>
          <p:cNvSpPr/>
          <p:nvPr/>
        </p:nvSpPr>
        <p:spPr>
          <a:xfrm>
            <a:off x="9899280" y="3113280"/>
            <a:ext cx="1896120" cy="272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4.title"/>
          <p:cNvSpPr/>
          <p:nvPr/>
        </p:nvSpPr>
        <p:spPr>
          <a:xfrm>
            <a:off x="9522000" y="2078280"/>
            <a:ext cx="252432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51" name="组合 37"/>
          <p:cNvGrpSpPr/>
          <p:nvPr/>
        </p:nvGrpSpPr>
        <p:grpSpPr>
          <a:xfrm>
            <a:off x="483840" y="6200640"/>
            <a:ext cx="11235600" cy="158400"/>
            <a:chOff x="483840" y="6200640"/>
            <a:chExt cx="11235600" cy="158400"/>
          </a:xfrm>
        </p:grpSpPr>
        <p:sp>
          <p:nvSpPr>
            <p:cNvPr id="152" name="AutoShape 5"/>
            <p:cNvSpPr/>
            <p:nvPr/>
          </p:nvSpPr>
          <p:spPr>
            <a:xfrm>
              <a:off x="2499480" y="6236280"/>
              <a:ext cx="9219960" cy="6696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53" name="AutoShape 6"/>
            <p:cNvSpPr/>
            <p:nvPr/>
          </p:nvSpPr>
          <p:spPr>
            <a:xfrm>
              <a:off x="483840" y="6236280"/>
              <a:ext cx="739440" cy="6696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54" name="AutoShape 7"/>
            <p:cNvSpPr/>
            <p:nvPr/>
          </p:nvSpPr>
          <p:spPr>
            <a:xfrm>
              <a:off x="1375920" y="6200640"/>
              <a:ext cx="158400" cy="15840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55" name="AutoShape 8"/>
            <p:cNvSpPr/>
            <p:nvPr/>
          </p:nvSpPr>
          <p:spPr>
            <a:xfrm>
              <a:off x="1607040" y="6207120"/>
              <a:ext cx="146880" cy="14688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56" name="AutoShape 9"/>
            <p:cNvSpPr/>
            <p:nvPr/>
          </p:nvSpPr>
          <p:spPr>
            <a:xfrm>
              <a:off x="1827000" y="6213960"/>
              <a:ext cx="135360" cy="135360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57" name="AutoShape 10"/>
            <p:cNvSpPr/>
            <p:nvPr/>
          </p:nvSpPr>
          <p:spPr>
            <a:xfrm>
              <a:off x="2027520" y="6220440"/>
              <a:ext cx="124200" cy="124200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3200" rIns="90000" bIns="432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58" name="AutoShape 11"/>
            <p:cNvSpPr/>
            <p:nvPr/>
          </p:nvSpPr>
          <p:spPr>
            <a:xfrm>
              <a:off x="2224440" y="6214680"/>
              <a:ext cx="113400" cy="113400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5280" rIns="90000" bIns="3528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</p:grpSp>
      <p:grpSp>
        <p:nvGrpSpPr>
          <p:cNvPr id="159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160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61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62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63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64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65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66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67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68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69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70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71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72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73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74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75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76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77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78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79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PlaceHolder 1"/>
          <p:cNvSpPr>
            <a:spLocks noGrp="1"/>
          </p:cNvSpPr>
          <p:nvPr>
            <p:ph type="title" idx="4294967295"/>
          </p:nvPr>
        </p:nvSpPr>
        <p:spPr>
          <a:xfrm>
            <a:off x="1284120" y="176400"/>
            <a:ext cx="99374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82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183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84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85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86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87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88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89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90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91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92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93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94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95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96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97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98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99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00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01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02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203" name="title"/>
          <p:cNvSpPr/>
          <p:nvPr/>
        </p:nvSpPr>
        <p:spPr>
          <a:xfrm>
            <a:off x="4692600" y="2303280"/>
            <a:ext cx="3852360" cy="557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高压井施工的重要性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"/>
          <p:cNvSpPr/>
          <p:nvPr/>
        </p:nvSpPr>
        <p:spPr>
          <a:xfrm>
            <a:off x="6598800" y="3481200"/>
            <a:ext cx="3754440" cy="2529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高压井的施工质量直接影响油气勘探开发效率和生产安全。确保高压井施工符合标准和要求至关重要。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Picture 15"/>
          <p:cNvSpPr/>
          <p:nvPr/>
        </p:nvSpPr>
        <p:spPr>
          <a:xfrm>
            <a:off x="824760" y="940320"/>
            <a:ext cx="3445200" cy="3445200"/>
          </a:xfrm>
          <a:prstGeom prst="ellipse">
            <a:avLst/>
          </a:prstGeom>
          <a:blipFill rotWithShape="0">
            <a:blip r:embed="rId2">
              <a:alphaModFix amt="4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" name="PlaceHolder 1"/>
          <p:cNvSpPr>
            <a:spLocks noGrp="1"/>
          </p:cNvSpPr>
          <p:nvPr>
            <p:ph type="title" idx="4294967295"/>
          </p:nvPr>
        </p:nvSpPr>
        <p:spPr>
          <a:xfrm>
            <a:off x="875160" y="15444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高压井施工注意事项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7" name="content.1.subtitle"/>
          <p:cNvSpPr/>
          <p:nvPr/>
        </p:nvSpPr>
        <p:spPr>
          <a:xfrm>
            <a:off x="594000" y="3183120"/>
            <a:ext cx="1809360" cy="2652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确保施工安全是首要任务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1.title"/>
          <p:cNvSpPr/>
          <p:nvPr/>
        </p:nvSpPr>
        <p:spPr>
          <a:xfrm>
            <a:off x="184320" y="2078280"/>
            <a:ext cx="28278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安全第一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2.subtitle"/>
          <p:cNvSpPr/>
          <p:nvPr/>
        </p:nvSpPr>
        <p:spPr>
          <a:xfrm>
            <a:off x="7096320" y="3113280"/>
            <a:ext cx="1852200" cy="2652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选择适用的工艺和设备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2.title"/>
          <p:cNvSpPr/>
          <p:nvPr/>
        </p:nvSpPr>
        <p:spPr>
          <a:xfrm>
            <a:off x="6590160" y="2078280"/>
            <a:ext cx="28152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适用工艺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3.subtitle"/>
          <p:cNvSpPr/>
          <p:nvPr/>
        </p:nvSpPr>
        <p:spPr>
          <a:xfrm>
            <a:off x="3768480" y="3183840"/>
            <a:ext cx="1963440" cy="2651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严格执行操作规范和流程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3.title"/>
          <p:cNvSpPr/>
          <p:nvPr/>
        </p:nvSpPr>
        <p:spPr>
          <a:xfrm>
            <a:off x="3350880" y="2078280"/>
            <a:ext cx="290016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严格操作规范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4.subtitle"/>
          <p:cNvSpPr/>
          <p:nvPr/>
        </p:nvSpPr>
        <p:spPr>
          <a:xfrm>
            <a:off x="9899280" y="3113280"/>
            <a:ext cx="1896120" cy="272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定期检查和维护高压井设备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4.title"/>
          <p:cNvSpPr/>
          <p:nvPr/>
        </p:nvSpPr>
        <p:spPr>
          <a:xfrm>
            <a:off x="9522000" y="2078280"/>
            <a:ext cx="252432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定期检查维护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15" name="组合 37"/>
          <p:cNvGrpSpPr/>
          <p:nvPr/>
        </p:nvGrpSpPr>
        <p:grpSpPr>
          <a:xfrm>
            <a:off x="483840" y="6200640"/>
            <a:ext cx="11235600" cy="158400"/>
            <a:chOff x="483840" y="6200640"/>
            <a:chExt cx="11235600" cy="158400"/>
          </a:xfrm>
        </p:grpSpPr>
        <p:sp>
          <p:nvSpPr>
            <p:cNvPr id="216" name="AutoShape 5"/>
            <p:cNvSpPr/>
            <p:nvPr/>
          </p:nvSpPr>
          <p:spPr>
            <a:xfrm>
              <a:off x="2499480" y="6236280"/>
              <a:ext cx="9219960" cy="6696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17" name="AutoShape 6"/>
            <p:cNvSpPr/>
            <p:nvPr/>
          </p:nvSpPr>
          <p:spPr>
            <a:xfrm>
              <a:off x="483840" y="6236280"/>
              <a:ext cx="739440" cy="6696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18" name="AutoShape 7"/>
            <p:cNvSpPr/>
            <p:nvPr/>
          </p:nvSpPr>
          <p:spPr>
            <a:xfrm>
              <a:off x="1375920" y="6200640"/>
              <a:ext cx="158400" cy="15840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19" name="AutoShape 8"/>
            <p:cNvSpPr/>
            <p:nvPr/>
          </p:nvSpPr>
          <p:spPr>
            <a:xfrm>
              <a:off x="1607040" y="6207120"/>
              <a:ext cx="146880" cy="14688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20" name="AutoShape 9"/>
            <p:cNvSpPr/>
            <p:nvPr/>
          </p:nvSpPr>
          <p:spPr>
            <a:xfrm>
              <a:off x="1827000" y="6213960"/>
              <a:ext cx="135360" cy="135360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21" name="AutoShape 10"/>
            <p:cNvSpPr/>
            <p:nvPr/>
          </p:nvSpPr>
          <p:spPr>
            <a:xfrm>
              <a:off x="2027520" y="6220440"/>
              <a:ext cx="124200" cy="124200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3200" rIns="90000" bIns="432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22" name="AutoShape 11"/>
            <p:cNvSpPr/>
            <p:nvPr/>
          </p:nvSpPr>
          <p:spPr>
            <a:xfrm>
              <a:off x="2224440" y="6214680"/>
              <a:ext cx="113400" cy="113400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5280" rIns="90000" bIns="3528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</p:grpSp>
      <p:grpSp>
        <p:nvGrpSpPr>
          <p:cNvPr id="223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224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25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26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27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28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29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30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31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32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33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34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35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36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37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38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39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40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41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42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43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4" name="PlaceHolder 1"/>
          <p:cNvSpPr>
            <a:spLocks noGrp="1"/>
          </p:cNvSpPr>
          <p:nvPr>
            <p:ph type="title" idx="4294967295"/>
          </p:nvPr>
        </p:nvSpPr>
        <p:spPr>
          <a:xfrm>
            <a:off x="983160" y="119520"/>
            <a:ext cx="105501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高压井施工的技术要求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5" name="content"/>
          <p:cNvSpPr/>
          <p:nvPr/>
        </p:nvSpPr>
        <p:spPr>
          <a:xfrm>
            <a:off x="874440" y="1625760"/>
            <a:ext cx="5519160" cy="3467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2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高压井施工需要具备一定的技术要求，包括对井眼壁面的加固、封堵等技术，以及对井下环境的监测和控制。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6" name="Picture 5"/>
          <p:cNvSpPr/>
          <p:nvPr/>
        </p:nvSpPr>
        <p:spPr>
          <a:xfrm>
            <a:off x="6942960" y="1293840"/>
            <a:ext cx="5194080" cy="519408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47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248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49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50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51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52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53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54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55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56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57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58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59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60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61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62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63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64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65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66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67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8" name="PlaceHolder 1"/>
          <p:cNvSpPr>
            <a:spLocks noGrp="1"/>
          </p:cNvSpPr>
          <p:nvPr>
            <p:ph/>
          </p:nvPr>
        </p:nvSpPr>
        <p:spPr>
          <a:xfrm>
            <a:off x="1146960" y="2907000"/>
            <a:ext cx="2529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84FF"/>
              </a:buClr>
              <a:buFont typeface="Arial"/>
              <a:buChar char="●"/>
              <a:tabLst>
                <a:tab pos="1609560"/>
              </a:tabLst>
            </a:pPr>
            <a:r>
              <a:rPr lang="en-US" sz="3200" b="0" strike="noStrike" spc="148">
                <a:solidFill>
                  <a:srgbClr val="0084FF"/>
                </a:solidFill>
                <a:latin typeface="Arial"/>
                <a:ea typeface="微软雅黑"/>
              </a:rPr>
              <a:t>02</a:t>
            </a:r>
            <a:endParaRPr lang="en-US" sz="32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69" name="PlaceHolder 2"/>
          <p:cNvSpPr>
            <a:spLocks noGrp="1"/>
          </p:cNvSpPr>
          <p:nvPr>
            <p:ph type="title" idx="4294967295"/>
          </p:nvPr>
        </p:nvSpPr>
        <p:spPr>
          <a:xfrm>
            <a:off x="4277520" y="25610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rgbClr val="0084FF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rgbClr val="0084FF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rgbClr val="0084FF"/>
                </a:solidFill>
                <a:latin typeface="Arial"/>
                <a:ea typeface="微软雅黑"/>
              </a:rPr>
              <a:t>章 施工前的准备工作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1" name="PlaceHolder 1"/>
          <p:cNvSpPr>
            <a:spLocks noGrp="1"/>
          </p:cNvSpPr>
          <p:nvPr>
            <p:ph type="title" idx="4294967295"/>
          </p:nvPr>
        </p:nvSpPr>
        <p:spPr>
          <a:xfrm>
            <a:off x="982440" y="185400"/>
            <a:ext cx="1029348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地质勘探和动态分析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2" name="矩形 4"/>
          <p:cNvSpPr/>
          <p:nvPr/>
        </p:nvSpPr>
        <p:spPr>
          <a:xfrm>
            <a:off x="3735360" y="1809360"/>
            <a:ext cx="247968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3" name="content.2.title"/>
          <p:cNvSpPr/>
          <p:nvPr/>
        </p:nvSpPr>
        <p:spPr>
          <a:xfrm>
            <a:off x="1045800" y="3961440"/>
            <a:ext cx="4033800" cy="28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动态分析确定高压井施工目标和方案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4" name="content.2.content"/>
          <p:cNvSpPr/>
          <p:nvPr/>
        </p:nvSpPr>
        <p:spPr>
          <a:xfrm>
            <a:off x="1045800" y="4429800"/>
            <a:ext cx="3619800" cy="1980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5" name="矩形 7"/>
          <p:cNvSpPr/>
          <p:nvPr/>
        </p:nvSpPr>
        <p:spPr>
          <a:xfrm>
            <a:off x="6416280" y="1809360"/>
            <a:ext cx="247824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6" name="content.3.title"/>
          <p:cNvSpPr/>
          <p:nvPr/>
        </p:nvSpPr>
        <p:spPr>
          <a:xfrm>
            <a:off x="6035040" y="1378800"/>
            <a:ext cx="5254560" cy="28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7" name="content.3.content"/>
          <p:cNvSpPr/>
          <p:nvPr/>
        </p:nvSpPr>
        <p:spPr>
          <a:xfrm>
            <a:off x="6035040" y="1817640"/>
            <a:ext cx="3970800" cy="160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8" name="矩形 10"/>
          <p:cNvSpPr/>
          <p:nvPr/>
        </p:nvSpPr>
        <p:spPr>
          <a:xfrm>
            <a:off x="9096120" y="1809360"/>
            <a:ext cx="247824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9" name="content.4.title"/>
          <p:cNvSpPr/>
          <p:nvPr/>
        </p:nvSpPr>
        <p:spPr>
          <a:xfrm>
            <a:off x="6035040" y="3961440"/>
            <a:ext cx="5104800" cy="28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0" name="content.4.content"/>
          <p:cNvSpPr/>
          <p:nvPr/>
        </p:nvSpPr>
        <p:spPr>
          <a:xfrm>
            <a:off x="6035040" y="4429800"/>
            <a:ext cx="3214080" cy="1886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1" name="矩形 13"/>
          <p:cNvSpPr/>
          <p:nvPr/>
        </p:nvSpPr>
        <p:spPr>
          <a:xfrm>
            <a:off x="1045800" y="1809360"/>
            <a:ext cx="247968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82" name="content.1.title"/>
          <p:cNvSpPr/>
          <p:nvPr/>
        </p:nvSpPr>
        <p:spPr>
          <a:xfrm>
            <a:off x="1045800" y="1367280"/>
            <a:ext cx="3754440" cy="441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对井下地质情况进行勘探和分析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3" name="content.1.content"/>
          <p:cNvSpPr/>
          <p:nvPr/>
        </p:nvSpPr>
        <p:spPr>
          <a:xfrm>
            <a:off x="1103400" y="2047680"/>
            <a:ext cx="3023640" cy="1675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84" name="组合 37"/>
          <p:cNvGrpSpPr/>
          <p:nvPr/>
        </p:nvGrpSpPr>
        <p:grpSpPr>
          <a:xfrm>
            <a:off x="483840" y="6292800"/>
            <a:ext cx="11235600" cy="158400"/>
            <a:chOff x="483840" y="6292800"/>
            <a:chExt cx="11235600" cy="158400"/>
          </a:xfrm>
        </p:grpSpPr>
        <p:sp>
          <p:nvSpPr>
            <p:cNvPr id="285" name="AutoShape 5"/>
            <p:cNvSpPr/>
            <p:nvPr/>
          </p:nvSpPr>
          <p:spPr>
            <a:xfrm>
              <a:off x="2499480" y="6328440"/>
              <a:ext cx="9219960" cy="6696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86" name="AutoShape 6"/>
            <p:cNvSpPr/>
            <p:nvPr/>
          </p:nvSpPr>
          <p:spPr>
            <a:xfrm>
              <a:off x="483840" y="6328440"/>
              <a:ext cx="739440" cy="6696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87" name="AutoShape 7"/>
            <p:cNvSpPr/>
            <p:nvPr/>
          </p:nvSpPr>
          <p:spPr>
            <a:xfrm>
              <a:off x="1375920" y="6292800"/>
              <a:ext cx="158400" cy="15840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88" name="AutoShape 8"/>
            <p:cNvSpPr/>
            <p:nvPr/>
          </p:nvSpPr>
          <p:spPr>
            <a:xfrm>
              <a:off x="1607040" y="6299280"/>
              <a:ext cx="146880" cy="14688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89" name="AutoShape 9"/>
            <p:cNvSpPr/>
            <p:nvPr/>
          </p:nvSpPr>
          <p:spPr>
            <a:xfrm>
              <a:off x="1827000" y="6306120"/>
              <a:ext cx="135360" cy="135360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90" name="AutoShape 10"/>
            <p:cNvSpPr/>
            <p:nvPr/>
          </p:nvSpPr>
          <p:spPr>
            <a:xfrm>
              <a:off x="2027520" y="6312600"/>
              <a:ext cx="124200" cy="124200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3200" rIns="90000" bIns="432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91" name="AutoShape 11"/>
            <p:cNvSpPr/>
            <p:nvPr/>
          </p:nvSpPr>
          <p:spPr>
            <a:xfrm>
              <a:off x="2224440" y="6306840"/>
              <a:ext cx="113400" cy="113400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5280" rIns="90000" bIns="3528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</p:grpSp>
      <p:grpSp>
        <p:nvGrpSpPr>
          <p:cNvPr id="292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293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94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95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96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97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98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99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00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01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02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03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04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05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06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07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08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09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10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11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12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3" name="PlaceHolder 1"/>
          <p:cNvSpPr>
            <a:spLocks noGrp="1"/>
          </p:cNvSpPr>
          <p:nvPr>
            <p:ph type="title" idx="4294967295"/>
          </p:nvPr>
        </p:nvSpPr>
        <p:spPr>
          <a:xfrm>
            <a:off x="875160" y="15444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设计施工方案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14" name="content.1.subtitle"/>
          <p:cNvSpPr/>
          <p:nvPr/>
        </p:nvSpPr>
        <p:spPr>
          <a:xfrm>
            <a:off x="594000" y="3183120"/>
            <a:ext cx="1809360" cy="2652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根据勘探结果制定具体方案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5" name="content.1.title"/>
          <p:cNvSpPr/>
          <p:nvPr/>
        </p:nvSpPr>
        <p:spPr>
          <a:xfrm>
            <a:off x="184320" y="2078280"/>
            <a:ext cx="28278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根据地质情况和动态分析结果设计施工方案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6" name="content.2.subtitle"/>
          <p:cNvSpPr/>
          <p:nvPr/>
        </p:nvSpPr>
        <p:spPr>
          <a:xfrm>
            <a:off x="7096320" y="3113280"/>
            <a:ext cx="1852200" cy="2652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确定井筒结构和设计细节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7" name="content.2.title"/>
          <p:cNvSpPr/>
          <p:nvPr/>
        </p:nvSpPr>
        <p:spPr>
          <a:xfrm>
            <a:off x="6590160" y="2078280"/>
            <a:ext cx="28152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确定施工井筒的井段、套管设计等内容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8" name="content.3.subtitle"/>
          <p:cNvSpPr/>
          <p:nvPr/>
        </p:nvSpPr>
        <p:spPr>
          <a:xfrm>
            <a:off x="3768480" y="3183840"/>
            <a:ext cx="1963440" cy="2651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9" name="content.3.title"/>
          <p:cNvSpPr/>
          <p:nvPr/>
        </p:nvSpPr>
        <p:spPr>
          <a:xfrm>
            <a:off x="3350880" y="2078280"/>
            <a:ext cx="290016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0" name="content.4.subtitle"/>
          <p:cNvSpPr/>
          <p:nvPr/>
        </p:nvSpPr>
        <p:spPr>
          <a:xfrm>
            <a:off x="9899280" y="3113280"/>
            <a:ext cx="1896120" cy="272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1" name="content.4.title"/>
          <p:cNvSpPr/>
          <p:nvPr/>
        </p:nvSpPr>
        <p:spPr>
          <a:xfrm>
            <a:off x="9522000" y="2078280"/>
            <a:ext cx="252432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22" name="组合 37"/>
          <p:cNvGrpSpPr/>
          <p:nvPr/>
        </p:nvGrpSpPr>
        <p:grpSpPr>
          <a:xfrm>
            <a:off x="483840" y="6200640"/>
            <a:ext cx="11235600" cy="158400"/>
            <a:chOff x="483840" y="6200640"/>
            <a:chExt cx="11235600" cy="158400"/>
          </a:xfrm>
        </p:grpSpPr>
        <p:sp>
          <p:nvSpPr>
            <p:cNvPr id="323" name="AutoShape 5"/>
            <p:cNvSpPr/>
            <p:nvPr/>
          </p:nvSpPr>
          <p:spPr>
            <a:xfrm>
              <a:off x="2499480" y="6236280"/>
              <a:ext cx="9219960" cy="6696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24" name="AutoShape 6"/>
            <p:cNvSpPr/>
            <p:nvPr/>
          </p:nvSpPr>
          <p:spPr>
            <a:xfrm>
              <a:off x="483840" y="6236280"/>
              <a:ext cx="739440" cy="6696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25" name="AutoShape 7"/>
            <p:cNvSpPr/>
            <p:nvPr/>
          </p:nvSpPr>
          <p:spPr>
            <a:xfrm>
              <a:off x="1375920" y="6200640"/>
              <a:ext cx="158400" cy="15840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26" name="AutoShape 8"/>
            <p:cNvSpPr/>
            <p:nvPr/>
          </p:nvSpPr>
          <p:spPr>
            <a:xfrm>
              <a:off x="1607040" y="6207120"/>
              <a:ext cx="146880" cy="14688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27" name="AutoShape 9"/>
            <p:cNvSpPr/>
            <p:nvPr/>
          </p:nvSpPr>
          <p:spPr>
            <a:xfrm>
              <a:off x="1827000" y="6213960"/>
              <a:ext cx="135360" cy="135360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28" name="AutoShape 10"/>
            <p:cNvSpPr/>
            <p:nvPr/>
          </p:nvSpPr>
          <p:spPr>
            <a:xfrm>
              <a:off x="2027520" y="6220440"/>
              <a:ext cx="124200" cy="124200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3200" rIns="90000" bIns="432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29" name="AutoShape 11"/>
            <p:cNvSpPr/>
            <p:nvPr/>
          </p:nvSpPr>
          <p:spPr>
            <a:xfrm>
              <a:off x="2224440" y="6214680"/>
              <a:ext cx="113400" cy="113400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5280" rIns="90000" bIns="3528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</p:grpSp>
      <p:grpSp>
        <p:nvGrpSpPr>
          <p:cNvPr id="330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331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32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33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34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35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36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37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38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39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40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41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42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43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44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45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46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47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48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49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50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1" name="PlaceHolder 1"/>
          <p:cNvSpPr>
            <a:spLocks noGrp="1"/>
          </p:cNvSpPr>
          <p:nvPr>
            <p:ph type="title" idx="4294967295"/>
          </p:nvPr>
        </p:nvSpPr>
        <p:spPr>
          <a:xfrm>
            <a:off x="982440" y="82080"/>
            <a:ext cx="1050948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确定施工队伍和设备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52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组建专业团队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招募经验丰富的施工队伍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5" name="椭圆 14"/>
          <p:cNvSpPr/>
          <p:nvPr/>
        </p:nvSpPr>
        <p:spPr>
          <a:xfrm>
            <a:off x="711360" y="50724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6" name="content.3.subtitle"/>
          <p:cNvSpPr/>
          <p:nvPr/>
        </p:nvSpPr>
        <p:spPr>
          <a:xfrm>
            <a:off x="1375560" y="542484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content.3.title"/>
          <p:cNvSpPr/>
          <p:nvPr/>
        </p:nvSpPr>
        <p:spPr>
          <a:xfrm>
            <a:off x="1371600" y="468684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椭圆 18"/>
          <p:cNvSpPr/>
          <p:nvPr/>
        </p:nvSpPr>
        <p:spPr>
          <a:xfrm>
            <a:off x="669960" y="34815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9" name="content.2.subtitle"/>
          <p:cNvSpPr/>
          <p:nvPr/>
        </p:nvSpPr>
        <p:spPr>
          <a:xfrm>
            <a:off x="1331640" y="383652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准备先进设备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content.2.title"/>
          <p:cNvSpPr/>
          <p:nvPr/>
        </p:nvSpPr>
        <p:spPr>
          <a:xfrm>
            <a:off x="1329840" y="309888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配备高效专业的施工设备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61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362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63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64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65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66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67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68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69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70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71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72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73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74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75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76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77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78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79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80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81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382" name="Picture 8"/>
          <p:cNvSpPr/>
          <p:nvPr/>
        </p:nvSpPr>
        <p:spPr>
          <a:xfrm>
            <a:off x="7811280" y="0"/>
            <a:ext cx="4380480" cy="4380480"/>
          </a:xfrm>
          <a:prstGeom prst="ellipse">
            <a:avLst/>
          </a:prstGeom>
          <a:blipFill rotWithShape="0">
            <a:blip r:embed="rId2">
              <a:alphaModFix amt="6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3" name="PlaceHolder 1"/>
          <p:cNvSpPr>
            <a:spLocks noGrp="1"/>
          </p:cNvSpPr>
          <p:nvPr>
            <p:ph type="title" idx="4294967295"/>
          </p:nvPr>
        </p:nvSpPr>
        <p:spPr>
          <a:xfrm>
            <a:off x="982440" y="185400"/>
            <a:ext cx="1029348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物料准备和安全培训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84" name="矩形 4"/>
          <p:cNvSpPr/>
          <p:nvPr/>
        </p:nvSpPr>
        <p:spPr>
          <a:xfrm>
            <a:off x="3735360" y="1809360"/>
            <a:ext cx="247968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85" name="content.2.title"/>
          <p:cNvSpPr/>
          <p:nvPr/>
        </p:nvSpPr>
        <p:spPr>
          <a:xfrm>
            <a:off x="1045800" y="3961440"/>
            <a:ext cx="4033800" cy="28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进行施工安全培训，保障施工人员安全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6" name="content.2.content"/>
          <p:cNvSpPr/>
          <p:nvPr/>
        </p:nvSpPr>
        <p:spPr>
          <a:xfrm>
            <a:off x="1045800" y="4429800"/>
            <a:ext cx="3619800" cy="1980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安全意识培训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紧急处理培训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7" name="矩形 7"/>
          <p:cNvSpPr/>
          <p:nvPr/>
        </p:nvSpPr>
        <p:spPr>
          <a:xfrm>
            <a:off x="6416280" y="1809360"/>
            <a:ext cx="247824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88" name="content.3.title"/>
          <p:cNvSpPr/>
          <p:nvPr/>
        </p:nvSpPr>
        <p:spPr>
          <a:xfrm>
            <a:off x="6035040" y="1378800"/>
            <a:ext cx="5254560" cy="28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9" name="content.3.content"/>
          <p:cNvSpPr/>
          <p:nvPr/>
        </p:nvSpPr>
        <p:spPr>
          <a:xfrm>
            <a:off x="6035040" y="1817640"/>
            <a:ext cx="3970800" cy="160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0" name="矩形 10"/>
          <p:cNvSpPr/>
          <p:nvPr/>
        </p:nvSpPr>
        <p:spPr>
          <a:xfrm>
            <a:off x="9096120" y="1809360"/>
            <a:ext cx="247824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91" name="content.4.title"/>
          <p:cNvSpPr/>
          <p:nvPr/>
        </p:nvSpPr>
        <p:spPr>
          <a:xfrm>
            <a:off x="6035040" y="3961440"/>
            <a:ext cx="5104800" cy="28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2" name="content.4.content"/>
          <p:cNvSpPr/>
          <p:nvPr/>
        </p:nvSpPr>
        <p:spPr>
          <a:xfrm>
            <a:off x="6035040" y="4429800"/>
            <a:ext cx="3214080" cy="1886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3" name="矩形 13"/>
          <p:cNvSpPr/>
          <p:nvPr/>
        </p:nvSpPr>
        <p:spPr>
          <a:xfrm>
            <a:off x="1045800" y="1809360"/>
            <a:ext cx="247968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94" name="content.1.title"/>
          <p:cNvSpPr/>
          <p:nvPr/>
        </p:nvSpPr>
        <p:spPr>
          <a:xfrm>
            <a:off x="1045800" y="1367280"/>
            <a:ext cx="3754440" cy="441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确保施工所需物料充足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5" name="content.1.content"/>
          <p:cNvSpPr/>
          <p:nvPr/>
        </p:nvSpPr>
        <p:spPr>
          <a:xfrm>
            <a:off x="1103400" y="2047680"/>
            <a:ext cx="3023640" cy="1675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仔细统计物料清单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保障施工所需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96" name="组合 37"/>
          <p:cNvGrpSpPr/>
          <p:nvPr/>
        </p:nvGrpSpPr>
        <p:grpSpPr>
          <a:xfrm>
            <a:off x="483840" y="6292800"/>
            <a:ext cx="11235600" cy="158400"/>
            <a:chOff x="483840" y="6292800"/>
            <a:chExt cx="11235600" cy="158400"/>
          </a:xfrm>
        </p:grpSpPr>
        <p:sp>
          <p:nvSpPr>
            <p:cNvPr id="397" name="AutoShape 5"/>
            <p:cNvSpPr/>
            <p:nvPr/>
          </p:nvSpPr>
          <p:spPr>
            <a:xfrm>
              <a:off x="2499480" y="6328440"/>
              <a:ext cx="9219960" cy="6696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98" name="AutoShape 6"/>
            <p:cNvSpPr/>
            <p:nvPr/>
          </p:nvSpPr>
          <p:spPr>
            <a:xfrm>
              <a:off x="483840" y="6328440"/>
              <a:ext cx="739440" cy="6696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99" name="AutoShape 7"/>
            <p:cNvSpPr/>
            <p:nvPr/>
          </p:nvSpPr>
          <p:spPr>
            <a:xfrm>
              <a:off x="1375920" y="6292800"/>
              <a:ext cx="158400" cy="15840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00" name="AutoShape 8"/>
            <p:cNvSpPr/>
            <p:nvPr/>
          </p:nvSpPr>
          <p:spPr>
            <a:xfrm>
              <a:off x="1607040" y="6299280"/>
              <a:ext cx="146880" cy="14688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01" name="AutoShape 9"/>
            <p:cNvSpPr/>
            <p:nvPr/>
          </p:nvSpPr>
          <p:spPr>
            <a:xfrm>
              <a:off x="1827000" y="6306120"/>
              <a:ext cx="135360" cy="135360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02" name="AutoShape 10"/>
            <p:cNvSpPr/>
            <p:nvPr/>
          </p:nvSpPr>
          <p:spPr>
            <a:xfrm>
              <a:off x="2027520" y="6312600"/>
              <a:ext cx="124200" cy="124200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3200" rIns="90000" bIns="432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03" name="AutoShape 11"/>
            <p:cNvSpPr/>
            <p:nvPr/>
          </p:nvSpPr>
          <p:spPr>
            <a:xfrm>
              <a:off x="2224440" y="6306840"/>
              <a:ext cx="113400" cy="113400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5280" rIns="90000" bIns="3528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</p:grpSp>
      <p:grpSp>
        <p:nvGrpSpPr>
          <p:cNvPr id="404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405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06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07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08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09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10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11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12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13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14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15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16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17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18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19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20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21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22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23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24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26" name="PlaceHolder 1"/>
          <p:cNvSpPr>
            <a:spLocks noGrp="1"/>
          </p:cNvSpPr>
          <p:nvPr>
            <p:ph type="title" idx="4294967295"/>
          </p:nvPr>
        </p:nvSpPr>
        <p:spPr>
          <a:xfrm>
            <a:off x="1284120" y="176400"/>
            <a:ext cx="99374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427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428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29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30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31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32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33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34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35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36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37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38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39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40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41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42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43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44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45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46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47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448" name="title"/>
          <p:cNvSpPr/>
          <p:nvPr/>
        </p:nvSpPr>
        <p:spPr>
          <a:xfrm>
            <a:off x="4692600" y="2303280"/>
            <a:ext cx="3852360" cy="557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地质勘探和动态分析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9" name="content"/>
          <p:cNvSpPr/>
          <p:nvPr/>
        </p:nvSpPr>
        <p:spPr>
          <a:xfrm>
            <a:off x="6598800" y="3481200"/>
            <a:ext cx="3754440" cy="2529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在进行高压井施工前，必须对井下地质情况进行详细勘探和动态分析。这一步是施工计划的基础，能够为后续工作奠定坚实基础。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0" name="Picture 15"/>
          <p:cNvSpPr/>
          <p:nvPr/>
        </p:nvSpPr>
        <p:spPr>
          <a:xfrm>
            <a:off x="824760" y="940320"/>
            <a:ext cx="3445200" cy="3445200"/>
          </a:xfrm>
          <a:prstGeom prst="ellipse">
            <a:avLst/>
          </a:prstGeom>
          <a:blipFill rotWithShape="0">
            <a:blip r:embed="rId2">
              <a:alphaModFix amt="4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1" name="PlaceHolder 1"/>
          <p:cNvSpPr>
            <a:spLocks noGrp="1"/>
          </p:cNvSpPr>
          <p:nvPr>
            <p:ph type="title" idx="4294967295"/>
          </p:nvPr>
        </p:nvSpPr>
        <p:spPr>
          <a:xfrm>
            <a:off x="875160" y="15444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招募经验丰富的施工队伍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52" name="content.1.subtitle"/>
          <p:cNvSpPr/>
          <p:nvPr/>
        </p:nvSpPr>
        <p:spPr>
          <a:xfrm>
            <a:off x="594000" y="3183120"/>
            <a:ext cx="1809360" cy="2652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确保施工质量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3" name="content.1.title"/>
          <p:cNvSpPr/>
          <p:nvPr/>
        </p:nvSpPr>
        <p:spPr>
          <a:xfrm>
            <a:off x="184320" y="2078280"/>
            <a:ext cx="28278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重视经验和技能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4" name="content.2.subtitle"/>
          <p:cNvSpPr/>
          <p:nvPr/>
        </p:nvSpPr>
        <p:spPr>
          <a:xfrm>
            <a:off x="7096320" y="3113280"/>
            <a:ext cx="1852200" cy="2652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促进施工效率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5" name="content.2.title"/>
          <p:cNvSpPr/>
          <p:nvPr/>
        </p:nvSpPr>
        <p:spPr>
          <a:xfrm>
            <a:off x="6590160" y="2078280"/>
            <a:ext cx="28152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团队协作能力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6" name="content.3.subtitle"/>
          <p:cNvSpPr/>
          <p:nvPr/>
        </p:nvSpPr>
        <p:spPr>
          <a:xfrm>
            <a:off x="3768480" y="3183840"/>
            <a:ext cx="1963440" cy="2651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保障施工安全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7" name="content.3.title"/>
          <p:cNvSpPr/>
          <p:nvPr/>
        </p:nvSpPr>
        <p:spPr>
          <a:xfrm>
            <a:off x="3350880" y="2078280"/>
            <a:ext cx="290016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安全意识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8" name="content.4.subtitle"/>
          <p:cNvSpPr/>
          <p:nvPr/>
        </p:nvSpPr>
        <p:spPr>
          <a:xfrm>
            <a:off x="9899280" y="3113280"/>
            <a:ext cx="1896120" cy="272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9" name="content.4.title"/>
          <p:cNvSpPr/>
          <p:nvPr/>
        </p:nvSpPr>
        <p:spPr>
          <a:xfrm>
            <a:off x="9522000" y="2078280"/>
            <a:ext cx="252432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460" name="组合 37"/>
          <p:cNvGrpSpPr/>
          <p:nvPr/>
        </p:nvGrpSpPr>
        <p:grpSpPr>
          <a:xfrm>
            <a:off x="483840" y="6200640"/>
            <a:ext cx="11235600" cy="158400"/>
            <a:chOff x="483840" y="6200640"/>
            <a:chExt cx="11235600" cy="158400"/>
          </a:xfrm>
        </p:grpSpPr>
        <p:sp>
          <p:nvSpPr>
            <p:cNvPr id="461" name="AutoShape 5"/>
            <p:cNvSpPr/>
            <p:nvPr/>
          </p:nvSpPr>
          <p:spPr>
            <a:xfrm>
              <a:off x="2499480" y="6236280"/>
              <a:ext cx="9219960" cy="6696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62" name="AutoShape 6"/>
            <p:cNvSpPr/>
            <p:nvPr/>
          </p:nvSpPr>
          <p:spPr>
            <a:xfrm>
              <a:off x="483840" y="6236280"/>
              <a:ext cx="739440" cy="6696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63" name="AutoShape 7"/>
            <p:cNvSpPr/>
            <p:nvPr/>
          </p:nvSpPr>
          <p:spPr>
            <a:xfrm>
              <a:off x="1375920" y="6200640"/>
              <a:ext cx="158400" cy="15840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64" name="AutoShape 8"/>
            <p:cNvSpPr/>
            <p:nvPr/>
          </p:nvSpPr>
          <p:spPr>
            <a:xfrm>
              <a:off x="1607040" y="6207120"/>
              <a:ext cx="146880" cy="14688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65" name="AutoShape 9"/>
            <p:cNvSpPr/>
            <p:nvPr/>
          </p:nvSpPr>
          <p:spPr>
            <a:xfrm>
              <a:off x="1827000" y="6213960"/>
              <a:ext cx="135360" cy="135360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66" name="AutoShape 10"/>
            <p:cNvSpPr/>
            <p:nvPr/>
          </p:nvSpPr>
          <p:spPr>
            <a:xfrm>
              <a:off x="2027520" y="6220440"/>
              <a:ext cx="124200" cy="124200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3200" rIns="90000" bIns="432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67" name="AutoShape 11"/>
            <p:cNvSpPr/>
            <p:nvPr/>
          </p:nvSpPr>
          <p:spPr>
            <a:xfrm>
              <a:off x="2224440" y="6214680"/>
              <a:ext cx="113400" cy="113400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5280" rIns="90000" bIns="3528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</p:grpSp>
      <p:grpSp>
        <p:nvGrpSpPr>
          <p:cNvPr id="468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469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70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71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72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73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74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75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76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77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78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79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80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81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82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83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84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85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86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87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88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9" name="PlaceHolder 1"/>
          <p:cNvSpPr>
            <a:spLocks noGrp="1"/>
          </p:cNvSpPr>
          <p:nvPr>
            <p:ph type="title" idx="4294967295"/>
          </p:nvPr>
        </p:nvSpPr>
        <p:spPr>
          <a:xfrm>
            <a:off x="982440" y="82080"/>
            <a:ext cx="1050948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配备高效专业的施工设备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90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提高施工效率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1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先进机械设备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93" name="椭圆 14"/>
          <p:cNvSpPr/>
          <p:nvPr/>
        </p:nvSpPr>
        <p:spPr>
          <a:xfrm>
            <a:off x="711360" y="50724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94" name="content.3.subtitle"/>
          <p:cNvSpPr/>
          <p:nvPr/>
        </p:nvSpPr>
        <p:spPr>
          <a:xfrm>
            <a:off x="1375560" y="542484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5" name="content.3.title"/>
          <p:cNvSpPr/>
          <p:nvPr/>
        </p:nvSpPr>
        <p:spPr>
          <a:xfrm>
            <a:off x="1371600" y="468684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6" name="椭圆 18"/>
          <p:cNvSpPr/>
          <p:nvPr/>
        </p:nvSpPr>
        <p:spPr>
          <a:xfrm>
            <a:off x="669960" y="34815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97" name="content.2.subtitle"/>
          <p:cNvSpPr/>
          <p:nvPr/>
        </p:nvSpPr>
        <p:spPr>
          <a:xfrm>
            <a:off x="1331640" y="383652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确保施工精度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8" name="content.2.title"/>
          <p:cNvSpPr/>
          <p:nvPr/>
        </p:nvSpPr>
        <p:spPr>
          <a:xfrm>
            <a:off x="1329840" y="309888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精准测量仪器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499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500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01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02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03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04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05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06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07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08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09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10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11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12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13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14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15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16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17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18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19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520" name="Picture 8"/>
          <p:cNvSpPr/>
          <p:nvPr/>
        </p:nvSpPr>
        <p:spPr>
          <a:xfrm>
            <a:off x="7811280" y="0"/>
            <a:ext cx="4380480" cy="4380480"/>
          </a:xfrm>
          <a:prstGeom prst="ellipse">
            <a:avLst/>
          </a:prstGeom>
          <a:blipFill rotWithShape="0">
            <a:blip r:embed="rId2">
              <a:alphaModFix amt="6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1" name="PlaceHolder 1"/>
          <p:cNvSpPr>
            <a:spLocks noGrp="1"/>
          </p:cNvSpPr>
          <p:nvPr>
            <p:ph/>
          </p:nvPr>
        </p:nvSpPr>
        <p:spPr>
          <a:xfrm>
            <a:off x="1146960" y="2907000"/>
            <a:ext cx="2529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84FF"/>
              </a:buClr>
              <a:buFont typeface="Arial"/>
              <a:buChar char="●"/>
              <a:tabLst>
                <a:tab pos="1609560"/>
              </a:tabLst>
            </a:pPr>
            <a:r>
              <a:rPr lang="en-US" sz="3200" b="0" strike="noStrike" spc="148">
                <a:solidFill>
                  <a:srgbClr val="0084FF"/>
                </a:solidFill>
                <a:latin typeface="Arial"/>
                <a:ea typeface="微软雅黑"/>
              </a:rPr>
              <a:t>03</a:t>
            </a:r>
            <a:endParaRPr lang="en-US" sz="32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522" name="PlaceHolder 2"/>
          <p:cNvSpPr>
            <a:spLocks noGrp="1"/>
          </p:cNvSpPr>
          <p:nvPr>
            <p:ph type="title" idx="4294967295"/>
          </p:nvPr>
        </p:nvSpPr>
        <p:spPr>
          <a:xfrm>
            <a:off x="4277520" y="25610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rgbClr val="0084FF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rgbClr val="0084FF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rgbClr val="0084FF"/>
                </a:solidFill>
                <a:latin typeface="Arial"/>
                <a:ea typeface="微软雅黑"/>
              </a:rPr>
              <a:t>章 井下施工流程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2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525" name="PlaceHolder 1"/>
          <p:cNvSpPr>
            <a:spLocks noGrp="1"/>
          </p:cNvSpPr>
          <p:nvPr>
            <p:ph type="title" idx="4294967295"/>
          </p:nvPr>
        </p:nvSpPr>
        <p:spPr>
          <a:xfrm>
            <a:off x="1284120" y="176400"/>
            <a:ext cx="99374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526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527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28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29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30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31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32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33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34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35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36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37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38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39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40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41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42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43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44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45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46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547" name="title"/>
          <p:cNvSpPr/>
          <p:nvPr/>
        </p:nvSpPr>
        <p:spPr>
          <a:xfrm>
            <a:off x="4692600" y="2303280"/>
            <a:ext cx="3852360" cy="557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钻井前期准备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48" name="content"/>
          <p:cNvSpPr/>
          <p:nvPr/>
        </p:nvSpPr>
        <p:spPr>
          <a:xfrm>
            <a:off x="6598800" y="3481200"/>
            <a:ext cx="3754440" cy="2529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在进行高压井施工前，首先需要对井场情况进行检查，并做好充分的施工准备工作。此外，还需安装井口设备，以便顺利开展钻井作业。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49" name="Picture 15"/>
          <p:cNvSpPr/>
          <p:nvPr/>
        </p:nvSpPr>
        <p:spPr>
          <a:xfrm>
            <a:off x="824760" y="940320"/>
            <a:ext cx="3445200" cy="3445200"/>
          </a:xfrm>
          <a:prstGeom prst="ellipse">
            <a:avLst/>
          </a:prstGeom>
          <a:blipFill rotWithShape="0">
            <a:blip r:embed="rId2">
              <a:alphaModFix amt="4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0" name="PlaceHolder 1"/>
          <p:cNvSpPr>
            <a:spLocks noGrp="1"/>
          </p:cNvSpPr>
          <p:nvPr>
            <p:ph type="title" idx="4294967295"/>
          </p:nvPr>
        </p:nvSpPr>
        <p:spPr>
          <a:xfrm>
            <a:off x="875160" y="15444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钻井作业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51" name="content.1.subtitle"/>
          <p:cNvSpPr/>
          <p:nvPr/>
        </p:nvSpPr>
        <p:spPr>
          <a:xfrm>
            <a:off x="594000" y="3183120"/>
            <a:ext cx="1809360" cy="2652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根据设计方案进行钻井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52" name="content.1.title"/>
          <p:cNvSpPr/>
          <p:nvPr/>
        </p:nvSpPr>
        <p:spPr>
          <a:xfrm>
            <a:off x="184320" y="2078280"/>
            <a:ext cx="28278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选择适当钻头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53" name="content.2.subtitle"/>
          <p:cNvSpPr/>
          <p:nvPr/>
        </p:nvSpPr>
        <p:spPr>
          <a:xfrm>
            <a:off x="7096320" y="3113280"/>
            <a:ext cx="1852200" cy="2652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确保井筒稳定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54" name="content.2.title"/>
          <p:cNvSpPr/>
          <p:nvPr/>
        </p:nvSpPr>
        <p:spPr>
          <a:xfrm>
            <a:off x="6590160" y="2078280"/>
            <a:ext cx="28152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控制钻井液性能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55" name="content.3.subtitle"/>
          <p:cNvSpPr/>
          <p:nvPr/>
        </p:nvSpPr>
        <p:spPr>
          <a:xfrm>
            <a:off x="3768480" y="3183840"/>
            <a:ext cx="1963440" cy="2651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56" name="content.3.title"/>
          <p:cNvSpPr/>
          <p:nvPr/>
        </p:nvSpPr>
        <p:spPr>
          <a:xfrm>
            <a:off x="3350880" y="2078280"/>
            <a:ext cx="290016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57" name="content.4.subtitle"/>
          <p:cNvSpPr/>
          <p:nvPr/>
        </p:nvSpPr>
        <p:spPr>
          <a:xfrm>
            <a:off x="9899280" y="3113280"/>
            <a:ext cx="1896120" cy="272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58" name="content.4.title"/>
          <p:cNvSpPr/>
          <p:nvPr/>
        </p:nvSpPr>
        <p:spPr>
          <a:xfrm>
            <a:off x="9522000" y="2078280"/>
            <a:ext cx="252432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559" name="组合 37"/>
          <p:cNvGrpSpPr/>
          <p:nvPr/>
        </p:nvGrpSpPr>
        <p:grpSpPr>
          <a:xfrm>
            <a:off x="483840" y="6200640"/>
            <a:ext cx="11235600" cy="158400"/>
            <a:chOff x="483840" y="6200640"/>
            <a:chExt cx="11235600" cy="158400"/>
          </a:xfrm>
        </p:grpSpPr>
        <p:sp>
          <p:nvSpPr>
            <p:cNvPr id="560" name="AutoShape 5"/>
            <p:cNvSpPr/>
            <p:nvPr/>
          </p:nvSpPr>
          <p:spPr>
            <a:xfrm>
              <a:off x="2499480" y="6236280"/>
              <a:ext cx="9219960" cy="6696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561" name="AutoShape 6"/>
            <p:cNvSpPr/>
            <p:nvPr/>
          </p:nvSpPr>
          <p:spPr>
            <a:xfrm>
              <a:off x="483840" y="6236280"/>
              <a:ext cx="739440" cy="6696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562" name="AutoShape 7"/>
            <p:cNvSpPr/>
            <p:nvPr/>
          </p:nvSpPr>
          <p:spPr>
            <a:xfrm>
              <a:off x="1375920" y="6200640"/>
              <a:ext cx="158400" cy="15840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563" name="AutoShape 8"/>
            <p:cNvSpPr/>
            <p:nvPr/>
          </p:nvSpPr>
          <p:spPr>
            <a:xfrm>
              <a:off x="1607040" y="6207120"/>
              <a:ext cx="146880" cy="14688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564" name="AutoShape 9"/>
            <p:cNvSpPr/>
            <p:nvPr/>
          </p:nvSpPr>
          <p:spPr>
            <a:xfrm>
              <a:off x="1827000" y="6213960"/>
              <a:ext cx="135360" cy="135360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565" name="AutoShape 10"/>
            <p:cNvSpPr/>
            <p:nvPr/>
          </p:nvSpPr>
          <p:spPr>
            <a:xfrm>
              <a:off x="2027520" y="6220440"/>
              <a:ext cx="124200" cy="124200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3200" rIns="90000" bIns="432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566" name="AutoShape 11"/>
            <p:cNvSpPr/>
            <p:nvPr/>
          </p:nvSpPr>
          <p:spPr>
            <a:xfrm>
              <a:off x="2224440" y="6214680"/>
              <a:ext cx="113400" cy="113400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5280" rIns="90000" bIns="3528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</p:grpSp>
      <p:grpSp>
        <p:nvGrpSpPr>
          <p:cNvPr id="567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568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69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70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71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72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73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74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75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76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77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78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79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80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81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82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83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84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85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86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87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https://d.book118.com/737123054062006052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128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高压井施工应注意以下事项</vt:lpstr>
      <vt:lpstr>目 录</vt:lpstr>
      <vt:lpstr>第一章 简介</vt:lpstr>
      <vt:lpstr>高压井施工的背景和重要性</vt:lpstr>
      <vt:lpstr>高压井施工的定义和分类</vt:lpstr>
      <vt:lpstr>高压井施工的挑战</vt:lpstr>
      <vt:lpstr> </vt:lpstr>
      <vt:lpstr>高压井施工注意事项</vt:lpstr>
      <vt:lpstr>高压井施工的技术要求</vt:lpstr>
      <vt:lpstr>第2章 施工前的准备工作</vt:lpstr>
      <vt:lpstr>地质勘探和动态分析</vt:lpstr>
      <vt:lpstr>设计施工方案</vt:lpstr>
      <vt:lpstr>确定施工队伍和设备</vt:lpstr>
      <vt:lpstr>物料准备和安全培训</vt:lpstr>
      <vt:lpstr> </vt:lpstr>
      <vt:lpstr>招募经验丰富的施工队伍</vt:lpstr>
      <vt:lpstr>配备高效专业的施工设备</vt:lpstr>
      <vt:lpstr>第3章 井下施工流程</vt:lpstr>
      <vt:lpstr> </vt:lpstr>
      <vt:lpstr>钻井作业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2024-09-25T21:45:16.007</cp:lastPrinted>
  <dcterms:created xsi:type="dcterms:W3CDTF">2024-09-25T13:45:16Z</dcterms:created>
  <dcterms:modified xsi:type="dcterms:W3CDTF">2024-09-25T13:45:18Z</dcterms:modified>
</cp:coreProperties>
</file>