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9525000" cy="53467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B4CBF11-A1AD-4D2D-9275-61164BE166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425AA1-ABC9-4BD4-8895-D055BD6D55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FB5F5B8-C6C6-4083-85F8-7AB1B34A0D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36CB3C7-DAED-4A06-9CA5-D94A05C2FA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695D270-94A4-4BBA-9177-57F80507EC1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C7A3CEF-101B-44E2-A50D-C62C096A92F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6D0282B-1F9B-45CA-BFF5-B318656EEAA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D30268F-EE8A-4353-B345-9826F7B174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D402DB-6D9E-421D-B897-A2DDB6C001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24DA3A-67B7-4841-BF90-390AED0FF3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D96395-1B0B-4FB7-8E1F-5D510400DA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37132033166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AutoShape 4"/>
          <p:cNvSpPr/>
          <p:nvPr/>
        </p:nvSpPr>
        <p:spPr>
          <a:xfrm>
            <a:off x="8833899" y="259556"/>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5" name="AutoShape 5"/>
          <p:cNvSpPr/>
          <p:nvPr/>
        </p:nvSpPr>
        <p:spPr>
          <a:xfrm>
            <a:off x="9169123" y="259556"/>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AutoShape 6"/>
          <p:cNvSpPr/>
          <p:nvPr/>
        </p:nvSpPr>
        <p:spPr>
          <a:xfrm>
            <a:off x="8864356" y="259556"/>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7" name="AutoShape 7"/>
          <p:cNvSpPr/>
          <p:nvPr/>
        </p:nvSpPr>
        <p:spPr>
          <a:xfrm>
            <a:off x="8833899" y="397305"/>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AutoShape 8"/>
          <p:cNvSpPr/>
          <p:nvPr/>
        </p:nvSpPr>
        <p:spPr>
          <a:xfrm>
            <a:off x="9169123" y="397305"/>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AutoShape 9"/>
          <p:cNvSpPr/>
          <p:nvPr/>
        </p:nvSpPr>
        <p:spPr>
          <a:xfrm>
            <a:off x="8864356" y="397305"/>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a:off x="8833899" y="535054"/>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9169123" y="535054"/>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8864356" y="535054"/>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AutoShape 13"/>
          <p:cNvSpPr/>
          <p:nvPr/>
        </p:nvSpPr>
        <p:spPr>
          <a:xfrm>
            <a:off x="3391386" y="2907506"/>
            <a:ext cx="181255" cy="181255"/>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4" name="AutoShape 14"/>
          <p:cNvSpPr/>
          <p:nvPr/>
        </p:nvSpPr>
        <p:spPr>
          <a:xfrm>
            <a:off x="3655554" y="2913980"/>
            <a:ext cx="168309" cy="168309"/>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AutoShape 15"/>
          <p:cNvSpPr/>
          <p:nvPr/>
        </p:nvSpPr>
        <p:spPr>
          <a:xfrm>
            <a:off x="3906776" y="2920453"/>
            <a:ext cx="155362" cy="155362"/>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6" name="AutoShape 16"/>
          <p:cNvSpPr/>
          <p:nvPr/>
        </p:nvSpPr>
        <p:spPr>
          <a:xfrm>
            <a:off x="4135329" y="2926927"/>
            <a:ext cx="142415" cy="142415"/>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7" name="AutoShape 17"/>
          <p:cNvSpPr/>
          <p:nvPr/>
        </p:nvSpPr>
        <p:spPr>
          <a:xfrm>
            <a:off x="4360657" y="2933400"/>
            <a:ext cx="129468" cy="129468"/>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TextBox 18"/>
          <p:cNvSpPr txBox="1"/>
          <p:nvPr/>
        </p:nvSpPr>
        <p:spPr>
          <a:xfrm>
            <a:off x="963911" y="1023804"/>
            <a:ext cx="6793492" cy="173355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050" b="1">
                <a:solidFill>
                  <a:schemeClr val="accent1"/>
                </a:solidFill>
                <a:latin typeface="Microsoft Yahei"/>
                <a:ea typeface="Microsoft Yahei"/>
                <a:cs typeface="Microsoft Yahei"/>
              </a:rPr>
              <a:t>网络可视化未来发展趋势报告ppt</a:t>
            </a:r>
          </a:p>
        </p:txBody>
      </p:sp>
      <p:sp>
        <p:nvSpPr>
          <p:cNvPr id="19" name="AutoShape 19"/>
          <p:cNvSpPr/>
          <p:nvPr/>
        </p:nvSpPr>
        <p:spPr>
          <a:xfrm>
            <a:off x="303308" y="262258"/>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413317" y="259556"/>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517820" y="26112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619177" y="269346"/>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715528" y="26556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303308" y="37014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413317" y="36744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517820" y="36901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619177" y="377236"/>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715528" y="37345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303308" y="47803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AutoShape 30"/>
          <p:cNvSpPr/>
          <p:nvPr/>
        </p:nvSpPr>
        <p:spPr>
          <a:xfrm>
            <a:off x="413317" y="47533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1" name="AutoShape 31"/>
          <p:cNvSpPr/>
          <p:nvPr/>
        </p:nvSpPr>
        <p:spPr>
          <a:xfrm>
            <a:off x="517820" y="47690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2" name="AutoShape 32"/>
          <p:cNvSpPr/>
          <p:nvPr/>
        </p:nvSpPr>
        <p:spPr>
          <a:xfrm>
            <a:off x="619177" y="485127"/>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AutoShape 33"/>
          <p:cNvSpPr/>
          <p:nvPr/>
        </p:nvSpPr>
        <p:spPr>
          <a:xfrm>
            <a:off x="715528" y="48134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303308" y="58592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5" name="AutoShape 35"/>
          <p:cNvSpPr/>
          <p:nvPr/>
        </p:nvSpPr>
        <p:spPr>
          <a:xfrm>
            <a:off x="413317" y="58322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6" name="AutoShape 36"/>
          <p:cNvSpPr/>
          <p:nvPr/>
        </p:nvSpPr>
        <p:spPr>
          <a:xfrm>
            <a:off x="517820" y="584800"/>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AutoShape 37"/>
          <p:cNvSpPr/>
          <p:nvPr/>
        </p:nvSpPr>
        <p:spPr>
          <a:xfrm>
            <a:off x="619177" y="593017"/>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8" name="AutoShape 38"/>
          <p:cNvSpPr/>
          <p:nvPr/>
        </p:nvSpPr>
        <p:spPr>
          <a:xfrm>
            <a:off x="715528" y="589231"/>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9" name="AutoShape 39"/>
          <p:cNvSpPr/>
          <p:nvPr/>
        </p:nvSpPr>
        <p:spPr>
          <a:xfrm>
            <a:off x="1059161" y="2993753"/>
            <a:ext cx="2369127" cy="19050"/>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0" name="AutoShape 40"/>
          <p:cNvSpPr/>
          <p:nvPr/>
        </p:nvSpPr>
        <p:spPr>
          <a:xfrm>
            <a:off x="7138604" y="3359818"/>
            <a:ext cx="3521603" cy="3521603"/>
          </a:xfrm>
          <a:prstGeom prst="ellipse">
            <a:avLst/>
          </a:prstGeom>
          <a:solidFill>
            <a:schemeClr val="accent2">
              <a:alpha val="13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1" name="Freeform 41"/>
          <p:cNvSpPr/>
          <p:nvPr/>
        </p:nvSpPr>
        <p:spPr>
          <a:xfrm>
            <a:off x="285750"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2" name="Freeform 42"/>
          <p:cNvSpPr/>
          <p:nvPr/>
        </p:nvSpPr>
        <p:spPr>
          <a:xfrm>
            <a:off x="497417"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3" name="Freeform 43"/>
          <p:cNvSpPr/>
          <p:nvPr/>
        </p:nvSpPr>
        <p:spPr>
          <a:xfrm>
            <a:off x="718039"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4" name="TextBox 44"/>
          <p:cNvSpPr txBox="1"/>
          <p:nvPr/>
        </p:nvSpPr>
        <p:spPr>
          <a:xfrm>
            <a:off x="963911" y="3439581"/>
            <a:ext cx="6222254" cy="490538"/>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1575">
              <a:solidFill>
                <a:schemeClr val="accent1"/>
              </a:solidFill>
              <a:latin typeface="Microsoft Yahei"/>
              <a:ea typeface="Microsoft Yahei"/>
              <a:cs typeface="Microsoft Yahei"/>
            </a:endParaRPr>
          </a:p>
        </p:txBody>
      </p:sp>
      <p:sp>
        <p:nvSpPr>
          <p:cNvPr id="45" name="TextBox 45"/>
          <p:cNvSpPr txBox="1"/>
          <p:nvPr/>
        </p:nvSpPr>
        <p:spPr>
          <a:xfrm>
            <a:off x="963911" y="3915071"/>
            <a:ext cx="5715000" cy="490538"/>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1575">
                <a:solidFill>
                  <a:schemeClr val="accent1"/>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AutoShape 4"/>
          <p:cNvSpPr/>
          <p:nvPr/>
        </p:nvSpPr>
        <p:spPr>
          <a:xfrm>
            <a:off x="11261" y="0"/>
            <a:ext cx="3078497" cy="5357813"/>
          </a:xfrm>
          <a:prstGeom prst="rect">
            <a:avLst/>
          </a:prstGeom>
          <a:solidFill>
            <a:schemeClr val="accent3"/>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5" name="AutoShape 5"/>
          <p:cNvSpPr/>
          <p:nvPr/>
        </p:nvSpPr>
        <p:spPr>
          <a:xfrm>
            <a:off x="-1945863" y="-2054816"/>
            <a:ext cx="4305017" cy="4305017"/>
          </a:xfrm>
          <a:prstGeom prst="ellipse">
            <a:avLst/>
          </a:prstGeom>
          <a:solidFill>
            <a:schemeClr val="accent3">
              <a:lumMod val="20000"/>
              <a:lumOff val="80000"/>
              <a:alpha val="55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AutoShape 6"/>
          <p:cNvSpPr/>
          <p:nvPr/>
        </p:nvSpPr>
        <p:spPr>
          <a:xfrm>
            <a:off x="-1070470" y="-1193497"/>
            <a:ext cx="2554230" cy="2554230"/>
          </a:xfrm>
          <a:prstGeom prst="ellipse">
            <a:avLst/>
          </a:prstGeom>
          <a:solidFill>
            <a:schemeClr val="accent3">
              <a:alpha val="67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7" name="TextBox 7"/>
          <p:cNvSpPr txBox="1"/>
          <p:nvPr/>
        </p:nvSpPr>
        <p:spPr>
          <a:xfrm>
            <a:off x="3754141" y="890588"/>
            <a:ext cx="5127370" cy="2869406"/>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1875" b="1">
                <a:solidFill>
                  <a:schemeClr val="accent1"/>
                </a:solidFill>
                <a:latin typeface="Microsoft Yahei"/>
                <a:ea typeface="Microsoft Yahei"/>
                <a:cs typeface="Microsoft Yahei"/>
              </a:rPr>
              <a:t>引言</a:t>
            </a:r>
          </a:p>
          <a:p>
            <a:pPr marL="203200" lvl="0" indent="-203200">
              <a:lnSpc>
                <a:spcPct val="150000"/>
              </a:lnSpc>
              <a:buFont typeface="Arial"/>
              <a:buChar char="•"/>
            </a:pPr>
            <a:r>
              <a:rPr lang="en-US" sz="1875" b="1">
                <a:solidFill>
                  <a:schemeClr val="accent1"/>
                </a:solidFill>
                <a:latin typeface="Microsoft Yahei"/>
                <a:ea typeface="Microsoft Yahei"/>
                <a:cs typeface="Microsoft Yahei"/>
              </a:rPr>
              <a:t>网络可视化的现状</a:t>
            </a:r>
          </a:p>
          <a:p>
            <a:pPr marL="203200" lvl="0" indent="-203200">
              <a:lnSpc>
                <a:spcPct val="150000"/>
              </a:lnSpc>
              <a:buFont typeface="Arial"/>
              <a:buChar char="•"/>
            </a:pPr>
            <a:r>
              <a:rPr lang="en-US" sz="1875" b="1">
                <a:solidFill>
                  <a:schemeClr val="accent1"/>
                </a:solidFill>
                <a:latin typeface="Microsoft Yahei"/>
                <a:ea typeface="Microsoft Yahei"/>
                <a:cs typeface="Microsoft Yahei"/>
              </a:rPr>
              <a:t>网络可视化未来的发展趋势</a:t>
            </a:r>
          </a:p>
          <a:p>
            <a:pPr marL="203200" lvl="0" indent="-203200">
              <a:lnSpc>
                <a:spcPct val="150000"/>
              </a:lnSpc>
              <a:buFont typeface="Arial"/>
              <a:buChar char="•"/>
            </a:pPr>
            <a:r>
              <a:rPr lang="en-US" sz="1875" b="1">
                <a:solidFill>
                  <a:schemeClr val="accent1"/>
                </a:solidFill>
                <a:latin typeface="Microsoft Yahei"/>
                <a:ea typeface="Microsoft Yahei"/>
                <a:cs typeface="Microsoft Yahei"/>
              </a:rPr>
              <a:t>网络可视化未来的技术趋势</a:t>
            </a:r>
          </a:p>
          <a:p>
            <a:pPr marL="203200" lvl="0" indent="-203200">
              <a:lnSpc>
                <a:spcPct val="150000"/>
              </a:lnSpc>
              <a:buFont typeface="Arial"/>
              <a:buChar char="•"/>
            </a:pPr>
            <a:r>
              <a:rPr lang="en-US" sz="1875" b="1">
                <a:solidFill>
                  <a:schemeClr val="accent1"/>
                </a:solidFill>
                <a:latin typeface="Microsoft Yahei"/>
                <a:ea typeface="Microsoft Yahei"/>
                <a:cs typeface="Microsoft Yahei"/>
              </a:rPr>
              <a:t>网络可视化未来的产业发展趋势</a:t>
            </a:r>
          </a:p>
          <a:p>
            <a:pPr marL="203200" lvl="0" indent="-203200">
              <a:lnSpc>
                <a:spcPct val="150000"/>
              </a:lnSpc>
              <a:buFont typeface="Arial"/>
              <a:buChar char="•"/>
            </a:pPr>
            <a:r>
              <a:rPr lang="en-US" sz="1875" b="1">
                <a:solidFill>
                  <a:schemeClr val="accent1"/>
                </a:solidFill>
                <a:latin typeface="Microsoft Yahei"/>
                <a:ea typeface="Microsoft Yahei"/>
                <a:cs typeface="Microsoft Yahei"/>
              </a:rPr>
              <a:t>结论和建议</a:t>
            </a:r>
          </a:p>
        </p:txBody>
      </p:sp>
      <p:sp>
        <p:nvSpPr>
          <p:cNvPr id="8" name="TextBox 8"/>
          <p:cNvSpPr txBox="1"/>
          <p:nvPr/>
        </p:nvSpPr>
        <p:spPr>
          <a:xfrm>
            <a:off x="6811833" y="4652963"/>
            <a:ext cx="3444166" cy="9906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375"/>
              </a:spcBef>
            </a:pPr>
            <a:r>
              <a:rPr lang="en-US" sz="4500" b="1">
                <a:solidFill>
                  <a:schemeClr val="accent3">
                    <a:lumMod val="40000"/>
                    <a:lumOff val="60000"/>
                    <a:alpha val="34000"/>
                  </a:schemeClr>
                </a:solidFill>
                <a:latin typeface="Microsoft Yahei"/>
                <a:ea typeface="Microsoft Yahei"/>
                <a:cs typeface="Microsoft Yahei"/>
              </a:rPr>
              <a:t>contents</a:t>
            </a:r>
          </a:p>
        </p:txBody>
      </p:sp>
      <p:sp>
        <p:nvSpPr>
          <p:cNvPr id="9" name="TextBox 9"/>
          <p:cNvSpPr txBox="1"/>
          <p:nvPr/>
        </p:nvSpPr>
        <p:spPr>
          <a:xfrm>
            <a:off x="-212036" y="2782468"/>
            <a:ext cx="2833586" cy="20955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000" b="1">
                <a:solidFill>
                  <a:srgbClr val="FFFFFF"/>
                </a:solidFill>
                <a:latin typeface="Microsoft Yahei"/>
                <a:ea typeface="Microsoft Yahei"/>
                <a:cs typeface="Microsoft Yahei"/>
              </a:rPr>
              <a:t>目</a:t>
            </a:r>
          </a:p>
          <a:p>
            <a:pPr algn="ctr">
              <a:lnSpc>
                <a:spcPct val="100000"/>
              </a:lnSpc>
            </a:pPr>
            <a:r>
              <a:rPr lang="en-US" sz="6000" b="1">
                <a:solidFill>
                  <a:srgbClr val="FFFFFF"/>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TextBox 4"/>
          <p:cNvSpPr txBox="1"/>
          <p:nvPr/>
        </p:nvSpPr>
        <p:spPr>
          <a:xfrm>
            <a:off x="2154372" y="2050256"/>
            <a:ext cx="6350602" cy="762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000" b="1">
                <a:solidFill>
                  <a:schemeClr val="accent1"/>
                </a:solidFill>
                <a:latin typeface="Microsoft Yahei"/>
                <a:ea typeface="Microsoft Yahei"/>
                <a:cs typeface="Microsoft Yahei"/>
              </a:rPr>
              <a:t>引言</a:t>
            </a:r>
          </a:p>
        </p:txBody>
      </p:sp>
      <p:sp>
        <p:nvSpPr>
          <p:cNvPr id="5" name="TextBox 5"/>
          <p:cNvSpPr txBox="1"/>
          <p:nvPr/>
        </p:nvSpPr>
        <p:spPr>
          <a:xfrm>
            <a:off x="2154372" y="891875"/>
            <a:ext cx="6783844" cy="13335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6000" b="1">
                <a:solidFill>
                  <a:schemeClr val="accent1"/>
                </a:solidFill>
                <a:latin typeface="Microsoft Yahei"/>
                <a:ea typeface="Microsoft Yahei"/>
                <a:cs typeface="Microsoft Yahei"/>
              </a:rPr>
              <a:t>01</a:t>
            </a:r>
          </a:p>
        </p:txBody>
      </p:sp>
      <p:sp>
        <p:nvSpPr>
          <p:cNvPr id="6" name="AutoShape 6"/>
          <p:cNvSpPr/>
          <p:nvPr/>
        </p:nvSpPr>
        <p:spPr>
          <a:xfrm>
            <a:off x="8833899" y="259556"/>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7" name="AutoShape 7"/>
          <p:cNvSpPr/>
          <p:nvPr/>
        </p:nvSpPr>
        <p:spPr>
          <a:xfrm>
            <a:off x="9169123" y="259556"/>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AutoShape 8"/>
          <p:cNvSpPr/>
          <p:nvPr/>
        </p:nvSpPr>
        <p:spPr>
          <a:xfrm>
            <a:off x="8864356" y="259556"/>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AutoShape 9"/>
          <p:cNvSpPr/>
          <p:nvPr/>
        </p:nvSpPr>
        <p:spPr>
          <a:xfrm>
            <a:off x="8833899" y="397305"/>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a:off x="9169123" y="397305"/>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8864356" y="397305"/>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8833899" y="535054"/>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AutoShape 13"/>
          <p:cNvSpPr/>
          <p:nvPr/>
        </p:nvSpPr>
        <p:spPr>
          <a:xfrm>
            <a:off x="9169123" y="535054"/>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4" name="AutoShape 14"/>
          <p:cNvSpPr/>
          <p:nvPr/>
        </p:nvSpPr>
        <p:spPr>
          <a:xfrm>
            <a:off x="8864356" y="535054"/>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AutoShape 15"/>
          <p:cNvSpPr/>
          <p:nvPr/>
        </p:nvSpPr>
        <p:spPr>
          <a:xfrm>
            <a:off x="303308" y="262258"/>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6" name="AutoShape 16"/>
          <p:cNvSpPr/>
          <p:nvPr/>
        </p:nvSpPr>
        <p:spPr>
          <a:xfrm>
            <a:off x="413317" y="259556"/>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7" name="AutoShape 17"/>
          <p:cNvSpPr/>
          <p:nvPr/>
        </p:nvSpPr>
        <p:spPr>
          <a:xfrm>
            <a:off x="517820" y="26112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AutoShape 18"/>
          <p:cNvSpPr/>
          <p:nvPr/>
        </p:nvSpPr>
        <p:spPr>
          <a:xfrm>
            <a:off x="619177" y="269346"/>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9" name="AutoShape 19"/>
          <p:cNvSpPr/>
          <p:nvPr/>
        </p:nvSpPr>
        <p:spPr>
          <a:xfrm>
            <a:off x="715528" y="26556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303308" y="37014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413317" y="36744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517820" y="36901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619177" y="377236"/>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715528" y="37345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303308" y="47803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413317" y="47533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517820" y="47690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619177" y="485127"/>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715528" y="48134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AutoShape 30"/>
          <p:cNvSpPr/>
          <p:nvPr/>
        </p:nvSpPr>
        <p:spPr>
          <a:xfrm>
            <a:off x="303308" y="58592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1" name="AutoShape 31"/>
          <p:cNvSpPr/>
          <p:nvPr/>
        </p:nvSpPr>
        <p:spPr>
          <a:xfrm>
            <a:off x="413317" y="58322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2" name="AutoShape 32"/>
          <p:cNvSpPr/>
          <p:nvPr/>
        </p:nvSpPr>
        <p:spPr>
          <a:xfrm>
            <a:off x="517820" y="584800"/>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AutoShape 33"/>
          <p:cNvSpPr/>
          <p:nvPr/>
        </p:nvSpPr>
        <p:spPr>
          <a:xfrm>
            <a:off x="619177" y="593017"/>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715528" y="589231"/>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5" name="Freeform 35"/>
          <p:cNvSpPr/>
          <p:nvPr/>
        </p:nvSpPr>
        <p:spPr>
          <a:xfrm>
            <a:off x="285750"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6" name="Freeform 36"/>
          <p:cNvSpPr/>
          <p:nvPr/>
        </p:nvSpPr>
        <p:spPr>
          <a:xfrm>
            <a:off x="497417"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Freeform 37"/>
          <p:cNvSpPr/>
          <p:nvPr/>
        </p:nvSpPr>
        <p:spPr>
          <a:xfrm>
            <a:off x="718039"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cxnSp>
        <p:nvCxnSpPr>
          <p:cNvPr id="38" name="Connector 38"/>
          <p:cNvCxnSpPr/>
          <p:nvPr/>
        </p:nvCxnSpPr>
        <p:spPr>
          <a:xfrm flipH="1">
            <a:off x="1555549" y="-2137872"/>
            <a:ext cx="989330" cy="3142576"/>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39" name="Connector 39"/>
          <p:cNvCxnSpPr/>
          <p:nvPr/>
        </p:nvCxnSpPr>
        <p:spPr>
          <a:xfrm flipH="1">
            <a:off x="1163637" y="-149812"/>
            <a:ext cx="574716" cy="1767245"/>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40" name="Connector 40"/>
          <p:cNvCxnSpPr/>
          <p:nvPr/>
        </p:nvCxnSpPr>
        <p:spPr>
          <a:xfrm flipH="1">
            <a:off x="8246854" y="4438008"/>
            <a:ext cx="390744" cy="1138976"/>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41" name="Connector 41"/>
          <p:cNvCxnSpPr/>
          <p:nvPr/>
        </p:nvCxnSpPr>
        <p:spPr>
          <a:xfrm flipH="1">
            <a:off x="8464559" y="3887374"/>
            <a:ext cx="515449" cy="1504779"/>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42" name="Connector 42"/>
          <p:cNvCxnSpPr/>
          <p:nvPr/>
        </p:nvCxnSpPr>
        <p:spPr>
          <a:xfrm flipH="1">
            <a:off x="8212395" y="-47037"/>
            <a:ext cx="266038" cy="748233"/>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Freeform 4"/>
          <p:cNvSpPr/>
          <p:nvPr/>
        </p:nvSpPr>
        <p:spPr>
          <a:xfrm>
            <a:off x="3182208" y="912874"/>
            <a:ext cx="355788" cy="161658"/>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5" name="AutoShape 5"/>
          <p:cNvSpPr/>
          <p:nvPr/>
        </p:nvSpPr>
        <p:spPr>
          <a:xfrm>
            <a:off x="369066" y="1074531"/>
            <a:ext cx="8786868" cy="3671492"/>
          </a:xfrm>
          <a:prstGeom prst="rect">
            <a:avLst/>
          </a:prstGeom>
          <a:gradFill>
            <a:gsLst>
              <a:gs pos="0">
                <a:schemeClr val="accent2">
                  <a:lumMod val="75000"/>
                  <a:alpha val="80000"/>
                </a:schemeClr>
              </a:gs>
              <a:gs pos="100000">
                <a:schemeClr val="accent2">
                  <a:alpha val="80000"/>
                </a:schemeClr>
              </a:gs>
            </a:gsLst>
            <a:lin ang="0"/>
          </a:gra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pic>
        <p:nvPicPr>
          <p:cNvPr id="6" name="Picture 6"/>
          <p:cNvPicPr>
            <a:picLocks noChangeAspect="1"/>
          </p:cNvPicPr>
          <p:nvPr/>
        </p:nvPicPr>
        <p:blipFill>
          <a:blip r:embed="rId3">
            <a:alphaModFix/>
          </a:blip>
          <a:srcRect l="27500" r="27500"/>
          <a:stretch>
            <a:fillRect/>
          </a:stretch>
        </p:blipFill>
        <p:spPr>
          <a:xfrm>
            <a:off x="578662" y="912874"/>
            <a:ext cx="2874862" cy="3833150"/>
          </a:xfrm>
          <a:prstGeom prst="parallelogram">
            <a:avLst/>
          </a:prstGeom>
        </p:spPr>
      </p:pic>
      <p:sp>
        <p:nvSpPr>
          <p:cNvPr id="7" name="AutoShape 7"/>
          <p:cNvSpPr/>
          <p:nvPr/>
        </p:nvSpPr>
        <p:spPr>
          <a:xfrm>
            <a:off x="1952680" y="4872106"/>
            <a:ext cx="7203254" cy="5261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AutoShape 8"/>
          <p:cNvSpPr/>
          <p:nvPr/>
        </p:nvSpPr>
        <p:spPr>
          <a:xfrm>
            <a:off x="377976" y="4872106"/>
            <a:ext cx="578171" cy="5261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AutoShape 9"/>
          <p:cNvSpPr/>
          <p:nvPr/>
        </p:nvSpPr>
        <p:spPr>
          <a:xfrm>
            <a:off x="1074903" y="4844251"/>
            <a:ext cx="124000" cy="124000"/>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a:off x="1255625" y="4849416"/>
            <a:ext cx="115142" cy="115142"/>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1427489" y="4854581"/>
            <a:ext cx="106285" cy="10628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1583846" y="4859746"/>
            <a:ext cx="97428" cy="97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AutoShape 13"/>
          <p:cNvSpPr/>
          <p:nvPr/>
        </p:nvSpPr>
        <p:spPr>
          <a:xfrm>
            <a:off x="1737996" y="4855387"/>
            <a:ext cx="88571" cy="88571"/>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4" name="TextBox 14"/>
          <p:cNvSpPr txBox="1"/>
          <p:nvPr/>
        </p:nvSpPr>
        <p:spPr>
          <a:xfrm>
            <a:off x="3714750" y="1349692"/>
            <a:ext cx="5052767" cy="59055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800" b="1">
                <a:solidFill>
                  <a:srgbClr val="FFFFFF"/>
                </a:solidFill>
                <a:latin typeface="Microsoft Yahei"/>
                <a:ea typeface="Microsoft Yahei"/>
                <a:cs typeface="Microsoft Yahei"/>
              </a:rPr>
              <a:t>介绍网络可视化的重要性</a:t>
            </a:r>
          </a:p>
        </p:txBody>
      </p:sp>
      <p:sp>
        <p:nvSpPr>
          <p:cNvPr id="15" name="TextBox 15"/>
          <p:cNvSpPr txBox="1"/>
          <p:nvPr/>
        </p:nvSpPr>
        <p:spPr>
          <a:xfrm>
            <a:off x="3714750" y="1800004"/>
            <a:ext cx="4875483" cy="940594"/>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rgbClr val="FFFFFF"/>
                </a:solidFill>
                <a:latin typeface="Microsoft Yahei"/>
                <a:ea typeface="Microsoft Yahei"/>
                <a:cs typeface="Microsoft Yahei"/>
              </a:rPr>
              <a:t>网络可视化是一种将复杂网络结构以图形或图像的形式呈现出来的技术，它可以帮助人们更好地理解和分析网络数据。随着网络技术的不断发展，网络可视化技术的应用越来越广泛，它已经成为了许多领域不可或缺的工具。</a:t>
            </a:r>
          </a:p>
        </p:txBody>
      </p:sp>
      <p:sp>
        <p:nvSpPr>
          <p:cNvPr id="16" name="TextBox 16"/>
          <p:cNvSpPr txBox="1"/>
          <p:nvPr/>
        </p:nvSpPr>
        <p:spPr>
          <a:xfrm>
            <a:off x="3714750" y="2955785"/>
            <a:ext cx="4875483" cy="59055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800" b="1">
                <a:solidFill>
                  <a:srgbClr val="FFFFFF"/>
                </a:solidFill>
                <a:latin typeface="Microsoft Yahei"/>
                <a:ea typeface="Microsoft Yahei"/>
                <a:cs typeface="Microsoft Yahei"/>
              </a:rPr>
              <a:t>报告目的</a:t>
            </a:r>
          </a:p>
        </p:txBody>
      </p:sp>
      <p:sp>
        <p:nvSpPr>
          <p:cNvPr id="17" name="TextBox 17"/>
          <p:cNvSpPr txBox="1"/>
          <p:nvPr/>
        </p:nvSpPr>
        <p:spPr>
          <a:xfrm>
            <a:off x="3714750" y="3466266"/>
            <a:ext cx="4875483" cy="690563"/>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rgbClr val="FFFFFF"/>
                </a:solidFill>
                <a:latin typeface="Microsoft Yahei"/>
                <a:ea typeface="Microsoft Yahei"/>
                <a:cs typeface="Microsoft Yahei"/>
              </a:rPr>
              <a:t>本报告旨在探讨网络可视化未来的发展趋势和应用场景，为相关领域的研究和应用提供参考和借鉴。</a:t>
            </a:r>
          </a:p>
        </p:txBody>
      </p:sp>
      <p:sp>
        <p:nvSpPr>
          <p:cNvPr id="18" name="AutoShape 18"/>
          <p:cNvSpPr/>
          <p:nvPr/>
        </p:nvSpPr>
        <p:spPr>
          <a:xfrm>
            <a:off x="355440" y="277586"/>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9" name="AutoShape 19"/>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355440" y="369597"/>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355440" y="46160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AutoShape 30"/>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1" name="AutoShape 31"/>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2" name="AutoShape 32"/>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AutoShape 33"/>
          <p:cNvSpPr/>
          <p:nvPr/>
        </p:nvSpPr>
        <p:spPr>
          <a:xfrm>
            <a:off x="355440" y="55361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5" name="AutoShape 35"/>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6" name="AutoShape 36"/>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AutoShape 37"/>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8" name="TextBox 38"/>
          <p:cNvSpPr txBox="1"/>
          <p:nvPr/>
        </p:nvSpPr>
        <p:spPr>
          <a:xfrm>
            <a:off x="855345" y="73342"/>
            <a:ext cx="7815272" cy="7239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报告目的和背景</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AutoShape 4"/>
          <p:cNvSpPr/>
          <p:nvPr/>
        </p:nvSpPr>
        <p:spPr>
          <a:xfrm>
            <a:off x="4832629" y="1368193"/>
            <a:ext cx="4095831" cy="3308171"/>
          </a:xfrm>
          <a:prstGeom prst="roundRect">
            <a:avLst/>
          </a:prstGeom>
          <a:solidFill>
            <a:schemeClr val="accent2">
              <a:lumMod val="20000"/>
              <a:lumOff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5" name="AutoShape 5"/>
          <p:cNvSpPr/>
          <p:nvPr/>
        </p:nvSpPr>
        <p:spPr>
          <a:xfrm>
            <a:off x="596540" y="1368193"/>
            <a:ext cx="4095831" cy="3308171"/>
          </a:xfrm>
          <a:prstGeom prst="roundRect">
            <a:avLst/>
          </a:prstGeom>
          <a:gradFill>
            <a:gsLst>
              <a:gs pos="0">
                <a:schemeClr val="accent2">
                  <a:lumMod val="75000"/>
                  <a:alpha val="100000"/>
                </a:schemeClr>
              </a:gs>
              <a:gs pos="100000">
                <a:schemeClr val="accent2">
                  <a:alpha val="100000"/>
                </a:schemeClr>
              </a:gs>
            </a:gsLst>
            <a:lin ang="0"/>
          </a:gra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AutoShape 6"/>
          <p:cNvSpPr/>
          <p:nvPr/>
        </p:nvSpPr>
        <p:spPr>
          <a:xfrm>
            <a:off x="3539623" y="1898873"/>
            <a:ext cx="2445753" cy="2445753"/>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88708" y="2047958"/>
            <a:ext cx="2147584" cy="2147584"/>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TextBox 8"/>
          <p:cNvSpPr txBox="1"/>
          <p:nvPr/>
        </p:nvSpPr>
        <p:spPr>
          <a:xfrm>
            <a:off x="3811921" y="2312125"/>
            <a:ext cx="1760899" cy="161925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6000" b="1">
                <a:solidFill>
                  <a:srgbClr val="FFFFFF"/>
                </a:solidFill>
                <a:latin typeface="Microsoft Yahei"/>
                <a:ea typeface="Microsoft Yahei"/>
                <a:cs typeface="Microsoft Yahei"/>
              </a:rPr>
              <a:t>VS</a:t>
            </a:r>
          </a:p>
        </p:txBody>
      </p:sp>
      <p:cxnSp>
        <p:nvCxnSpPr>
          <p:cNvPr id="9" name="Connector 9"/>
          <p:cNvCxnSpPr/>
          <p:nvPr/>
        </p:nvCxnSpPr>
        <p:spPr>
          <a:xfrm>
            <a:off x="948840" y="2230618"/>
            <a:ext cx="2231294" cy="0"/>
          </a:xfrm>
          <a:prstGeom prst="line">
            <a:avLst/>
          </a:prstGeom>
          <a:ln w="9525">
            <a:solidFill>
              <a:srgbClr val="FFFFFF"/>
            </a:solidFill>
            <a:headEnd type="oval"/>
          </a:ln>
        </p:spPr>
      </p:cxnSp>
      <p:sp>
        <p:nvSpPr>
          <p:cNvPr id="10" name="TextBox 10"/>
          <p:cNvSpPr txBox="1"/>
          <p:nvPr/>
        </p:nvSpPr>
        <p:spPr>
          <a:xfrm>
            <a:off x="847712" y="2290542"/>
            <a:ext cx="2549233" cy="940594"/>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rgbClr val="FFFFFF"/>
                </a:solidFill>
                <a:latin typeface="Microsoft Yahei"/>
                <a:ea typeface="Microsoft Yahei"/>
                <a:cs typeface="Microsoft Yahei"/>
              </a:rPr>
              <a:t>本报告主要采用了文献综述、案例分析和专家访谈等方法，对网络可视化的现状和未来发展进行了深入探讨。</a:t>
            </a:r>
          </a:p>
        </p:txBody>
      </p:sp>
      <p:sp>
        <p:nvSpPr>
          <p:cNvPr id="11" name="TextBox 11"/>
          <p:cNvSpPr txBox="1"/>
          <p:nvPr/>
        </p:nvSpPr>
        <p:spPr>
          <a:xfrm>
            <a:off x="4991588" y="1613123"/>
            <a:ext cx="3685699" cy="66675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00" b="1">
                <a:solidFill>
                  <a:srgbClr val="031A3E"/>
                </a:solidFill>
                <a:latin typeface="Microsoft Yahei"/>
                <a:ea typeface="Microsoft Yahei"/>
                <a:cs typeface="Microsoft Yahei"/>
              </a:rPr>
              <a:t>报告范围</a:t>
            </a:r>
          </a:p>
        </p:txBody>
      </p:sp>
      <p:cxnSp>
        <p:nvCxnSpPr>
          <p:cNvPr id="12" name="Connector 12"/>
          <p:cNvCxnSpPr/>
          <p:nvPr/>
        </p:nvCxnSpPr>
        <p:spPr>
          <a:xfrm>
            <a:off x="6341922" y="2230618"/>
            <a:ext cx="2231294" cy="0"/>
          </a:xfrm>
          <a:prstGeom prst="line">
            <a:avLst/>
          </a:prstGeom>
          <a:ln w="9525">
            <a:solidFill>
              <a:srgbClr val="031A3E"/>
            </a:solidFill>
            <a:tailEnd type="oval"/>
          </a:ln>
        </p:spPr>
      </p:cxnSp>
      <p:sp>
        <p:nvSpPr>
          <p:cNvPr id="13" name="TextBox 13"/>
          <p:cNvSpPr txBox="1"/>
          <p:nvPr/>
        </p:nvSpPr>
        <p:spPr>
          <a:xfrm>
            <a:off x="6107564" y="2290542"/>
            <a:ext cx="2569723" cy="1440656"/>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rgbClr val="031A3E"/>
                </a:solidFill>
                <a:latin typeface="Microsoft Yahei"/>
                <a:ea typeface="Microsoft Yahei"/>
                <a:cs typeface="Microsoft Yahei"/>
              </a:rPr>
              <a:t>本报告主要围绕网络可视化的未来发展趋势展开，重点探讨了以下几个方面的内容：可视化技术的进步、网络数据的应用场景、可视化与人工智能的结合、以及未来发展的挑战和机遇等。</a:t>
            </a:r>
          </a:p>
        </p:txBody>
      </p:sp>
      <p:sp>
        <p:nvSpPr>
          <p:cNvPr id="14" name="TextBox 14"/>
          <p:cNvSpPr txBox="1"/>
          <p:nvPr/>
        </p:nvSpPr>
        <p:spPr>
          <a:xfrm>
            <a:off x="847712" y="1613123"/>
            <a:ext cx="3242802" cy="66675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FFFF"/>
                </a:solidFill>
                <a:latin typeface="Microsoft Yahei"/>
                <a:ea typeface="Microsoft Yahei"/>
                <a:cs typeface="Microsoft Yahei"/>
              </a:rPr>
              <a:t>研究方法</a:t>
            </a:r>
          </a:p>
        </p:txBody>
      </p:sp>
      <p:sp>
        <p:nvSpPr>
          <p:cNvPr id="15" name="AutoShape 15"/>
          <p:cNvSpPr/>
          <p:nvPr/>
        </p:nvSpPr>
        <p:spPr>
          <a:xfrm>
            <a:off x="355440" y="277586"/>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6" name="AutoShape 16"/>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7" name="AutoShape 17"/>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AutoShape 18"/>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9" name="AutoShape 19"/>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355440" y="369597"/>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355440" y="46160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AutoShape 30"/>
          <p:cNvSpPr/>
          <p:nvPr/>
        </p:nvSpPr>
        <p:spPr>
          <a:xfrm>
            <a:off x="355440" y="55361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1" name="AutoShape 31"/>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2" name="AutoShape 32"/>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AutoShape 33"/>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5" name="TextBox 35"/>
          <p:cNvSpPr txBox="1"/>
          <p:nvPr/>
        </p:nvSpPr>
        <p:spPr>
          <a:xfrm>
            <a:off x="855345" y="73342"/>
            <a:ext cx="7815272" cy="7239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报告的研究方法和范围</a:t>
            </a:r>
          </a:p>
        </p:txBody>
      </p:sp>
      <p:sp>
        <p:nvSpPr>
          <p:cNvPr id="36" name="AutoShape 36"/>
          <p:cNvSpPr/>
          <p:nvPr/>
        </p:nvSpPr>
        <p:spPr>
          <a:xfrm>
            <a:off x="7268148" y="-1705956"/>
            <a:ext cx="2796500" cy="2796500"/>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AutoShape 37"/>
          <p:cNvSpPr/>
          <p:nvPr/>
        </p:nvSpPr>
        <p:spPr>
          <a:xfrm>
            <a:off x="-618470" y="4506684"/>
            <a:ext cx="973910" cy="973910"/>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TextBox 4"/>
          <p:cNvSpPr txBox="1"/>
          <p:nvPr/>
        </p:nvSpPr>
        <p:spPr>
          <a:xfrm>
            <a:off x="2154372" y="2050256"/>
            <a:ext cx="6350602" cy="762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000" b="1">
                <a:solidFill>
                  <a:schemeClr val="accent1"/>
                </a:solidFill>
                <a:latin typeface="Microsoft Yahei"/>
                <a:ea typeface="Microsoft Yahei"/>
                <a:cs typeface="Microsoft Yahei"/>
              </a:rPr>
              <a:t>网络可视化的现状</a:t>
            </a:r>
          </a:p>
        </p:txBody>
      </p:sp>
      <p:sp>
        <p:nvSpPr>
          <p:cNvPr id="5" name="TextBox 5"/>
          <p:cNvSpPr txBox="1"/>
          <p:nvPr/>
        </p:nvSpPr>
        <p:spPr>
          <a:xfrm>
            <a:off x="2154372" y="891875"/>
            <a:ext cx="6783844" cy="13335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6000" b="1">
                <a:solidFill>
                  <a:schemeClr val="accent1"/>
                </a:solidFill>
                <a:latin typeface="Microsoft Yahei"/>
                <a:ea typeface="Microsoft Yahei"/>
                <a:cs typeface="Microsoft Yahei"/>
              </a:rPr>
              <a:t>02</a:t>
            </a:r>
          </a:p>
        </p:txBody>
      </p:sp>
      <p:sp>
        <p:nvSpPr>
          <p:cNvPr id="6" name="AutoShape 6"/>
          <p:cNvSpPr/>
          <p:nvPr/>
        </p:nvSpPr>
        <p:spPr>
          <a:xfrm>
            <a:off x="8833899" y="259556"/>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7" name="AutoShape 7"/>
          <p:cNvSpPr/>
          <p:nvPr/>
        </p:nvSpPr>
        <p:spPr>
          <a:xfrm>
            <a:off x="9169123" y="259556"/>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AutoShape 8"/>
          <p:cNvSpPr/>
          <p:nvPr/>
        </p:nvSpPr>
        <p:spPr>
          <a:xfrm>
            <a:off x="8864356" y="259556"/>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AutoShape 9"/>
          <p:cNvSpPr/>
          <p:nvPr/>
        </p:nvSpPr>
        <p:spPr>
          <a:xfrm>
            <a:off x="8833899" y="397305"/>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a:off x="9169123" y="397305"/>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8864356" y="397305"/>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8833899" y="535054"/>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AutoShape 13"/>
          <p:cNvSpPr/>
          <p:nvPr/>
        </p:nvSpPr>
        <p:spPr>
          <a:xfrm>
            <a:off x="9169123" y="535054"/>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4" name="AutoShape 14"/>
          <p:cNvSpPr/>
          <p:nvPr/>
        </p:nvSpPr>
        <p:spPr>
          <a:xfrm>
            <a:off x="8864356" y="535054"/>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AutoShape 15"/>
          <p:cNvSpPr/>
          <p:nvPr/>
        </p:nvSpPr>
        <p:spPr>
          <a:xfrm>
            <a:off x="303308" y="262258"/>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6" name="AutoShape 16"/>
          <p:cNvSpPr/>
          <p:nvPr/>
        </p:nvSpPr>
        <p:spPr>
          <a:xfrm>
            <a:off x="413317" y="259556"/>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7" name="AutoShape 17"/>
          <p:cNvSpPr/>
          <p:nvPr/>
        </p:nvSpPr>
        <p:spPr>
          <a:xfrm>
            <a:off x="517820" y="26112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AutoShape 18"/>
          <p:cNvSpPr/>
          <p:nvPr/>
        </p:nvSpPr>
        <p:spPr>
          <a:xfrm>
            <a:off x="619177" y="269346"/>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9" name="AutoShape 19"/>
          <p:cNvSpPr/>
          <p:nvPr/>
        </p:nvSpPr>
        <p:spPr>
          <a:xfrm>
            <a:off x="715528" y="26556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303308" y="37014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413317" y="36744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517820" y="36901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619177" y="377236"/>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715528" y="37345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303308" y="47803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413317" y="47533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517820" y="47690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619177" y="485127"/>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715528" y="48134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AutoShape 30"/>
          <p:cNvSpPr/>
          <p:nvPr/>
        </p:nvSpPr>
        <p:spPr>
          <a:xfrm>
            <a:off x="303308" y="58592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1" name="AutoShape 31"/>
          <p:cNvSpPr/>
          <p:nvPr/>
        </p:nvSpPr>
        <p:spPr>
          <a:xfrm>
            <a:off x="413317" y="58322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2" name="AutoShape 32"/>
          <p:cNvSpPr/>
          <p:nvPr/>
        </p:nvSpPr>
        <p:spPr>
          <a:xfrm>
            <a:off x="517820" y="584800"/>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AutoShape 33"/>
          <p:cNvSpPr/>
          <p:nvPr/>
        </p:nvSpPr>
        <p:spPr>
          <a:xfrm>
            <a:off x="619177" y="593017"/>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715528" y="589231"/>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5" name="Freeform 35"/>
          <p:cNvSpPr/>
          <p:nvPr/>
        </p:nvSpPr>
        <p:spPr>
          <a:xfrm>
            <a:off x="285750"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6" name="Freeform 36"/>
          <p:cNvSpPr/>
          <p:nvPr/>
        </p:nvSpPr>
        <p:spPr>
          <a:xfrm>
            <a:off x="497417"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Freeform 37"/>
          <p:cNvSpPr/>
          <p:nvPr/>
        </p:nvSpPr>
        <p:spPr>
          <a:xfrm>
            <a:off x="718039"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cxnSp>
        <p:nvCxnSpPr>
          <p:cNvPr id="38" name="Connector 38"/>
          <p:cNvCxnSpPr/>
          <p:nvPr/>
        </p:nvCxnSpPr>
        <p:spPr>
          <a:xfrm flipH="1">
            <a:off x="1555549" y="-2137872"/>
            <a:ext cx="989330" cy="3142576"/>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39" name="Connector 39"/>
          <p:cNvCxnSpPr/>
          <p:nvPr/>
        </p:nvCxnSpPr>
        <p:spPr>
          <a:xfrm flipH="1">
            <a:off x="1163637" y="-149812"/>
            <a:ext cx="574716" cy="1767245"/>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40" name="Connector 40"/>
          <p:cNvCxnSpPr/>
          <p:nvPr/>
        </p:nvCxnSpPr>
        <p:spPr>
          <a:xfrm flipH="1">
            <a:off x="8246854" y="4438008"/>
            <a:ext cx="390744" cy="1138976"/>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41" name="Connector 41"/>
          <p:cNvCxnSpPr/>
          <p:nvPr/>
        </p:nvCxnSpPr>
        <p:spPr>
          <a:xfrm flipH="1">
            <a:off x="8464559" y="3887374"/>
            <a:ext cx="515449" cy="1504779"/>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42" name="Connector 42"/>
          <p:cNvCxnSpPr/>
          <p:nvPr/>
        </p:nvCxnSpPr>
        <p:spPr>
          <a:xfrm flipH="1">
            <a:off x="8212395" y="-47037"/>
            <a:ext cx="266038" cy="748233"/>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AutoShape 4"/>
          <p:cNvSpPr/>
          <p:nvPr/>
        </p:nvSpPr>
        <p:spPr>
          <a:xfrm>
            <a:off x="355440" y="277586"/>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5" name="AutoShape 5"/>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AutoShape 6"/>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7" name="AutoShape 7"/>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AutoShape 8"/>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AutoShape 9"/>
          <p:cNvSpPr/>
          <p:nvPr/>
        </p:nvSpPr>
        <p:spPr>
          <a:xfrm>
            <a:off x="355440" y="369597"/>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AutoShape 13"/>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4" name="AutoShape 14"/>
          <p:cNvSpPr/>
          <p:nvPr/>
        </p:nvSpPr>
        <p:spPr>
          <a:xfrm>
            <a:off x="355440" y="46160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AutoShape 15"/>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6" name="AutoShape 16"/>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7" name="AutoShape 17"/>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AutoShape 18"/>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9" name="AutoShape 19"/>
          <p:cNvSpPr/>
          <p:nvPr/>
        </p:nvSpPr>
        <p:spPr>
          <a:xfrm>
            <a:off x="355440" y="55361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TextBox 24"/>
          <p:cNvSpPr txBox="1"/>
          <p:nvPr/>
        </p:nvSpPr>
        <p:spPr>
          <a:xfrm>
            <a:off x="855345" y="73342"/>
            <a:ext cx="7815272" cy="7239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当前网络可视化的技术状况</a:t>
            </a:r>
          </a:p>
        </p:txBody>
      </p:sp>
      <p:sp>
        <p:nvSpPr>
          <p:cNvPr id="25" name="AutoShape 25"/>
          <p:cNvSpPr/>
          <p:nvPr/>
        </p:nvSpPr>
        <p:spPr>
          <a:xfrm>
            <a:off x="7871079" y="-1095442"/>
            <a:ext cx="1953818" cy="1953818"/>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677012" y="976909"/>
            <a:ext cx="8170977" cy="1905000"/>
          </a:xfrm>
          <a:prstGeom prst="round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TextBox 27"/>
          <p:cNvSpPr txBox="1"/>
          <p:nvPr/>
        </p:nvSpPr>
        <p:spPr>
          <a:xfrm>
            <a:off x="1015683" y="1699833"/>
            <a:ext cx="7486645" cy="762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rgbClr val="FFFFFF"/>
                </a:solidFill>
                <a:latin typeface="Microsoft Yahei"/>
                <a:ea typeface="Microsoft Yahei"/>
                <a:cs typeface="Microsoft Yahei"/>
              </a:rPr>
              <a:t>网络可视化需要将大量的网络数据转换成图形或图像，以便更直观地展示网络的结构和数据特征。目前，数据可视化技术已经比较成熟，有许多开源工具可以使用，如Tableau、D3.js等。</a:t>
            </a:r>
          </a:p>
        </p:txBody>
      </p:sp>
      <p:sp>
        <p:nvSpPr>
          <p:cNvPr id="28" name="TextBox 28"/>
          <p:cNvSpPr txBox="1"/>
          <p:nvPr/>
        </p:nvSpPr>
        <p:spPr>
          <a:xfrm>
            <a:off x="1015683" y="1078568"/>
            <a:ext cx="7357045" cy="66675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FFFF"/>
                </a:solidFill>
                <a:latin typeface="Microsoft Yahei"/>
                <a:ea typeface="Microsoft Yahei"/>
                <a:cs typeface="Microsoft Yahei"/>
              </a:rPr>
              <a:t>数据可视化技术</a:t>
            </a:r>
          </a:p>
        </p:txBody>
      </p:sp>
      <p:sp>
        <p:nvSpPr>
          <p:cNvPr id="29" name="AutoShape 29"/>
          <p:cNvSpPr/>
          <p:nvPr/>
        </p:nvSpPr>
        <p:spPr>
          <a:xfrm>
            <a:off x="677012" y="3087895"/>
            <a:ext cx="8170977" cy="1905000"/>
          </a:xfrm>
          <a:prstGeom prst="roundRect">
            <a:avLst/>
          </a:prstGeom>
          <a:solidFill>
            <a:srgbClr val="FFFFFF"/>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06158" y="3804858"/>
            <a:ext cx="7486645" cy="762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rgbClr val="031A3E"/>
                </a:solidFill>
                <a:latin typeface="Microsoft Yahei"/>
                <a:ea typeface="Microsoft Yahei"/>
                <a:cs typeface="Microsoft Yahei"/>
              </a:rPr>
              <a:t>网络可视化需要将网络数据转换为图形或图像，这就涉及到图形学技术。目前，图形学技术已经非常成熟，可以应用于网络可视化的许多领域，如拓扑图、树形结构图等。</a:t>
            </a:r>
          </a:p>
        </p:txBody>
      </p:sp>
      <p:sp>
        <p:nvSpPr>
          <p:cNvPr id="31" name="TextBox 31"/>
          <p:cNvSpPr txBox="1"/>
          <p:nvPr/>
        </p:nvSpPr>
        <p:spPr>
          <a:xfrm>
            <a:off x="1006158" y="3202643"/>
            <a:ext cx="7562946" cy="66675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031A3E"/>
                </a:solidFill>
                <a:latin typeface="Microsoft Yahei"/>
                <a:ea typeface="Microsoft Yahei"/>
                <a:cs typeface="Microsoft Yahei"/>
              </a:rPr>
              <a:t>图形学技术</a:t>
            </a:r>
          </a:p>
        </p:txBody>
      </p:sp>
      <p:cxnSp>
        <p:nvCxnSpPr>
          <p:cNvPr id="32" name="Connector 32"/>
          <p:cNvCxnSpPr/>
          <p:nvPr/>
        </p:nvCxnSpPr>
        <p:spPr>
          <a:xfrm>
            <a:off x="1151296" y="3773010"/>
            <a:ext cx="7203357" cy="0"/>
          </a:xfrm>
          <a:prstGeom prst="line">
            <a:avLst/>
          </a:prstGeom>
          <a:ln w="9525">
            <a:solidFill>
              <a:srgbClr val="031A3E"/>
            </a:solidFill>
            <a:headEnd type="oval"/>
          </a:ln>
        </p:spPr>
      </p:cxnSp>
      <p:sp>
        <p:nvSpPr>
          <p:cNvPr id="33" name="AutoShape 33"/>
          <p:cNvSpPr/>
          <p:nvPr/>
        </p:nvSpPr>
        <p:spPr>
          <a:xfrm>
            <a:off x="-618470" y="4506684"/>
            <a:ext cx="973910" cy="973910"/>
          </a:xfrm>
          <a:prstGeom prst="ellipse">
            <a:avLst/>
          </a:prstGeom>
          <a:solidFill>
            <a:schemeClr val="accent1">
              <a:alpha val="22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cxnSp>
        <p:nvCxnSpPr>
          <p:cNvPr id="34" name="Connector 34"/>
          <p:cNvCxnSpPr/>
          <p:nvPr/>
        </p:nvCxnSpPr>
        <p:spPr>
          <a:xfrm>
            <a:off x="1157326" y="1699833"/>
            <a:ext cx="7203357" cy="0"/>
          </a:xfrm>
          <a:prstGeom prst="line">
            <a:avLst/>
          </a:prstGeom>
          <a:ln w="9525">
            <a:solidFill>
              <a:srgbClr val="031A3E"/>
            </a:solidFill>
            <a:headEnd type="oval"/>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cxnSp>
        <p:nvCxnSpPr>
          <p:cNvPr id="4" name="Connector 4"/>
          <p:cNvCxnSpPr/>
          <p:nvPr/>
        </p:nvCxnSpPr>
        <p:spPr>
          <a:xfrm flipH="1">
            <a:off x="944678" y="845676"/>
            <a:ext cx="0" cy="4512136"/>
          </a:xfrm>
          <a:prstGeom prst="line">
            <a:avLst/>
          </a:prstGeom>
          <a:ln w="19050">
            <a:solidFill>
              <a:schemeClr val="accent1"/>
            </a:solidFill>
            <a:headEnd type="oval"/>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682184" y="1040895"/>
            <a:ext cx="523030" cy="523030"/>
          </a:xfrm>
          <a:prstGeom prst="ellipse">
            <a:avLst/>
          </a:prstGeom>
          <a:solidFill>
            <a:schemeClr val="accent2">
              <a:alpha val="42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AutoShape 6"/>
          <p:cNvSpPr/>
          <p:nvPr/>
        </p:nvSpPr>
        <p:spPr>
          <a:xfrm>
            <a:off x="772096" y="1130806"/>
            <a:ext cx="343207" cy="343207"/>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7" name="AutoShape 7"/>
          <p:cNvSpPr/>
          <p:nvPr/>
        </p:nvSpPr>
        <p:spPr>
          <a:xfrm>
            <a:off x="1681278" y="1022583"/>
            <a:ext cx="7179480" cy="503555"/>
          </a:xfrm>
          <a:prstGeom prst="roundRect">
            <a:avLst/>
          </a:prstGeom>
          <a:gradFill>
            <a:gsLst>
              <a:gs pos="0">
                <a:schemeClr val="accent2">
                  <a:lumMod val="75000"/>
                  <a:alpha val="100000"/>
                </a:schemeClr>
              </a:gs>
              <a:gs pos="100000">
                <a:schemeClr val="accent2">
                  <a:alpha val="100000"/>
                </a:schemeClr>
              </a:gs>
            </a:gsLst>
            <a:lin ang="0"/>
          </a:gra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AutoShape 8"/>
          <p:cNvSpPr/>
          <p:nvPr/>
        </p:nvSpPr>
        <p:spPr>
          <a:xfrm rot="-5400000">
            <a:off x="1499845" y="1151484"/>
            <a:ext cx="216262" cy="245753"/>
          </a:xfrm>
          <a:prstGeom prst="triangle">
            <a:avLst/>
          </a:prstGeom>
          <a:solidFill>
            <a:schemeClr val="accent2">
              <a:lumMod val="75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AutoShape 9"/>
          <p:cNvSpPr/>
          <p:nvPr/>
        </p:nvSpPr>
        <p:spPr>
          <a:xfrm>
            <a:off x="1681278" y="2396349"/>
            <a:ext cx="7179480" cy="503555"/>
          </a:xfrm>
          <a:prstGeom prst="roundRect">
            <a:avLst/>
          </a:prstGeom>
          <a:gradFill>
            <a:gsLst>
              <a:gs pos="0">
                <a:schemeClr val="accent2">
                  <a:lumMod val="75000"/>
                  <a:alpha val="100000"/>
                </a:schemeClr>
              </a:gs>
              <a:gs pos="100000">
                <a:schemeClr val="accent2">
                  <a:alpha val="100000"/>
                </a:schemeClr>
              </a:gs>
            </a:gsLst>
            <a:lin ang="0"/>
          </a:gra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rot="-5400000">
            <a:off x="1499845" y="2525250"/>
            <a:ext cx="216262" cy="245753"/>
          </a:xfrm>
          <a:prstGeom prst="triangle">
            <a:avLst/>
          </a:prstGeom>
          <a:solidFill>
            <a:schemeClr val="accent2">
              <a:lumMod val="75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1681278" y="3770115"/>
            <a:ext cx="7179480" cy="503555"/>
          </a:xfrm>
          <a:prstGeom prst="roundRect">
            <a:avLst/>
          </a:prstGeom>
          <a:gradFill>
            <a:gsLst>
              <a:gs pos="0">
                <a:schemeClr val="accent2">
                  <a:lumMod val="75000"/>
                  <a:alpha val="100000"/>
                </a:schemeClr>
              </a:gs>
              <a:gs pos="100000">
                <a:schemeClr val="accent2">
                  <a:alpha val="100000"/>
                </a:schemeClr>
              </a:gs>
            </a:gsLst>
            <a:lin ang="0"/>
          </a:gra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rot="-5400000">
            <a:off x="1499845" y="3899016"/>
            <a:ext cx="216262" cy="245753"/>
          </a:xfrm>
          <a:prstGeom prst="triangle">
            <a:avLst/>
          </a:prstGeom>
          <a:solidFill>
            <a:schemeClr val="accent2">
              <a:lumMod val="75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TextBox 13"/>
          <p:cNvSpPr txBox="1"/>
          <p:nvPr/>
        </p:nvSpPr>
        <p:spPr>
          <a:xfrm>
            <a:off x="1854050" y="986153"/>
            <a:ext cx="5588727" cy="571351"/>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rgbClr val="FFFFFF"/>
                </a:solidFill>
                <a:latin typeface="Microsoft Yahei"/>
                <a:ea typeface="Microsoft Yahei"/>
                <a:cs typeface="Microsoft Yahei"/>
              </a:rPr>
              <a:t>社交网络分析</a:t>
            </a:r>
          </a:p>
        </p:txBody>
      </p:sp>
      <p:sp>
        <p:nvSpPr>
          <p:cNvPr id="14" name="TextBox 14"/>
          <p:cNvSpPr txBox="1"/>
          <p:nvPr/>
        </p:nvSpPr>
        <p:spPr>
          <a:xfrm>
            <a:off x="1775643" y="1600247"/>
            <a:ext cx="7006708" cy="666452"/>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999">
                <a:solidFill>
                  <a:schemeClr val="dk1"/>
                </a:solidFill>
                <a:latin typeface="Microsoft Yahei"/>
                <a:ea typeface="Microsoft Yahei"/>
                <a:cs typeface="Microsoft Yahei"/>
              </a:rPr>
              <a:t>社交网络分析是网络可视化的一个重要应用领域。通过社交网络分析，可以了解社交网络的结构和行为特征，从而更好地理解社交网络的行为和演化规律。</a:t>
            </a:r>
          </a:p>
        </p:txBody>
      </p:sp>
      <p:sp>
        <p:nvSpPr>
          <p:cNvPr id="15" name="TextBox 15"/>
          <p:cNvSpPr txBox="1"/>
          <p:nvPr/>
        </p:nvSpPr>
        <p:spPr>
          <a:xfrm>
            <a:off x="1870007" y="2362650"/>
            <a:ext cx="5588727" cy="571351"/>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rgbClr val="FFFFFF"/>
                </a:solidFill>
                <a:latin typeface="Microsoft Yahei"/>
                <a:ea typeface="Microsoft Yahei"/>
                <a:cs typeface="Microsoft Yahei"/>
              </a:rPr>
              <a:t>计算机网络管理</a:t>
            </a:r>
          </a:p>
        </p:txBody>
      </p:sp>
      <p:sp>
        <p:nvSpPr>
          <p:cNvPr id="16" name="TextBox 16"/>
          <p:cNvSpPr txBox="1"/>
          <p:nvPr/>
        </p:nvSpPr>
        <p:spPr>
          <a:xfrm>
            <a:off x="1775643" y="2957054"/>
            <a:ext cx="6990751" cy="666452"/>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999">
                <a:solidFill>
                  <a:schemeClr val="dk1"/>
                </a:solidFill>
                <a:latin typeface="Microsoft Yahei"/>
                <a:ea typeface="Microsoft Yahei"/>
                <a:cs typeface="Microsoft Yahei"/>
              </a:rPr>
              <a:t>计算机网络管理是网络可视化的另一个重要应用领域。通过计算机网络管理，可以实时监测网络的运行状态，快速定位和解决网络故障，提高网络的可靠性和可用性。</a:t>
            </a:r>
          </a:p>
        </p:txBody>
      </p:sp>
      <p:sp>
        <p:nvSpPr>
          <p:cNvPr id="17" name="TextBox 17"/>
          <p:cNvSpPr txBox="1"/>
          <p:nvPr/>
        </p:nvSpPr>
        <p:spPr>
          <a:xfrm>
            <a:off x="1898582" y="3741540"/>
            <a:ext cx="5588727" cy="571351"/>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99" b="1">
                <a:solidFill>
                  <a:srgbClr val="FFFFFF"/>
                </a:solidFill>
                <a:latin typeface="Microsoft Yahei"/>
                <a:ea typeface="Microsoft Yahei"/>
                <a:cs typeface="Microsoft Yahei"/>
              </a:rPr>
              <a:t>生物信息学</a:t>
            </a:r>
          </a:p>
        </p:txBody>
      </p:sp>
      <p:sp>
        <p:nvSpPr>
          <p:cNvPr id="18" name="TextBox 18"/>
          <p:cNvSpPr txBox="1"/>
          <p:nvPr/>
        </p:nvSpPr>
        <p:spPr>
          <a:xfrm>
            <a:off x="1789930" y="4330820"/>
            <a:ext cx="6962176" cy="666452"/>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999">
                <a:solidFill>
                  <a:schemeClr val="dk1"/>
                </a:solidFill>
                <a:latin typeface="Microsoft Yahei"/>
                <a:ea typeface="Microsoft Yahei"/>
                <a:cs typeface="Microsoft Yahei"/>
              </a:rPr>
              <a:t>生物信息学是一个研究领域，涉及大量的基因组、蛋白质组等生物数据。通过生物信息学中的网络可视化技术，可以将这些生物数据转换成图形或图像，帮助研究人员更好地理解生物数据的结构和特征。</a:t>
            </a:r>
          </a:p>
        </p:txBody>
      </p:sp>
      <p:sp>
        <p:nvSpPr>
          <p:cNvPr id="19" name="TextBox 19"/>
          <p:cNvSpPr txBox="1"/>
          <p:nvPr/>
        </p:nvSpPr>
        <p:spPr>
          <a:xfrm>
            <a:off x="855345" y="73342"/>
            <a:ext cx="7815272" cy="7239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网络可视化应用领域的现状</a:t>
            </a:r>
          </a:p>
        </p:txBody>
      </p:sp>
      <p:sp>
        <p:nvSpPr>
          <p:cNvPr id="20" name="AutoShape 20"/>
          <p:cNvSpPr/>
          <p:nvPr/>
        </p:nvSpPr>
        <p:spPr>
          <a:xfrm>
            <a:off x="355440" y="277586"/>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355440" y="369597"/>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AutoShape 30"/>
          <p:cNvSpPr/>
          <p:nvPr/>
        </p:nvSpPr>
        <p:spPr>
          <a:xfrm>
            <a:off x="355440" y="46160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1" name="AutoShape 31"/>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2" name="AutoShape 32"/>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AutoShape 33"/>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5" name="AutoShape 35"/>
          <p:cNvSpPr/>
          <p:nvPr/>
        </p:nvSpPr>
        <p:spPr>
          <a:xfrm>
            <a:off x="355440" y="55361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6" name="AutoShape 36"/>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AutoShape 37"/>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8" name="AutoShape 38"/>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9" name="AutoShape 39"/>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0" name="AutoShape 40"/>
          <p:cNvSpPr/>
          <p:nvPr/>
        </p:nvSpPr>
        <p:spPr>
          <a:xfrm>
            <a:off x="682184" y="2396349"/>
            <a:ext cx="523030" cy="523030"/>
          </a:xfrm>
          <a:prstGeom prst="ellipse">
            <a:avLst/>
          </a:prstGeom>
          <a:solidFill>
            <a:schemeClr val="accent2">
              <a:alpha val="42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1" name="AutoShape 41"/>
          <p:cNvSpPr/>
          <p:nvPr/>
        </p:nvSpPr>
        <p:spPr>
          <a:xfrm>
            <a:off x="772096" y="2486260"/>
            <a:ext cx="343207" cy="343207"/>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2" name="AutoShape 42"/>
          <p:cNvSpPr/>
          <p:nvPr/>
        </p:nvSpPr>
        <p:spPr>
          <a:xfrm>
            <a:off x="682184" y="3770115"/>
            <a:ext cx="523030" cy="523030"/>
          </a:xfrm>
          <a:prstGeom prst="ellipse">
            <a:avLst/>
          </a:prstGeom>
          <a:solidFill>
            <a:schemeClr val="accent2">
              <a:alpha val="42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3" name="AutoShape 43"/>
          <p:cNvSpPr/>
          <p:nvPr/>
        </p:nvSpPr>
        <p:spPr>
          <a:xfrm>
            <a:off x="772096" y="3860026"/>
            <a:ext cx="343207" cy="343207"/>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AutoShape 4"/>
          <p:cNvSpPr/>
          <p:nvPr/>
        </p:nvSpPr>
        <p:spPr>
          <a:xfrm>
            <a:off x="551809" y="1184464"/>
            <a:ext cx="19050" cy="3368824"/>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49257" y="1058802"/>
            <a:ext cx="224154" cy="251325"/>
          </a:xfrm>
          <a:prstGeom prst="triangl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TextBox 6"/>
          <p:cNvSpPr txBox="1"/>
          <p:nvPr/>
        </p:nvSpPr>
        <p:spPr>
          <a:xfrm>
            <a:off x="732815" y="1790983"/>
            <a:ext cx="2327985" cy="1440656"/>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chemeClr val="dk1"/>
                </a:solidFill>
                <a:latin typeface="Microsoft Yahei"/>
                <a:ea typeface="Microsoft Yahei"/>
                <a:cs typeface="Microsoft Yahei"/>
              </a:rPr>
              <a:t>网络可视化需要处理和存储大量的网络数据，这需要高性能的数据处理和存储设备和算法。目前，数据处理和存储设备和算法还有待进一步提高和完善。</a:t>
            </a:r>
          </a:p>
        </p:txBody>
      </p:sp>
      <p:sp>
        <p:nvSpPr>
          <p:cNvPr id="7" name="AutoShape 7"/>
          <p:cNvSpPr/>
          <p:nvPr/>
        </p:nvSpPr>
        <p:spPr>
          <a:xfrm>
            <a:off x="355440" y="277586"/>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AutoShape 8"/>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AutoShape 9"/>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355440" y="369597"/>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AutoShape 13"/>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4" name="AutoShape 14"/>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AutoShape 15"/>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6" name="AutoShape 16"/>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7" name="AutoShape 17"/>
          <p:cNvSpPr/>
          <p:nvPr/>
        </p:nvSpPr>
        <p:spPr>
          <a:xfrm>
            <a:off x="355440" y="46160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AutoShape 18"/>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9" name="AutoShape 19"/>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355440" y="55361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TextBox 27"/>
          <p:cNvSpPr txBox="1"/>
          <p:nvPr/>
        </p:nvSpPr>
        <p:spPr>
          <a:xfrm>
            <a:off x="855345" y="73342"/>
            <a:ext cx="7815272" cy="7239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网络可视化面临的挑战</a:t>
            </a:r>
          </a:p>
        </p:txBody>
      </p:sp>
      <p:sp>
        <p:nvSpPr>
          <p:cNvPr id="28" name="AutoShape 28"/>
          <p:cNvSpPr/>
          <p:nvPr/>
        </p:nvSpPr>
        <p:spPr>
          <a:xfrm>
            <a:off x="3474495" y="1184464"/>
            <a:ext cx="19050" cy="3368824"/>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3371943" y="1058802"/>
            <a:ext cx="224154" cy="251325"/>
          </a:xfrm>
          <a:prstGeom prst="triangl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TextBox 30"/>
          <p:cNvSpPr txBox="1"/>
          <p:nvPr/>
        </p:nvSpPr>
        <p:spPr>
          <a:xfrm>
            <a:off x="3655501" y="1790983"/>
            <a:ext cx="2327985" cy="1440656"/>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chemeClr val="dk1"/>
                </a:solidFill>
                <a:latin typeface="Microsoft Yahei"/>
                <a:ea typeface="Microsoft Yahei"/>
                <a:cs typeface="Microsoft Yahei"/>
              </a:rPr>
              <a:t>网络可视化需要将复杂的网络数据转换成直观的图形或图像，以便更好地理解和分析。因此，需要提高可视化效果和交互性，以便更好地展示网络数据的特征和关系。</a:t>
            </a:r>
          </a:p>
        </p:txBody>
      </p:sp>
      <p:sp>
        <p:nvSpPr>
          <p:cNvPr id="31" name="AutoShape 31"/>
          <p:cNvSpPr/>
          <p:nvPr/>
        </p:nvSpPr>
        <p:spPr>
          <a:xfrm>
            <a:off x="6397182" y="1184464"/>
            <a:ext cx="19050" cy="3368824"/>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294629" y="1058802"/>
            <a:ext cx="224154" cy="251325"/>
          </a:xfrm>
          <a:prstGeom prst="triangl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TextBox 33"/>
          <p:cNvSpPr txBox="1"/>
          <p:nvPr/>
        </p:nvSpPr>
        <p:spPr>
          <a:xfrm>
            <a:off x="6654387" y="1790983"/>
            <a:ext cx="2327985" cy="1190625"/>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chemeClr val="dk1"/>
                </a:solidFill>
                <a:latin typeface="Microsoft Yahei"/>
                <a:ea typeface="Microsoft Yahei"/>
                <a:cs typeface="Microsoft Yahei"/>
              </a:rPr>
              <a:t>网络可视化需要处理大量的敏感数据，因此需要采取有效的安全措施和隐私保护技术，确保数据的安全性和隐私保护。</a:t>
            </a:r>
          </a:p>
        </p:txBody>
      </p:sp>
      <p:sp>
        <p:nvSpPr>
          <p:cNvPr id="34" name="TextBox 34"/>
          <p:cNvSpPr txBox="1"/>
          <p:nvPr/>
        </p:nvSpPr>
        <p:spPr>
          <a:xfrm>
            <a:off x="732815" y="974798"/>
            <a:ext cx="2386908" cy="5334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1800" b="1">
                <a:solidFill>
                  <a:schemeClr val="accent1"/>
                </a:solidFill>
                <a:latin typeface="Microsoft Yahei"/>
                <a:ea typeface="Microsoft Yahei"/>
                <a:cs typeface="Microsoft Yahei"/>
              </a:rPr>
              <a:t>数据处理和存储</a:t>
            </a:r>
          </a:p>
        </p:txBody>
      </p:sp>
      <p:sp>
        <p:nvSpPr>
          <p:cNvPr id="35" name="TextBox 35"/>
          <p:cNvSpPr txBox="1"/>
          <p:nvPr/>
        </p:nvSpPr>
        <p:spPr>
          <a:xfrm>
            <a:off x="3666427" y="974798"/>
            <a:ext cx="2386908" cy="5334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1800" b="1">
                <a:solidFill>
                  <a:schemeClr val="accent1"/>
                </a:solidFill>
                <a:latin typeface="Microsoft Yahei"/>
                <a:ea typeface="Microsoft Yahei"/>
                <a:cs typeface="Microsoft Yahei"/>
              </a:rPr>
              <a:t>可视化效果和交互性</a:t>
            </a:r>
          </a:p>
        </p:txBody>
      </p:sp>
      <p:sp>
        <p:nvSpPr>
          <p:cNvPr id="36" name="TextBox 36"/>
          <p:cNvSpPr txBox="1"/>
          <p:nvPr/>
        </p:nvSpPr>
        <p:spPr>
          <a:xfrm>
            <a:off x="6647472" y="974798"/>
            <a:ext cx="2386908" cy="5334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1800" b="1">
                <a:solidFill>
                  <a:schemeClr val="accent1"/>
                </a:solidFill>
                <a:latin typeface="Microsoft Yahei"/>
                <a:ea typeface="Microsoft Yahei"/>
                <a:cs typeface="Microsoft Yahei"/>
              </a:rPr>
              <a:t>安全性和隐私保护</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TextBox 4"/>
          <p:cNvSpPr txBox="1"/>
          <p:nvPr/>
        </p:nvSpPr>
        <p:spPr>
          <a:xfrm>
            <a:off x="2154372" y="2050256"/>
            <a:ext cx="6350602" cy="762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000" b="1">
                <a:solidFill>
                  <a:schemeClr val="accent1"/>
                </a:solidFill>
                <a:latin typeface="Microsoft Yahei"/>
                <a:ea typeface="Microsoft Yahei"/>
                <a:cs typeface="Microsoft Yahei"/>
              </a:rPr>
              <a:t>网络可视化未来的发展趋势</a:t>
            </a:r>
          </a:p>
        </p:txBody>
      </p:sp>
      <p:sp>
        <p:nvSpPr>
          <p:cNvPr id="5" name="TextBox 5"/>
          <p:cNvSpPr txBox="1"/>
          <p:nvPr/>
        </p:nvSpPr>
        <p:spPr>
          <a:xfrm>
            <a:off x="2154372" y="891875"/>
            <a:ext cx="6783844" cy="13335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6000" b="1">
                <a:solidFill>
                  <a:schemeClr val="accent1"/>
                </a:solidFill>
                <a:latin typeface="Microsoft Yahei"/>
                <a:ea typeface="Microsoft Yahei"/>
                <a:cs typeface="Microsoft Yahei"/>
              </a:rPr>
              <a:t>03</a:t>
            </a:r>
          </a:p>
        </p:txBody>
      </p:sp>
      <p:sp>
        <p:nvSpPr>
          <p:cNvPr id="6" name="AutoShape 6"/>
          <p:cNvSpPr/>
          <p:nvPr/>
        </p:nvSpPr>
        <p:spPr>
          <a:xfrm>
            <a:off x="8833899" y="259556"/>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7" name="AutoShape 7"/>
          <p:cNvSpPr/>
          <p:nvPr/>
        </p:nvSpPr>
        <p:spPr>
          <a:xfrm>
            <a:off x="9169123" y="259556"/>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AutoShape 8"/>
          <p:cNvSpPr/>
          <p:nvPr/>
        </p:nvSpPr>
        <p:spPr>
          <a:xfrm>
            <a:off x="8864356" y="259556"/>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AutoShape 9"/>
          <p:cNvSpPr/>
          <p:nvPr/>
        </p:nvSpPr>
        <p:spPr>
          <a:xfrm>
            <a:off x="8833899" y="397305"/>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a:off x="9169123" y="397305"/>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8864356" y="397305"/>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8833899" y="535054"/>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AutoShape 13"/>
          <p:cNvSpPr/>
          <p:nvPr/>
        </p:nvSpPr>
        <p:spPr>
          <a:xfrm>
            <a:off x="9169123" y="535054"/>
            <a:ext cx="70127" cy="67523"/>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4" name="AutoShape 14"/>
          <p:cNvSpPr/>
          <p:nvPr/>
        </p:nvSpPr>
        <p:spPr>
          <a:xfrm>
            <a:off x="8864356" y="535054"/>
            <a:ext cx="340781" cy="67523"/>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AutoShape 15"/>
          <p:cNvSpPr/>
          <p:nvPr/>
        </p:nvSpPr>
        <p:spPr>
          <a:xfrm>
            <a:off x="303308" y="262258"/>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6" name="AutoShape 16"/>
          <p:cNvSpPr/>
          <p:nvPr/>
        </p:nvSpPr>
        <p:spPr>
          <a:xfrm>
            <a:off x="413317" y="259556"/>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7" name="AutoShape 17"/>
          <p:cNvSpPr/>
          <p:nvPr/>
        </p:nvSpPr>
        <p:spPr>
          <a:xfrm>
            <a:off x="517820" y="26112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AutoShape 18"/>
          <p:cNvSpPr/>
          <p:nvPr/>
        </p:nvSpPr>
        <p:spPr>
          <a:xfrm>
            <a:off x="619177" y="269346"/>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9" name="AutoShape 19"/>
          <p:cNvSpPr/>
          <p:nvPr/>
        </p:nvSpPr>
        <p:spPr>
          <a:xfrm>
            <a:off x="715528" y="26556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303308" y="37014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413317" y="36744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517820" y="36901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619177" y="377236"/>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715528" y="37345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303308" y="47803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413317" y="47533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517820" y="476909"/>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619177" y="485127"/>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715528" y="481340"/>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AutoShape 30"/>
          <p:cNvSpPr/>
          <p:nvPr/>
        </p:nvSpPr>
        <p:spPr>
          <a:xfrm>
            <a:off x="303308" y="585929"/>
            <a:ext cx="77086" cy="77086"/>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1" name="AutoShape 31"/>
          <p:cNvSpPr/>
          <p:nvPr/>
        </p:nvSpPr>
        <p:spPr>
          <a:xfrm>
            <a:off x="413317" y="583227"/>
            <a:ext cx="71580" cy="71580"/>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2" name="AutoShape 32"/>
          <p:cNvSpPr/>
          <p:nvPr/>
        </p:nvSpPr>
        <p:spPr>
          <a:xfrm>
            <a:off x="517820" y="584800"/>
            <a:ext cx="68435" cy="6843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AutoShape 33"/>
          <p:cNvSpPr/>
          <p:nvPr/>
        </p:nvSpPr>
        <p:spPr>
          <a:xfrm>
            <a:off x="619177" y="593017"/>
            <a:ext cx="63428" cy="6342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715528" y="589231"/>
            <a:ext cx="60089" cy="60089"/>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5" name="Freeform 35"/>
          <p:cNvSpPr/>
          <p:nvPr/>
        </p:nvSpPr>
        <p:spPr>
          <a:xfrm>
            <a:off x="285750"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6" name="Freeform 36"/>
          <p:cNvSpPr/>
          <p:nvPr/>
        </p:nvSpPr>
        <p:spPr>
          <a:xfrm>
            <a:off x="497417"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Freeform 37"/>
          <p:cNvSpPr/>
          <p:nvPr/>
        </p:nvSpPr>
        <p:spPr>
          <a:xfrm>
            <a:off x="718039" y="4713979"/>
            <a:ext cx="220622" cy="259555"/>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cxnSp>
        <p:nvCxnSpPr>
          <p:cNvPr id="38" name="Connector 38"/>
          <p:cNvCxnSpPr/>
          <p:nvPr/>
        </p:nvCxnSpPr>
        <p:spPr>
          <a:xfrm flipH="1">
            <a:off x="1555549" y="-2137872"/>
            <a:ext cx="989330" cy="3142576"/>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39" name="Connector 39"/>
          <p:cNvCxnSpPr/>
          <p:nvPr/>
        </p:nvCxnSpPr>
        <p:spPr>
          <a:xfrm flipH="1">
            <a:off x="1163637" y="-149812"/>
            <a:ext cx="574716" cy="1767245"/>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40" name="Connector 40"/>
          <p:cNvCxnSpPr/>
          <p:nvPr/>
        </p:nvCxnSpPr>
        <p:spPr>
          <a:xfrm flipH="1">
            <a:off x="8246854" y="4438008"/>
            <a:ext cx="390744" cy="1138976"/>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41" name="Connector 41"/>
          <p:cNvCxnSpPr/>
          <p:nvPr/>
        </p:nvCxnSpPr>
        <p:spPr>
          <a:xfrm flipH="1">
            <a:off x="8464559" y="3887374"/>
            <a:ext cx="515449" cy="1504779"/>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cxnSp>
        <p:nvCxnSpPr>
          <p:cNvPr id="42" name="Connector 42"/>
          <p:cNvCxnSpPr/>
          <p:nvPr/>
        </p:nvCxnSpPr>
        <p:spPr>
          <a:xfrm flipH="1">
            <a:off x="8212395" y="-47037"/>
            <a:ext cx="266038" cy="748233"/>
          </a:xfrm>
          <a:prstGeom prst="line">
            <a:avLst/>
          </a:prstGeom>
          <a:ln w="9525">
            <a:solidFill>
              <a:schemeClr val="accent1"/>
            </a:solidFil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TextBox 4"/>
          <p:cNvSpPr txBox="1"/>
          <p:nvPr/>
        </p:nvSpPr>
        <p:spPr>
          <a:xfrm>
            <a:off x="855345" y="73342"/>
            <a:ext cx="7815272" cy="7239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可视化技术的未来发展</a:t>
            </a:r>
          </a:p>
        </p:txBody>
      </p:sp>
      <p:sp>
        <p:nvSpPr>
          <p:cNvPr id="5" name="AutoShape 5"/>
          <p:cNvSpPr/>
          <p:nvPr/>
        </p:nvSpPr>
        <p:spPr>
          <a:xfrm>
            <a:off x="448969" y="1045031"/>
            <a:ext cx="2753967" cy="3675408"/>
          </a:xfrm>
          <a:prstGeom prst="rect">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AutoShape 6"/>
          <p:cNvSpPr/>
          <p:nvPr/>
        </p:nvSpPr>
        <p:spPr>
          <a:xfrm>
            <a:off x="3385516" y="1045031"/>
            <a:ext cx="2753967" cy="3675408"/>
          </a:xfrm>
          <a:prstGeom prst="rect">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7" name="AutoShape 7"/>
          <p:cNvSpPr/>
          <p:nvPr/>
        </p:nvSpPr>
        <p:spPr>
          <a:xfrm>
            <a:off x="6340106" y="1045031"/>
            <a:ext cx="2753967" cy="3675408"/>
          </a:xfrm>
          <a:prstGeom prst="rect">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TextBox 8"/>
          <p:cNvSpPr txBox="1"/>
          <p:nvPr/>
        </p:nvSpPr>
        <p:spPr>
          <a:xfrm>
            <a:off x="8120301" y="-720998"/>
            <a:ext cx="1029414" cy="523875"/>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400" b="1">
                <a:solidFill>
                  <a:srgbClr val="FFFFFF"/>
                </a:solidFill>
                <a:latin typeface="Microsoft Yahei"/>
                <a:ea typeface="Microsoft Yahei"/>
                <a:cs typeface="Microsoft Yahei"/>
              </a:rPr>
              <a:t>要点三</a:t>
            </a:r>
          </a:p>
        </p:txBody>
      </p:sp>
      <p:sp>
        <p:nvSpPr>
          <p:cNvPr id="9" name="AutoShape 9"/>
          <p:cNvSpPr/>
          <p:nvPr/>
        </p:nvSpPr>
        <p:spPr>
          <a:xfrm>
            <a:off x="6340106" y="1045031"/>
            <a:ext cx="1214515" cy="395268"/>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a:off x="7311557" y="1045031"/>
            <a:ext cx="395268" cy="395268"/>
          </a:xfrm>
          <a:prstGeom prst="parallelogram">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3395781" y="1045031"/>
            <a:ext cx="1214515" cy="395268"/>
          </a:xfrm>
          <a:prstGeom prst="rect">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4367232" y="1045031"/>
            <a:ext cx="395268" cy="395268"/>
          </a:xfrm>
          <a:prstGeom prst="parallelogram">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AutoShape 13"/>
          <p:cNvSpPr/>
          <p:nvPr/>
        </p:nvSpPr>
        <p:spPr>
          <a:xfrm>
            <a:off x="448969" y="1045031"/>
            <a:ext cx="1214515" cy="395268"/>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4" name="AutoShape 14"/>
          <p:cNvSpPr/>
          <p:nvPr/>
        </p:nvSpPr>
        <p:spPr>
          <a:xfrm>
            <a:off x="1420419" y="1045031"/>
            <a:ext cx="395268" cy="395268"/>
          </a:xfrm>
          <a:prstGeom prst="parallelogram">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TextBox 15"/>
          <p:cNvSpPr txBox="1"/>
          <p:nvPr/>
        </p:nvSpPr>
        <p:spPr>
          <a:xfrm>
            <a:off x="685865" y="1591177"/>
            <a:ext cx="2339957" cy="8763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数据可视化技术的多样化</a:t>
            </a:r>
          </a:p>
        </p:txBody>
      </p:sp>
      <p:sp>
        <p:nvSpPr>
          <p:cNvPr id="16" name="TextBox 16"/>
          <p:cNvSpPr txBox="1"/>
          <p:nvPr/>
        </p:nvSpPr>
        <p:spPr>
          <a:xfrm>
            <a:off x="685865" y="2364664"/>
            <a:ext cx="2339957" cy="1190625"/>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chemeClr val="dk1"/>
                </a:solidFill>
                <a:latin typeface="Microsoft Yahei"/>
                <a:ea typeface="Microsoft Yahei"/>
                <a:cs typeface="Microsoft Yahei"/>
              </a:rPr>
              <a:t>随着数据量的不断增加，可视化技术将朝着更加多样化的方向发展，例如从2D图表到3D模型、从静态图像到动态图像等。</a:t>
            </a:r>
          </a:p>
        </p:txBody>
      </p:sp>
      <p:sp>
        <p:nvSpPr>
          <p:cNvPr id="17" name="TextBox 17"/>
          <p:cNvSpPr txBox="1"/>
          <p:nvPr/>
        </p:nvSpPr>
        <p:spPr>
          <a:xfrm>
            <a:off x="685865" y="985937"/>
            <a:ext cx="862258" cy="523875"/>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b="1">
                <a:solidFill>
                  <a:srgbClr val="FFFFFF"/>
                </a:solidFill>
                <a:latin typeface="Microsoft Yahei"/>
                <a:ea typeface="Microsoft Yahei"/>
                <a:cs typeface="Microsoft Yahei"/>
              </a:rPr>
              <a:t>要点一</a:t>
            </a:r>
          </a:p>
        </p:txBody>
      </p:sp>
      <p:sp>
        <p:nvSpPr>
          <p:cNvPr id="18" name="TextBox 18"/>
          <p:cNvSpPr txBox="1"/>
          <p:nvPr/>
        </p:nvSpPr>
        <p:spPr>
          <a:xfrm>
            <a:off x="3653139" y="985937"/>
            <a:ext cx="862258" cy="523875"/>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b="1">
                <a:solidFill>
                  <a:srgbClr val="FFFFFF"/>
                </a:solidFill>
                <a:latin typeface="Microsoft Yahei"/>
                <a:ea typeface="Microsoft Yahei"/>
                <a:cs typeface="Microsoft Yahei"/>
              </a:rPr>
              <a:t>要点二</a:t>
            </a:r>
          </a:p>
        </p:txBody>
      </p:sp>
      <p:sp>
        <p:nvSpPr>
          <p:cNvPr id="19" name="TextBox 19"/>
          <p:cNvSpPr txBox="1"/>
          <p:nvPr/>
        </p:nvSpPr>
        <p:spPr>
          <a:xfrm>
            <a:off x="3592521" y="1591177"/>
            <a:ext cx="2339957" cy="8763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可视化技术的交互性和用户体验优化</a:t>
            </a:r>
          </a:p>
        </p:txBody>
      </p:sp>
      <p:sp>
        <p:nvSpPr>
          <p:cNvPr id="20" name="TextBox 20"/>
          <p:cNvSpPr txBox="1"/>
          <p:nvPr/>
        </p:nvSpPr>
        <p:spPr>
          <a:xfrm>
            <a:off x="3592521" y="2364664"/>
            <a:ext cx="2339957" cy="1440656"/>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chemeClr val="dk1"/>
                </a:solidFill>
                <a:latin typeface="Microsoft Yahei"/>
                <a:ea typeface="Microsoft Yahei"/>
                <a:cs typeface="Microsoft Yahei"/>
              </a:rPr>
              <a:t>未来的可视化技术将更加注重用户体验和交互性，例如通过语音识别、手势控制等新方式来与用户进行交互，以及通过数据挖掘和分析来提供更加个性化的可视化体验。</a:t>
            </a:r>
          </a:p>
        </p:txBody>
      </p:sp>
      <p:sp>
        <p:nvSpPr>
          <p:cNvPr id="21" name="TextBox 21"/>
          <p:cNvSpPr txBox="1"/>
          <p:nvPr/>
        </p:nvSpPr>
        <p:spPr>
          <a:xfrm>
            <a:off x="6567285" y="1591177"/>
            <a:ext cx="2339957" cy="5334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可视化技术的智能化</a:t>
            </a:r>
          </a:p>
        </p:txBody>
      </p:sp>
      <p:sp>
        <p:nvSpPr>
          <p:cNvPr id="22" name="TextBox 22"/>
          <p:cNvSpPr txBox="1"/>
          <p:nvPr/>
        </p:nvSpPr>
        <p:spPr>
          <a:xfrm>
            <a:off x="6567285" y="2364664"/>
            <a:ext cx="2339957" cy="1440656"/>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chemeClr val="dk1"/>
                </a:solidFill>
                <a:latin typeface="Microsoft Yahei"/>
                <a:ea typeface="Microsoft Yahei"/>
                <a:cs typeface="Microsoft Yahei"/>
              </a:rPr>
              <a:t>随着人工智能和机器学习技术的发展，未来的可视化技术将更加智能化，例如通过自动化数据分析、图像识别等技术来帮助用户更加快速准确地获取信息。</a:t>
            </a:r>
          </a:p>
        </p:txBody>
      </p:sp>
      <p:sp>
        <p:nvSpPr>
          <p:cNvPr id="23" name="TextBox 23"/>
          <p:cNvSpPr txBox="1"/>
          <p:nvPr/>
        </p:nvSpPr>
        <p:spPr>
          <a:xfrm>
            <a:off x="6599308" y="987881"/>
            <a:ext cx="862258" cy="523875"/>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b="1">
                <a:solidFill>
                  <a:srgbClr val="FFFFFF"/>
                </a:solidFill>
                <a:latin typeface="Microsoft Yahei"/>
                <a:ea typeface="Microsoft Yahei"/>
                <a:cs typeface="Microsoft Yahei"/>
              </a:rPr>
              <a:t>要点三</a:t>
            </a:r>
          </a:p>
        </p:txBody>
      </p:sp>
      <p:sp>
        <p:nvSpPr>
          <p:cNvPr id="24" name="AutoShape 24"/>
          <p:cNvSpPr/>
          <p:nvPr/>
        </p:nvSpPr>
        <p:spPr>
          <a:xfrm>
            <a:off x="355440" y="277586"/>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355440" y="369597"/>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AutoShape 30"/>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1" name="AutoShape 31"/>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2" name="AutoShape 32"/>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AutoShape 33"/>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355440" y="46160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5" name="AutoShape 35"/>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6" name="AutoShape 36"/>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AutoShape 37"/>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8" name="AutoShape 38"/>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9" name="AutoShape 39"/>
          <p:cNvSpPr/>
          <p:nvPr/>
        </p:nvSpPr>
        <p:spPr>
          <a:xfrm>
            <a:off x="355440" y="55361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0" name="AutoShape 40"/>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1" name="AutoShape 41"/>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2" name="AutoShape 42"/>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3" name="AutoShape 43"/>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4" name="AutoShape 44"/>
          <p:cNvSpPr/>
          <p:nvPr/>
        </p:nvSpPr>
        <p:spPr>
          <a:xfrm>
            <a:off x="396777" y="4936668"/>
            <a:ext cx="548022" cy="96092"/>
          </a:xfrm>
          <a:prstGeom prst="rect">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5" name="AutoShape 45"/>
          <p:cNvSpPr/>
          <p:nvPr/>
        </p:nvSpPr>
        <p:spPr>
          <a:xfrm>
            <a:off x="355440" y="4936668"/>
            <a:ext cx="96092" cy="96092"/>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6" name="AutoShape 46"/>
          <p:cNvSpPr/>
          <p:nvPr/>
        </p:nvSpPr>
        <p:spPr>
          <a:xfrm>
            <a:off x="888840" y="4936668"/>
            <a:ext cx="96092" cy="96092"/>
          </a:xfrm>
          <a:prstGeom prst="ellipse">
            <a:avLst/>
          </a:prstGeom>
          <a:solidFill>
            <a:schemeClr val="accent2"/>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cxnSp>
        <p:nvCxnSpPr>
          <p:cNvPr id="47" name="Connector 47"/>
          <p:cNvCxnSpPr/>
          <p:nvPr/>
        </p:nvCxnSpPr>
        <p:spPr>
          <a:xfrm>
            <a:off x="944799" y="4994660"/>
            <a:ext cx="8587384"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Freeform 4"/>
          <p:cNvSpPr/>
          <p:nvPr/>
        </p:nvSpPr>
        <p:spPr>
          <a:xfrm>
            <a:off x="505798" y="1106453"/>
            <a:ext cx="8427632" cy="3716802"/>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cxnSp>
        <p:nvCxnSpPr>
          <p:cNvPr id="5" name="Connector 5"/>
          <p:cNvCxnSpPr/>
          <p:nvPr/>
        </p:nvCxnSpPr>
        <p:spPr>
          <a:xfrm flipH="1">
            <a:off x="4741596" y="1353490"/>
            <a:ext cx="0" cy="3216015"/>
          </a:xfrm>
          <a:prstGeom prst="line">
            <a:avLst/>
          </a:prstGeom>
          <a:ln w="9525">
            <a:solidFill>
              <a:schemeClr val="accent2">
                <a:lumMod val="20000"/>
                <a:lumOff val="80000"/>
              </a:schemeClr>
            </a:solidFill>
            <a:headEnd type="oval"/>
            <a:tailEnd type="oval"/>
          </a:ln>
        </p:spPr>
        <p:style>
          <a:lnRef idx="0">
            <a:schemeClr val="accent2"/>
          </a:lnRef>
          <a:fillRef idx="1">
            <a:schemeClr val="accent2"/>
          </a:fillRef>
          <a:effectRef idx="0">
            <a:schemeClr val="accent2"/>
          </a:effectRef>
          <a:fontRef idx="minor">
            <a:schemeClr val="lt1"/>
          </a:fontRef>
        </p:style>
      </p:cxnSp>
      <p:sp>
        <p:nvSpPr>
          <p:cNvPr id="6" name="TextBox 6"/>
          <p:cNvSpPr txBox="1"/>
          <p:nvPr/>
        </p:nvSpPr>
        <p:spPr>
          <a:xfrm>
            <a:off x="986200" y="2247810"/>
            <a:ext cx="3295645" cy="1440656"/>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rgbClr val="FFFFFF"/>
                </a:solidFill>
                <a:latin typeface="Microsoft Yahei"/>
                <a:ea typeface="Microsoft Yahei"/>
                <a:cs typeface="Microsoft Yahei"/>
              </a:rPr>
              <a:t>网络可视化可以帮助用户更好地理解网络结构和模式，而机器学习可以帮助用户更好地预测和解释网络行为。因此，未来的网络可视化将更加注重与机器学习的结合，例如通过机器学习算法来识别网络中的关键节点和模式。</a:t>
            </a:r>
          </a:p>
        </p:txBody>
      </p:sp>
      <p:sp>
        <p:nvSpPr>
          <p:cNvPr id="7" name="TextBox 7"/>
          <p:cNvSpPr txBox="1"/>
          <p:nvPr/>
        </p:nvSpPr>
        <p:spPr>
          <a:xfrm>
            <a:off x="986200" y="1354264"/>
            <a:ext cx="3343844" cy="1143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FFFF"/>
                </a:solidFill>
                <a:latin typeface="Microsoft Yahei"/>
                <a:ea typeface="Microsoft Yahei"/>
                <a:cs typeface="Microsoft Yahei"/>
              </a:rPr>
              <a:t>网络可视化与机器学习的结合</a:t>
            </a:r>
          </a:p>
        </p:txBody>
      </p:sp>
      <p:sp>
        <p:nvSpPr>
          <p:cNvPr id="8" name="TextBox 8"/>
          <p:cNvSpPr txBox="1"/>
          <p:nvPr/>
        </p:nvSpPr>
        <p:spPr>
          <a:xfrm>
            <a:off x="5241018" y="2247810"/>
            <a:ext cx="3295645" cy="1440656"/>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050">
                <a:solidFill>
                  <a:srgbClr val="FFFFFF"/>
                </a:solidFill>
                <a:latin typeface="Microsoft Yahei"/>
                <a:ea typeface="Microsoft Yahei"/>
                <a:cs typeface="Microsoft Yahei"/>
              </a:rPr>
              <a:t>网络可视化可以帮助用户更好地理解网络数据，而自然语言处理可以帮助用户更加方便地与计算机进行交互。因此，未来的网络可视化将更加注重与自然语言处理的结合，例如通过语音识别和文本分析等技术来与用户进行交互。</a:t>
            </a:r>
          </a:p>
        </p:txBody>
      </p:sp>
      <p:sp>
        <p:nvSpPr>
          <p:cNvPr id="9" name="TextBox 9"/>
          <p:cNvSpPr txBox="1"/>
          <p:nvPr/>
        </p:nvSpPr>
        <p:spPr>
          <a:xfrm>
            <a:off x="5212443" y="1354264"/>
            <a:ext cx="3369244" cy="1143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FFFF"/>
                </a:solidFill>
                <a:latin typeface="Microsoft Yahei"/>
                <a:ea typeface="Microsoft Yahei"/>
                <a:cs typeface="Microsoft Yahei"/>
              </a:rPr>
              <a:t>网络可视化与自然语言处理的结合</a:t>
            </a:r>
          </a:p>
        </p:txBody>
      </p:sp>
      <p:sp>
        <p:nvSpPr>
          <p:cNvPr id="10" name="AutoShape 10"/>
          <p:cNvSpPr/>
          <p:nvPr/>
        </p:nvSpPr>
        <p:spPr>
          <a:xfrm>
            <a:off x="355440" y="277586"/>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AutoShape 13"/>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4" name="AutoShape 14"/>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AutoShape 15"/>
          <p:cNvSpPr/>
          <p:nvPr/>
        </p:nvSpPr>
        <p:spPr>
          <a:xfrm>
            <a:off x="355440" y="369597"/>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6" name="AutoShape 16"/>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7" name="AutoShape 17"/>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8" name="AutoShape 18"/>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9" name="AutoShape 19"/>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355440" y="46160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355440" y="55361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TextBox 30"/>
          <p:cNvSpPr txBox="1"/>
          <p:nvPr/>
        </p:nvSpPr>
        <p:spPr>
          <a:xfrm>
            <a:off x="855345" y="73342"/>
            <a:ext cx="7815272" cy="7239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网络可视化与人工智能的结合</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9523512" cy="5357813"/>
          </a:xfrm>
          <a:prstGeom prst="rect">
            <a:avLst/>
          </a:prstGeom>
        </p:spPr>
      </p:pic>
      <p:sp>
        <p:nvSpPr>
          <p:cNvPr id="3" name="AutoShape 3"/>
          <p:cNvSpPr/>
          <p:nvPr/>
        </p:nvSpPr>
        <p:spPr>
          <a:xfrm>
            <a:off x="0" y="0"/>
            <a:ext cx="9525000" cy="5357813"/>
          </a:xfrm>
          <a:prstGeom prst="rect">
            <a:avLst/>
          </a:pr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AutoShape 4"/>
          <p:cNvSpPr/>
          <p:nvPr/>
        </p:nvSpPr>
        <p:spPr>
          <a:xfrm>
            <a:off x="397135" y="1335062"/>
            <a:ext cx="8874115" cy="25641"/>
          </a:xfrm>
          <a:prstGeom prst="rect">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5" name="AutoShape 5"/>
          <p:cNvSpPr/>
          <p:nvPr/>
        </p:nvSpPr>
        <p:spPr>
          <a:xfrm>
            <a:off x="1635081" y="1085058"/>
            <a:ext cx="563750" cy="563750"/>
          </a:xfrm>
          <a:prstGeom prst="ellipse">
            <a:avLst/>
          </a:prstGeom>
          <a:solidFill>
            <a:schemeClr val="accent1">
              <a:alpha val="5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AutoShape 6"/>
          <p:cNvSpPr/>
          <p:nvPr/>
        </p:nvSpPr>
        <p:spPr>
          <a:xfrm>
            <a:off x="1716026" y="1171072"/>
            <a:ext cx="391721" cy="39172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7" name="AutoShape 7"/>
          <p:cNvSpPr/>
          <p:nvPr/>
        </p:nvSpPr>
        <p:spPr>
          <a:xfrm>
            <a:off x="4445186" y="1085058"/>
            <a:ext cx="563750" cy="563750"/>
          </a:xfrm>
          <a:prstGeom prst="ellipse">
            <a:avLst/>
          </a:prstGeom>
          <a:solidFill>
            <a:schemeClr val="accent1">
              <a:alpha val="5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8" name="AutoShape 8"/>
          <p:cNvSpPr/>
          <p:nvPr/>
        </p:nvSpPr>
        <p:spPr>
          <a:xfrm>
            <a:off x="4526132" y="1171072"/>
            <a:ext cx="391721" cy="39172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AutoShape 9"/>
          <p:cNvSpPr/>
          <p:nvPr/>
        </p:nvSpPr>
        <p:spPr>
          <a:xfrm>
            <a:off x="7308056" y="1085058"/>
            <a:ext cx="563750" cy="563750"/>
          </a:xfrm>
          <a:prstGeom prst="ellipse">
            <a:avLst/>
          </a:prstGeom>
          <a:solidFill>
            <a:schemeClr val="accent1">
              <a:alpha val="5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0" name="AutoShape 10"/>
          <p:cNvSpPr/>
          <p:nvPr/>
        </p:nvSpPr>
        <p:spPr>
          <a:xfrm>
            <a:off x="7389001" y="1171072"/>
            <a:ext cx="391721" cy="39172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1" name="AutoShape 11"/>
          <p:cNvSpPr/>
          <p:nvPr/>
        </p:nvSpPr>
        <p:spPr>
          <a:xfrm>
            <a:off x="1633" y="5052801"/>
            <a:ext cx="9523368" cy="1948849"/>
          </a:xfrm>
          <a:prstGeom prst="doubleWave">
            <a:avLst/>
          </a:prstGeom>
          <a:solidFill>
            <a:schemeClr val="accent1">
              <a:alpha val="73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AutoShape 12"/>
          <p:cNvSpPr/>
          <p:nvPr/>
        </p:nvSpPr>
        <p:spPr>
          <a:xfrm>
            <a:off x="11158" y="4760709"/>
            <a:ext cx="9525000" cy="1731431"/>
          </a:xfrm>
          <a:prstGeom prst="doubleWave">
            <a:avLst/>
          </a:prstGeom>
          <a:solidFill>
            <a:schemeClr val="accent2">
              <a:alpha val="3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3" name="TextBox 13"/>
          <p:cNvSpPr txBox="1"/>
          <p:nvPr/>
        </p:nvSpPr>
        <p:spPr>
          <a:xfrm>
            <a:off x="809690" y="1781677"/>
            <a:ext cx="2339957" cy="5334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800" b="1">
                <a:solidFill>
                  <a:schemeClr val="accent1"/>
                </a:solidFill>
                <a:latin typeface="Microsoft Yahei"/>
                <a:ea typeface="Microsoft Yahei"/>
                <a:cs typeface="Microsoft Yahei"/>
              </a:rPr>
              <a:t>社交网络分析</a:t>
            </a:r>
          </a:p>
        </p:txBody>
      </p:sp>
      <p:sp>
        <p:nvSpPr>
          <p:cNvPr id="14" name="TextBox 14"/>
          <p:cNvSpPr txBox="1"/>
          <p:nvPr/>
        </p:nvSpPr>
        <p:spPr>
          <a:xfrm>
            <a:off x="809690" y="2555164"/>
            <a:ext cx="2339957" cy="1905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随着社交网络的不断发展，网络可视化将在社交网络分析中发挥越来越重要的作用。例如，通过可视化技术来分析社交网络中的用户行为、意见领袖、群体行为等。</a:t>
            </a:r>
          </a:p>
        </p:txBody>
      </p:sp>
      <p:sp>
        <p:nvSpPr>
          <p:cNvPr id="15" name="TextBox 15"/>
          <p:cNvSpPr txBox="1"/>
          <p:nvPr/>
        </p:nvSpPr>
        <p:spPr>
          <a:xfrm>
            <a:off x="3649671" y="1781677"/>
            <a:ext cx="2339957" cy="5334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800" b="1">
                <a:solidFill>
                  <a:schemeClr val="accent1"/>
                </a:solidFill>
                <a:latin typeface="Microsoft Yahei"/>
                <a:ea typeface="Microsoft Yahei"/>
                <a:cs typeface="Microsoft Yahei"/>
              </a:rPr>
              <a:t>生物信息学</a:t>
            </a:r>
          </a:p>
        </p:txBody>
      </p:sp>
      <p:sp>
        <p:nvSpPr>
          <p:cNvPr id="16" name="TextBox 16"/>
          <p:cNvSpPr txBox="1"/>
          <p:nvPr/>
        </p:nvSpPr>
        <p:spPr>
          <a:xfrm>
            <a:off x="3649671" y="2555164"/>
            <a:ext cx="2339957" cy="1905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生物信息学是一个涉及到大量复杂数据的研究领域，网络可视化将在生物信息学中发挥重要作用，例如通过可视化技术来分析基因组、蛋白质组等复杂生物数据。</a:t>
            </a:r>
          </a:p>
        </p:txBody>
      </p:sp>
      <p:sp>
        <p:nvSpPr>
          <p:cNvPr id="17" name="TextBox 17"/>
          <p:cNvSpPr txBox="1"/>
          <p:nvPr/>
        </p:nvSpPr>
        <p:spPr>
          <a:xfrm>
            <a:off x="6491085" y="1781677"/>
            <a:ext cx="2339957" cy="5334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800" b="1">
                <a:solidFill>
                  <a:schemeClr val="accent1"/>
                </a:solidFill>
                <a:latin typeface="Microsoft Yahei"/>
                <a:ea typeface="Microsoft Yahei"/>
                <a:cs typeface="Microsoft Yahei"/>
              </a:rPr>
              <a:t>网络安全</a:t>
            </a:r>
          </a:p>
        </p:txBody>
      </p:sp>
      <p:sp>
        <p:nvSpPr>
          <p:cNvPr id="18" name="TextBox 18"/>
          <p:cNvSpPr txBox="1"/>
          <p:nvPr/>
        </p:nvSpPr>
        <p:spPr>
          <a:xfrm>
            <a:off x="6491085" y="2555164"/>
            <a:ext cx="2339957" cy="19050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a:solidFill>
                  <a:schemeClr val="dk1"/>
                </a:solidFill>
                <a:latin typeface="Microsoft Yahei"/>
                <a:ea typeface="Microsoft Yahei"/>
                <a:cs typeface="Microsoft Yahei"/>
              </a:rPr>
              <a:t>网络安全是一个涉及到大量数据和复杂网络行为的研究领域，网络可视化将在网络安全中发挥重要作用，例如通过可视化技术来分析网络流量、识别异常行为等。</a:t>
            </a:r>
          </a:p>
        </p:txBody>
      </p:sp>
      <p:sp>
        <p:nvSpPr>
          <p:cNvPr id="19" name="AutoShape 19"/>
          <p:cNvSpPr/>
          <p:nvPr/>
        </p:nvSpPr>
        <p:spPr>
          <a:xfrm>
            <a:off x="355440" y="277586"/>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0" name="AutoShape 20"/>
          <p:cNvSpPr/>
          <p:nvPr/>
        </p:nvSpPr>
        <p:spPr>
          <a:xfrm>
            <a:off x="449257" y="27528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1" name="AutoShape 21"/>
          <p:cNvSpPr/>
          <p:nvPr/>
        </p:nvSpPr>
        <p:spPr>
          <a:xfrm>
            <a:off x="538379" y="27662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2" name="AutoShape 22"/>
          <p:cNvSpPr/>
          <p:nvPr/>
        </p:nvSpPr>
        <p:spPr>
          <a:xfrm>
            <a:off x="624819" y="283630"/>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3" name="AutoShape 23"/>
          <p:cNvSpPr/>
          <p:nvPr/>
        </p:nvSpPr>
        <p:spPr>
          <a:xfrm>
            <a:off x="706988" y="28040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4" name="AutoShape 24"/>
          <p:cNvSpPr/>
          <p:nvPr/>
        </p:nvSpPr>
        <p:spPr>
          <a:xfrm>
            <a:off x="355440" y="369597"/>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5" name="AutoShape 25"/>
          <p:cNvSpPr/>
          <p:nvPr/>
        </p:nvSpPr>
        <p:spPr>
          <a:xfrm>
            <a:off x="449257" y="367292"/>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6" name="AutoShape 26"/>
          <p:cNvSpPr/>
          <p:nvPr/>
        </p:nvSpPr>
        <p:spPr>
          <a:xfrm>
            <a:off x="538379" y="368633"/>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7" name="AutoShape 27"/>
          <p:cNvSpPr/>
          <p:nvPr/>
        </p:nvSpPr>
        <p:spPr>
          <a:xfrm>
            <a:off x="624819" y="375641"/>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8" name="AutoShape 28"/>
          <p:cNvSpPr/>
          <p:nvPr/>
        </p:nvSpPr>
        <p:spPr>
          <a:xfrm>
            <a:off x="706988" y="372412"/>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29" name="AutoShape 29"/>
          <p:cNvSpPr/>
          <p:nvPr/>
        </p:nvSpPr>
        <p:spPr>
          <a:xfrm>
            <a:off x="355440" y="46160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0" name="AutoShape 30"/>
          <p:cNvSpPr/>
          <p:nvPr/>
        </p:nvSpPr>
        <p:spPr>
          <a:xfrm>
            <a:off x="449257" y="459303"/>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1" name="AutoShape 31"/>
          <p:cNvSpPr/>
          <p:nvPr/>
        </p:nvSpPr>
        <p:spPr>
          <a:xfrm>
            <a:off x="538379" y="460644"/>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2" name="AutoShape 32"/>
          <p:cNvSpPr/>
          <p:nvPr/>
        </p:nvSpPr>
        <p:spPr>
          <a:xfrm>
            <a:off x="624819" y="467652"/>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3" name="AutoShape 33"/>
          <p:cNvSpPr/>
          <p:nvPr/>
        </p:nvSpPr>
        <p:spPr>
          <a:xfrm>
            <a:off x="706988" y="464423"/>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355440" y="553618"/>
            <a:ext cx="65740" cy="65740"/>
          </a:xfrm>
          <a:prstGeom prst="ellipse">
            <a:avLst/>
          </a:prstGeom>
          <a:solidFill>
            <a:schemeClr val="accent1"/>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5" name="AutoShape 35"/>
          <p:cNvSpPr/>
          <p:nvPr/>
        </p:nvSpPr>
        <p:spPr>
          <a:xfrm>
            <a:off x="449257" y="551314"/>
            <a:ext cx="61044" cy="61044"/>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6" name="AutoShape 36"/>
          <p:cNvSpPr/>
          <p:nvPr/>
        </p:nvSpPr>
        <p:spPr>
          <a:xfrm>
            <a:off x="538379" y="552655"/>
            <a:ext cx="58363" cy="58363"/>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AutoShape 37"/>
          <p:cNvSpPr/>
          <p:nvPr/>
        </p:nvSpPr>
        <p:spPr>
          <a:xfrm>
            <a:off x="624819" y="559663"/>
            <a:ext cx="54092" cy="54092"/>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8" name="AutoShape 38"/>
          <p:cNvSpPr/>
          <p:nvPr/>
        </p:nvSpPr>
        <p:spPr>
          <a:xfrm>
            <a:off x="706988" y="556434"/>
            <a:ext cx="51245" cy="51245"/>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9" name="TextBox 39"/>
          <p:cNvSpPr txBox="1"/>
          <p:nvPr/>
        </p:nvSpPr>
        <p:spPr>
          <a:xfrm>
            <a:off x="855345" y="73342"/>
            <a:ext cx="7815272" cy="723900"/>
          </a:xfrm>
          <a:prstGeom prst="rect">
            <a:avLst/>
          </a:prstGeom>
        </p:spPr>
        <p:txBody>
          <a:bodyPr lIns="95250" tIns="95250" rIns="47625" bIns="9525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400" b="1">
                <a:solidFill>
                  <a:schemeClr val="accent1"/>
                </a:solidFill>
                <a:latin typeface="Microsoft Yahei"/>
                <a:ea typeface="Microsoft Yahei"/>
                <a:cs typeface="Microsoft Yahei"/>
              </a:rPr>
              <a:t>网络可视化的应用扩展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8255000" cy="40767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https://d.book118.com/737132033166006041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2024-09-14T23:37:08.010</cp:lastPrinted>
  <dcterms:created xsi:type="dcterms:W3CDTF">2024-09-14T15:37:08Z</dcterms:created>
  <dcterms:modified xsi:type="dcterms:W3CDTF">2024-09-14T15:37:10Z</dcterms:modified>
</cp:coreProperties>
</file>