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FBB3C-912E-4604-81BB-D36CCA9C4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271D5-DE57-43A9-9853-1268FCCE2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78C98-F40A-4D19-93FA-B75BCA996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C70F4-AEBD-4F22-B5FF-0D0725531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483A83-E077-4845-B480-8CF738619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8D81BF-5511-4F8F-A943-AC4C29306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C8F89F-1452-49DA-A6C9-9495FDDF9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CE200-E9DA-4ED1-8448-AF62710D8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72BE6-926E-4384-884A-99C14CD60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7C1C0-85A2-4B89-AB75-0C62700B7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70261-7D85-47F8-A7DE-7D9E83EFA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33022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群星知识管理者觉醒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群星知识管理概述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群星知识管理者的角色与职责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群星知识管理的核心策略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群星知识管理的实施步骤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群星知识管理的挑战与解决方案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群星知识管理案例研究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群星知识管理概述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群星知识管理是一种组织内部的知识管理方法，旨在通过集中、系统地管理和利用组织内部的知识资源，提高组织的竞争力和创新能力。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群星知识管理强调知识的共享、创新和利用，注重知识的质量和价值，采用先进的信息技术手段进行知识的获取、存储、共享和创新。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通过群星知识管理，组织可以更好地掌握和利用内部的知识资源，提高自身的竞争力和创新能力，从而在激烈的市场竞争中立于不败之地。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提高组织竞争力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群星知识管理鼓励员工之间的知识交流和共享，激发员工的创新思维和创造力，推动组织的持续创新和发展。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促进组织创新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通过有效的群星知识管理，组织可以优化内部的知识流程和管理机制，提高工作效率和响应速度，降低运营成本。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提高组织效率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群星知识管理的重要性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群星知识管理起源于20世纪末的知识管理领域，随着信息技术的发展和企业竞争的加剧，越来越多的企业开始意识到知识资源的重要性。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群星知识管理经过多年的发展，已经逐渐形成了较为完善的理论体系和实践方法，成为企业核心竞争力的重要组成部分。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随着人工智能、大数据等技术的不断发展，群星知识管理将更加注重智能化、个性化和共享化的发展，为企业提供更加高效、智能的知识管理服务。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群星知识管理的历史与发展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群星知识管理者的角色与职责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知识收集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群星知识管理者需具备敏锐的洞察力，主动寻找和获取各类知识资源，包括行业资讯、专业文献、实践经验等。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知识整理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对收集到的知识进行分类、筛选、去重和提炼，建立系统的知识体系，便于知识的共享、传播和创新。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知识收集与整理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知识共享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鼓励团队成员分享各自的专业知识和经验，促进知识的交流与融合，提高团队整体的知识水平。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通过培训、讲座、研讨会等方式，将整理好的知识传递给组织内的其他成员，帮助他们在工作中更好地应用知识。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知识共享与传播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在既有知识的基础上，结合市场需求和业务发展，进行知识的创新和升级，推动组织的持续发展。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指导团队成员在实际工作中运用所学知识，提高工作效率和质量，实现知识的价值最大化。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知识运用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知识创新与运用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知识管理与组织发展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制定和完善知识管理制度，确保知识的收集、整理、共享、传播和创新等环节得到有效执行。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组织发展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通过知识管理推动组织的整体发展，提升组织的竞争力、创新力和可持续发展能力。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群星知识管理的核心策略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71" r="1997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总结词：有序管理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详细描述：将知识进行分类，按照类别进行存储，确保知识的有序性，方便查询和使用。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知识分类与存储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总结词：高效存储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详细描述：采用高效的存储方式，如云存储、数据库等，确保知识的安全性和可访问性。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知识分类与存储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总结词：定期整理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详细描述：定期对知识进行整理，清理过期和无效的知识，确保知识的准确性和有效性。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知识分类与存储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知识分类与存储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总结词：版本控制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详细描述：对知识进行版本控制，记录知识的修改历史，以便追踪和回溯。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知识评估与筛选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总结词：质量评估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详细描述：对知识进行质量评估，确保知识的准确性和完整性。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总结词：筛选标准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知识评估与筛选</a:t>
            </a:r>
          </a:p>
        </p:txBody>
      </p:sp>
      <p:sp>
        <p:nvSpPr>
          <p:cNvPr id="23" name="Freeform 23"/>
          <p:cNvSpPr/>
          <p:nvPr/>
        </p:nvSpPr>
        <p:spPr>
          <a:xfrm>
            <a:off x="6743355" y="1681124"/>
            <a:ext cx="2074094" cy="1546479"/>
          </a:xfrm>
          <a:custGeom>
            <a:rect l="l" t="t" r="r" b="b"/>
            <a:pathLst>
              <a:path w="1186" h="837">
                <a:moveTo>
                  <a:pt x="0" y="246"/>
                </a:moveTo>
                <a:lnTo>
                  <a:pt x="0" y="246"/>
                </a:lnTo>
                <a:lnTo>
                  <a:pt x="58" y="218"/>
                </a:lnTo>
                <a:lnTo>
                  <a:pt x="120" y="192"/>
                </a:lnTo>
                <a:lnTo>
                  <a:pt x="182" y="167"/>
                </a:lnTo>
                <a:lnTo>
                  <a:pt x="248" y="144"/>
                </a:lnTo>
                <a:lnTo>
                  <a:pt x="316" y="121"/>
                </a:lnTo>
                <a:lnTo>
                  <a:pt x="386" y="101"/>
                </a:lnTo>
                <a:lnTo>
                  <a:pt x="459" y="82"/>
                </a:lnTo>
                <a:lnTo>
                  <a:pt x="533" y="65"/>
                </a:lnTo>
                <a:lnTo>
                  <a:pt x="610" y="51"/>
                </a:lnTo>
                <a:lnTo>
                  <a:pt x="687" y="38"/>
                </a:lnTo>
                <a:lnTo>
                  <a:pt x="767" y="27"/>
                </a:lnTo>
                <a:lnTo>
                  <a:pt x="848" y="17"/>
                </a:lnTo>
                <a:lnTo>
                  <a:pt x="930" y="10"/>
                </a:lnTo>
                <a:lnTo>
                  <a:pt x="1015" y="4"/>
                </a:lnTo>
                <a:lnTo>
                  <a:pt x="1099" y="1"/>
                </a:lnTo>
                <a:lnTo>
                  <a:pt x="1186" y="0"/>
                </a:lnTo>
                <a:lnTo>
                  <a:pt x="1186" y="837"/>
                </a:lnTo>
                <a:lnTo>
                  <a:pt x="0" y="24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743355" y="2135657"/>
            <a:ext cx="2074094" cy="1866138"/>
          </a:xfrm>
          <a:custGeom>
            <a:rect l="l" t="t" r="r" b="b"/>
            <a:pathLst>
              <a:path w="1186" h="1010">
                <a:moveTo>
                  <a:pt x="1186" y="591"/>
                </a:moveTo>
                <a:lnTo>
                  <a:pt x="0" y="0"/>
                </a:lnTo>
                <a:lnTo>
                  <a:pt x="0" y="419"/>
                </a:lnTo>
                <a:lnTo>
                  <a:pt x="1186" y="1010"/>
                </a:lnTo>
                <a:lnTo>
                  <a:pt x="1186" y="591"/>
                </a:lnTo>
                <a:close/>
              </a:path>
            </a:pathLst>
          </a:custGeom>
          <a:solidFill>
            <a:srgbClr val="DDDDD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817538" y="1875910"/>
            <a:ext cx="2074094" cy="1547813"/>
          </a:xfrm>
          <a:custGeom>
            <a:rect l="l" t="t" r="r" b="b"/>
            <a:pathLst>
              <a:path w="1185" h="838">
                <a:moveTo>
                  <a:pt x="1185" y="245"/>
                </a:moveTo>
                <a:lnTo>
                  <a:pt x="1185" y="245"/>
                </a:lnTo>
                <a:lnTo>
                  <a:pt x="1127" y="218"/>
                </a:lnTo>
                <a:lnTo>
                  <a:pt x="1065" y="191"/>
                </a:lnTo>
                <a:lnTo>
                  <a:pt x="1003" y="167"/>
                </a:lnTo>
                <a:lnTo>
                  <a:pt x="937" y="143"/>
                </a:lnTo>
                <a:lnTo>
                  <a:pt x="869" y="121"/>
                </a:lnTo>
                <a:lnTo>
                  <a:pt x="799" y="101"/>
                </a:lnTo>
                <a:lnTo>
                  <a:pt x="726" y="83"/>
                </a:lnTo>
                <a:lnTo>
                  <a:pt x="652" y="66"/>
                </a:lnTo>
                <a:lnTo>
                  <a:pt x="575" y="50"/>
                </a:lnTo>
                <a:lnTo>
                  <a:pt x="498" y="37"/>
                </a:lnTo>
                <a:lnTo>
                  <a:pt x="418" y="26"/>
                </a:lnTo>
                <a:lnTo>
                  <a:pt x="337" y="17"/>
                </a:lnTo>
                <a:lnTo>
                  <a:pt x="255" y="10"/>
                </a:lnTo>
                <a:lnTo>
                  <a:pt x="170" y="5"/>
                </a:lnTo>
                <a:lnTo>
                  <a:pt x="86" y="2"/>
                </a:lnTo>
                <a:lnTo>
                  <a:pt x="0" y="0"/>
                </a:lnTo>
                <a:lnTo>
                  <a:pt x="0" y="838"/>
                </a:lnTo>
                <a:lnTo>
                  <a:pt x="1185" y="2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8817538" y="2328443"/>
            <a:ext cx="2074094" cy="1673447"/>
          </a:xfrm>
          <a:custGeom>
            <a:rect l="l" t="t" r="r" b="b"/>
            <a:pathLst>
              <a:path w="1185" h="905">
                <a:moveTo>
                  <a:pt x="0" y="593"/>
                </a:moveTo>
                <a:lnTo>
                  <a:pt x="1185" y="0"/>
                </a:lnTo>
                <a:lnTo>
                  <a:pt x="1185" y="315"/>
                </a:lnTo>
                <a:lnTo>
                  <a:pt x="0" y="906"/>
                </a:lnTo>
                <a:lnTo>
                  <a:pt x="0" y="59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5882896" y="1940109"/>
            <a:ext cx="2932659" cy="1093565"/>
          </a:xfrm>
          <a:custGeom>
            <a:rect l="l" t="t" r="r" b="b"/>
            <a:pathLst>
              <a:path w="1676" h="592">
                <a:moveTo>
                  <a:pt x="1676" y="592"/>
                </a:moveTo>
                <a:lnTo>
                  <a:pt x="490" y="0"/>
                </a:lnTo>
                <a:lnTo>
                  <a:pt x="436" y="28"/>
                </a:lnTo>
                <a:lnTo>
                  <a:pt x="383" y="60"/>
                </a:lnTo>
                <a:lnTo>
                  <a:pt x="333" y="91"/>
                </a:lnTo>
                <a:lnTo>
                  <a:pt x="286" y="124"/>
                </a:lnTo>
                <a:lnTo>
                  <a:pt x="242" y="158"/>
                </a:lnTo>
                <a:lnTo>
                  <a:pt x="202" y="194"/>
                </a:lnTo>
                <a:lnTo>
                  <a:pt x="165" y="229"/>
                </a:lnTo>
                <a:lnTo>
                  <a:pt x="131" y="266"/>
                </a:lnTo>
                <a:lnTo>
                  <a:pt x="101" y="305"/>
                </a:lnTo>
                <a:lnTo>
                  <a:pt x="88" y="323"/>
                </a:lnTo>
                <a:lnTo>
                  <a:pt x="75" y="343"/>
                </a:lnTo>
                <a:lnTo>
                  <a:pt x="64" y="363"/>
                </a:lnTo>
                <a:lnTo>
                  <a:pt x="53" y="383"/>
                </a:lnTo>
                <a:lnTo>
                  <a:pt x="43" y="403"/>
                </a:lnTo>
                <a:lnTo>
                  <a:pt x="34" y="423"/>
                </a:lnTo>
                <a:lnTo>
                  <a:pt x="25" y="444"/>
                </a:lnTo>
                <a:lnTo>
                  <a:pt x="20" y="464"/>
                </a:lnTo>
                <a:lnTo>
                  <a:pt x="13" y="486"/>
                </a:lnTo>
                <a:lnTo>
                  <a:pt x="8" y="507"/>
                </a:lnTo>
                <a:lnTo>
                  <a:pt x="4" y="528"/>
                </a:lnTo>
                <a:lnTo>
                  <a:pt x="3" y="550"/>
                </a:lnTo>
                <a:lnTo>
                  <a:pt x="0" y="571"/>
                </a:lnTo>
                <a:lnTo>
                  <a:pt x="0" y="592"/>
                </a:lnTo>
                <a:lnTo>
                  <a:pt x="1676" y="592"/>
                </a:lnTo>
                <a:close/>
              </a:path>
            </a:pathLst>
          </a:custGeom>
          <a:solidFill>
            <a:srgbClr val="BDBBB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882896" y="3033769"/>
            <a:ext cx="2932659" cy="966121"/>
          </a:xfrm>
          <a:prstGeom prst="rect">
            <a:avLst/>
          </a:prstGeom>
          <a:gradFill>
            <a:gsLst>
              <a:gs pos="0">
                <a:srgbClr val="969696">
                  <a:alpha val="100000"/>
                </a:srgbClr>
              </a:gs>
              <a:gs pos="100000">
                <a:srgbClr val="808080">
                  <a:alpha val="100000"/>
                </a:srgb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8817538" y="2524372"/>
            <a:ext cx="2930767" cy="1091565"/>
          </a:xfrm>
          <a:custGeom>
            <a:rect l="l" t="t" r="r" b="b"/>
            <a:pathLst>
              <a:path w="1674" h="591">
                <a:moveTo>
                  <a:pt x="0" y="591"/>
                </a:moveTo>
                <a:lnTo>
                  <a:pt x="1185" y="0"/>
                </a:lnTo>
                <a:lnTo>
                  <a:pt x="1239" y="28"/>
                </a:lnTo>
                <a:lnTo>
                  <a:pt x="1292" y="58"/>
                </a:lnTo>
                <a:lnTo>
                  <a:pt x="1342" y="89"/>
                </a:lnTo>
                <a:lnTo>
                  <a:pt x="1389" y="124"/>
                </a:lnTo>
                <a:lnTo>
                  <a:pt x="1433" y="156"/>
                </a:lnTo>
                <a:lnTo>
                  <a:pt x="1473" y="192"/>
                </a:lnTo>
                <a:lnTo>
                  <a:pt x="1510" y="228"/>
                </a:lnTo>
                <a:lnTo>
                  <a:pt x="1544" y="265"/>
                </a:lnTo>
                <a:lnTo>
                  <a:pt x="1574" y="303"/>
                </a:lnTo>
                <a:lnTo>
                  <a:pt x="1587" y="323"/>
                </a:lnTo>
                <a:lnTo>
                  <a:pt x="1600" y="342"/>
                </a:lnTo>
                <a:lnTo>
                  <a:pt x="1611" y="361"/>
                </a:lnTo>
                <a:lnTo>
                  <a:pt x="1622" y="381"/>
                </a:lnTo>
                <a:lnTo>
                  <a:pt x="1632" y="401"/>
                </a:lnTo>
                <a:lnTo>
                  <a:pt x="1641" y="423"/>
                </a:lnTo>
                <a:lnTo>
                  <a:pt x="1650" y="443"/>
                </a:lnTo>
                <a:lnTo>
                  <a:pt x="1655" y="464"/>
                </a:lnTo>
                <a:lnTo>
                  <a:pt x="1662" y="484"/>
                </a:lnTo>
                <a:lnTo>
                  <a:pt x="1667" y="505"/>
                </a:lnTo>
                <a:lnTo>
                  <a:pt x="1671" y="527"/>
                </a:lnTo>
                <a:lnTo>
                  <a:pt x="1672" y="548"/>
                </a:lnTo>
                <a:lnTo>
                  <a:pt x="1675" y="569"/>
                </a:lnTo>
                <a:lnTo>
                  <a:pt x="1675" y="591"/>
                </a:lnTo>
                <a:lnTo>
                  <a:pt x="0" y="59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817538" y="3615842"/>
            <a:ext cx="2930767" cy="38604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890466" y="2841555"/>
            <a:ext cx="2930767" cy="1094899"/>
          </a:xfrm>
          <a:custGeom>
            <a:rect l="l" t="t" r="r" b="b"/>
            <a:pathLst>
              <a:path w="1676" h="593">
                <a:moveTo>
                  <a:pt x="1676" y="0"/>
                </a:moveTo>
                <a:lnTo>
                  <a:pt x="490" y="593"/>
                </a:lnTo>
                <a:lnTo>
                  <a:pt x="436" y="564"/>
                </a:lnTo>
                <a:lnTo>
                  <a:pt x="383" y="533"/>
                </a:lnTo>
                <a:lnTo>
                  <a:pt x="333" y="501"/>
                </a:lnTo>
                <a:lnTo>
                  <a:pt x="286" y="469"/>
                </a:lnTo>
                <a:lnTo>
                  <a:pt x="242" y="434"/>
                </a:lnTo>
                <a:lnTo>
                  <a:pt x="202" y="400"/>
                </a:lnTo>
                <a:lnTo>
                  <a:pt x="165" y="363"/>
                </a:lnTo>
                <a:lnTo>
                  <a:pt x="131" y="326"/>
                </a:lnTo>
                <a:lnTo>
                  <a:pt x="101" y="288"/>
                </a:lnTo>
                <a:lnTo>
                  <a:pt x="88" y="269"/>
                </a:lnTo>
                <a:lnTo>
                  <a:pt x="75" y="249"/>
                </a:lnTo>
                <a:lnTo>
                  <a:pt x="64" y="229"/>
                </a:lnTo>
                <a:lnTo>
                  <a:pt x="53" y="209"/>
                </a:lnTo>
                <a:lnTo>
                  <a:pt x="43" y="189"/>
                </a:lnTo>
                <a:lnTo>
                  <a:pt x="34" y="170"/>
                </a:lnTo>
                <a:lnTo>
                  <a:pt x="25" y="148"/>
                </a:lnTo>
                <a:lnTo>
                  <a:pt x="20" y="128"/>
                </a:lnTo>
                <a:lnTo>
                  <a:pt x="13" y="107"/>
                </a:lnTo>
                <a:lnTo>
                  <a:pt x="8" y="85"/>
                </a:lnTo>
                <a:lnTo>
                  <a:pt x="4" y="66"/>
                </a:lnTo>
                <a:lnTo>
                  <a:pt x="3" y="44"/>
                </a:lnTo>
                <a:lnTo>
                  <a:pt x="0" y="21"/>
                </a:lnTo>
                <a:lnTo>
                  <a:pt x="0" y="0"/>
                </a:lnTo>
                <a:lnTo>
                  <a:pt x="1676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890466" y="2841555"/>
            <a:ext cx="856853" cy="2254472"/>
          </a:xfrm>
          <a:custGeom>
            <a:rect l="l" t="t" r="r" b="b"/>
            <a:pathLst>
              <a:path w="490" h="1221">
                <a:moveTo>
                  <a:pt x="490" y="593"/>
                </a:moveTo>
                <a:lnTo>
                  <a:pt x="490" y="593"/>
                </a:lnTo>
                <a:lnTo>
                  <a:pt x="436" y="564"/>
                </a:lnTo>
                <a:lnTo>
                  <a:pt x="383" y="533"/>
                </a:lnTo>
                <a:lnTo>
                  <a:pt x="333" y="501"/>
                </a:lnTo>
                <a:lnTo>
                  <a:pt x="286" y="469"/>
                </a:lnTo>
                <a:lnTo>
                  <a:pt x="242" y="434"/>
                </a:lnTo>
                <a:lnTo>
                  <a:pt x="202" y="400"/>
                </a:lnTo>
                <a:lnTo>
                  <a:pt x="165" y="363"/>
                </a:lnTo>
                <a:lnTo>
                  <a:pt x="131" y="326"/>
                </a:lnTo>
                <a:lnTo>
                  <a:pt x="101" y="288"/>
                </a:lnTo>
                <a:lnTo>
                  <a:pt x="88" y="269"/>
                </a:lnTo>
                <a:lnTo>
                  <a:pt x="75" y="249"/>
                </a:lnTo>
                <a:lnTo>
                  <a:pt x="64" y="229"/>
                </a:lnTo>
                <a:lnTo>
                  <a:pt x="53" y="209"/>
                </a:lnTo>
                <a:lnTo>
                  <a:pt x="43" y="189"/>
                </a:lnTo>
                <a:lnTo>
                  <a:pt x="34" y="170"/>
                </a:lnTo>
                <a:lnTo>
                  <a:pt x="25" y="148"/>
                </a:lnTo>
                <a:lnTo>
                  <a:pt x="20" y="128"/>
                </a:lnTo>
                <a:lnTo>
                  <a:pt x="13" y="107"/>
                </a:lnTo>
                <a:lnTo>
                  <a:pt x="8" y="85"/>
                </a:lnTo>
                <a:lnTo>
                  <a:pt x="4" y="66"/>
                </a:lnTo>
                <a:lnTo>
                  <a:pt x="3" y="44"/>
                </a:lnTo>
                <a:lnTo>
                  <a:pt x="0" y="21"/>
                </a:lnTo>
                <a:lnTo>
                  <a:pt x="0" y="0"/>
                </a:lnTo>
                <a:lnTo>
                  <a:pt x="0" y="628"/>
                </a:lnTo>
                <a:lnTo>
                  <a:pt x="0" y="650"/>
                </a:lnTo>
                <a:lnTo>
                  <a:pt x="3" y="672"/>
                </a:lnTo>
                <a:lnTo>
                  <a:pt x="4" y="694"/>
                </a:lnTo>
                <a:lnTo>
                  <a:pt x="8" y="714"/>
                </a:lnTo>
                <a:lnTo>
                  <a:pt x="13" y="735"/>
                </a:lnTo>
                <a:lnTo>
                  <a:pt x="20" y="756"/>
                </a:lnTo>
                <a:lnTo>
                  <a:pt x="25" y="776"/>
                </a:lnTo>
                <a:lnTo>
                  <a:pt x="34" y="798"/>
                </a:lnTo>
                <a:lnTo>
                  <a:pt x="43" y="818"/>
                </a:lnTo>
                <a:lnTo>
                  <a:pt x="53" y="838"/>
                </a:lnTo>
                <a:lnTo>
                  <a:pt x="64" y="858"/>
                </a:lnTo>
                <a:lnTo>
                  <a:pt x="75" y="877"/>
                </a:lnTo>
                <a:lnTo>
                  <a:pt x="88" y="897"/>
                </a:lnTo>
                <a:lnTo>
                  <a:pt x="101" y="916"/>
                </a:lnTo>
                <a:lnTo>
                  <a:pt x="131" y="954"/>
                </a:lnTo>
                <a:lnTo>
                  <a:pt x="165" y="991"/>
                </a:lnTo>
                <a:lnTo>
                  <a:pt x="202" y="1028"/>
                </a:lnTo>
                <a:lnTo>
                  <a:pt x="242" y="1063"/>
                </a:lnTo>
                <a:lnTo>
                  <a:pt x="286" y="1097"/>
                </a:lnTo>
                <a:lnTo>
                  <a:pt x="333" y="1130"/>
                </a:lnTo>
                <a:lnTo>
                  <a:pt x="383" y="1161"/>
                </a:lnTo>
                <a:lnTo>
                  <a:pt x="436" y="1192"/>
                </a:lnTo>
                <a:lnTo>
                  <a:pt x="490" y="1221"/>
                </a:lnTo>
                <a:lnTo>
                  <a:pt x="490" y="593"/>
                </a:lnTo>
                <a:close/>
              </a:path>
            </a:pathLst>
          </a:custGeom>
          <a:solidFill>
            <a:srgbClr val="A19F9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6747320" y="2841555"/>
            <a:ext cx="2073913" cy="2254472"/>
          </a:xfrm>
          <a:custGeom>
            <a:rect l="l" t="t" r="r" b="b"/>
            <a:pathLst>
              <a:path w="1186" h="1221">
                <a:moveTo>
                  <a:pt x="1186" y="628"/>
                </a:moveTo>
                <a:lnTo>
                  <a:pt x="0" y="1221"/>
                </a:lnTo>
                <a:lnTo>
                  <a:pt x="0" y="593"/>
                </a:lnTo>
                <a:lnTo>
                  <a:pt x="1186" y="0"/>
                </a:lnTo>
                <a:lnTo>
                  <a:pt x="1186" y="628"/>
                </a:lnTo>
                <a:close/>
              </a:path>
            </a:pathLst>
          </a:custGeom>
          <a:solidFill>
            <a:srgbClr val="BDBBB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8821594" y="3809199"/>
            <a:ext cx="2930767" cy="1094804"/>
          </a:xfrm>
          <a:custGeom>
            <a:rect l="l" t="t" r="r" b="b"/>
            <a:pathLst>
              <a:path w="1674" h="593">
                <a:moveTo>
                  <a:pt x="0" y="0"/>
                </a:moveTo>
                <a:lnTo>
                  <a:pt x="1185" y="593"/>
                </a:lnTo>
                <a:lnTo>
                  <a:pt x="1239" y="563"/>
                </a:lnTo>
                <a:lnTo>
                  <a:pt x="1292" y="533"/>
                </a:lnTo>
                <a:lnTo>
                  <a:pt x="1342" y="502"/>
                </a:lnTo>
                <a:lnTo>
                  <a:pt x="1389" y="469"/>
                </a:lnTo>
                <a:lnTo>
                  <a:pt x="1433" y="435"/>
                </a:lnTo>
                <a:lnTo>
                  <a:pt x="1473" y="399"/>
                </a:lnTo>
                <a:lnTo>
                  <a:pt x="1510" y="363"/>
                </a:lnTo>
                <a:lnTo>
                  <a:pt x="1544" y="326"/>
                </a:lnTo>
                <a:lnTo>
                  <a:pt x="1574" y="288"/>
                </a:lnTo>
                <a:lnTo>
                  <a:pt x="1587" y="268"/>
                </a:lnTo>
                <a:lnTo>
                  <a:pt x="1600" y="249"/>
                </a:lnTo>
                <a:lnTo>
                  <a:pt x="1611" y="230"/>
                </a:lnTo>
                <a:lnTo>
                  <a:pt x="1622" y="210"/>
                </a:lnTo>
                <a:lnTo>
                  <a:pt x="1632" y="190"/>
                </a:lnTo>
                <a:lnTo>
                  <a:pt x="1641" y="168"/>
                </a:lnTo>
                <a:lnTo>
                  <a:pt x="1650" y="148"/>
                </a:lnTo>
                <a:lnTo>
                  <a:pt x="1655" y="127"/>
                </a:lnTo>
                <a:lnTo>
                  <a:pt x="1662" y="107"/>
                </a:lnTo>
                <a:lnTo>
                  <a:pt x="1667" y="86"/>
                </a:lnTo>
                <a:lnTo>
                  <a:pt x="1671" y="64"/>
                </a:lnTo>
                <a:lnTo>
                  <a:pt x="1672" y="43"/>
                </a:lnTo>
                <a:lnTo>
                  <a:pt x="1675" y="22"/>
                </a:lnTo>
                <a:lnTo>
                  <a:pt x="1675" y="0"/>
                </a:lnTo>
                <a:lnTo>
                  <a:pt x="0" y="0"/>
                </a:lnTo>
                <a:close/>
              </a:path>
            </a:pathLst>
          </a:custGeom>
          <a:solidFill>
            <a:srgbClr val="C0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0894966" y="3809199"/>
            <a:ext cx="857394" cy="1286828"/>
          </a:xfrm>
          <a:custGeom>
            <a:rect l="l" t="t" r="r" b="b"/>
            <a:pathLst>
              <a:path w="490" h="697">
                <a:moveTo>
                  <a:pt x="0" y="593"/>
                </a:moveTo>
                <a:lnTo>
                  <a:pt x="0" y="593"/>
                </a:lnTo>
                <a:lnTo>
                  <a:pt x="54" y="563"/>
                </a:lnTo>
                <a:lnTo>
                  <a:pt x="107" y="533"/>
                </a:lnTo>
                <a:lnTo>
                  <a:pt x="157" y="502"/>
                </a:lnTo>
                <a:lnTo>
                  <a:pt x="204" y="469"/>
                </a:lnTo>
                <a:lnTo>
                  <a:pt x="248" y="435"/>
                </a:lnTo>
                <a:lnTo>
                  <a:pt x="288" y="399"/>
                </a:lnTo>
                <a:lnTo>
                  <a:pt x="325" y="363"/>
                </a:lnTo>
                <a:lnTo>
                  <a:pt x="359" y="326"/>
                </a:lnTo>
                <a:lnTo>
                  <a:pt x="389" y="288"/>
                </a:lnTo>
                <a:lnTo>
                  <a:pt x="402" y="268"/>
                </a:lnTo>
                <a:lnTo>
                  <a:pt x="415" y="249"/>
                </a:lnTo>
                <a:lnTo>
                  <a:pt x="426" y="230"/>
                </a:lnTo>
                <a:lnTo>
                  <a:pt x="437" y="210"/>
                </a:lnTo>
                <a:lnTo>
                  <a:pt x="447" y="190"/>
                </a:lnTo>
                <a:lnTo>
                  <a:pt x="456" y="168"/>
                </a:lnTo>
                <a:lnTo>
                  <a:pt x="465" y="148"/>
                </a:lnTo>
                <a:lnTo>
                  <a:pt x="470" y="127"/>
                </a:lnTo>
                <a:lnTo>
                  <a:pt x="477" y="107"/>
                </a:lnTo>
                <a:lnTo>
                  <a:pt x="482" y="86"/>
                </a:lnTo>
                <a:lnTo>
                  <a:pt x="486" y="64"/>
                </a:lnTo>
                <a:lnTo>
                  <a:pt x="487" y="43"/>
                </a:lnTo>
                <a:lnTo>
                  <a:pt x="490" y="22"/>
                </a:lnTo>
                <a:lnTo>
                  <a:pt x="490" y="0"/>
                </a:lnTo>
                <a:lnTo>
                  <a:pt x="490" y="104"/>
                </a:lnTo>
                <a:lnTo>
                  <a:pt x="490" y="126"/>
                </a:lnTo>
                <a:lnTo>
                  <a:pt x="487" y="148"/>
                </a:lnTo>
                <a:lnTo>
                  <a:pt x="486" y="170"/>
                </a:lnTo>
                <a:lnTo>
                  <a:pt x="482" y="190"/>
                </a:lnTo>
                <a:lnTo>
                  <a:pt x="477" y="211"/>
                </a:lnTo>
                <a:lnTo>
                  <a:pt x="470" y="232"/>
                </a:lnTo>
                <a:lnTo>
                  <a:pt x="465" y="252"/>
                </a:lnTo>
                <a:lnTo>
                  <a:pt x="456" y="274"/>
                </a:lnTo>
                <a:lnTo>
                  <a:pt x="447" y="294"/>
                </a:lnTo>
                <a:lnTo>
                  <a:pt x="437" y="314"/>
                </a:lnTo>
                <a:lnTo>
                  <a:pt x="426" y="334"/>
                </a:lnTo>
                <a:lnTo>
                  <a:pt x="415" y="353"/>
                </a:lnTo>
                <a:lnTo>
                  <a:pt x="402" y="373"/>
                </a:lnTo>
                <a:lnTo>
                  <a:pt x="389" y="392"/>
                </a:lnTo>
                <a:lnTo>
                  <a:pt x="359" y="430"/>
                </a:lnTo>
                <a:lnTo>
                  <a:pt x="325" y="467"/>
                </a:lnTo>
                <a:lnTo>
                  <a:pt x="288" y="504"/>
                </a:lnTo>
                <a:lnTo>
                  <a:pt x="248" y="539"/>
                </a:lnTo>
                <a:lnTo>
                  <a:pt x="204" y="573"/>
                </a:lnTo>
                <a:lnTo>
                  <a:pt x="157" y="606"/>
                </a:lnTo>
                <a:lnTo>
                  <a:pt x="107" y="637"/>
                </a:lnTo>
                <a:lnTo>
                  <a:pt x="54" y="668"/>
                </a:lnTo>
                <a:lnTo>
                  <a:pt x="0" y="697"/>
                </a:lnTo>
                <a:lnTo>
                  <a:pt x="0" y="593"/>
                </a:lnTo>
                <a:close/>
              </a:path>
            </a:pathLst>
          </a:custGeom>
          <a:solidFill>
            <a:srgbClr val="A19F9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8821594" y="3809199"/>
            <a:ext cx="2073373" cy="1286828"/>
          </a:xfrm>
          <a:custGeom>
            <a:rect l="l" t="t" r="r" b="b"/>
            <a:pathLst>
              <a:path w="1185" h="697">
                <a:moveTo>
                  <a:pt x="0" y="104"/>
                </a:moveTo>
                <a:lnTo>
                  <a:pt x="1185" y="697"/>
                </a:lnTo>
                <a:lnTo>
                  <a:pt x="1185" y="593"/>
                </a:lnTo>
                <a:lnTo>
                  <a:pt x="0" y="0"/>
                </a:lnTo>
                <a:lnTo>
                  <a:pt x="0" y="104"/>
                </a:lnTo>
                <a:close/>
              </a:path>
            </a:pathLst>
          </a:custGeom>
          <a:gradFill>
            <a:gsLst>
              <a:gs pos="0">
                <a:srgbClr val="A19F9F">
                  <a:alpha val="100000"/>
                </a:srgbClr>
              </a:gs>
              <a:gs pos="100000">
                <a:srgbClr val="808080">
                  <a:alpha val="100000"/>
                </a:srgb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详细描述：制定筛选标准，对知识进行筛选，保留有价值的知识，剔除无用的信息。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总结词：专家审核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详细描述：邀请专家对知识进行审核，提高知识的权威性和可信度。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知识评估与筛选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总结词：用户反馈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详细描述：收集用户反馈，了解用户对知识的需求和满意度，优化知识内容。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知识评估与筛选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知识更新与维护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总结词：实时更新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详细描述：根据行业发展、技术进步等因素，实时更新知识内容，保持知识的时效性。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https://d.book118.com/737133022004006030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2024-09-01T10:18:48.348</cp:lastPrinted>
  <dcterms:created xsi:type="dcterms:W3CDTF">2024-09-01T02:18:48Z</dcterms:created>
  <dcterms:modified xsi:type="dcterms:W3CDTF">2024-09-01T02:18:50Z</dcterms:modified>
</cp:coreProperties>
</file>