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98B285-4889-4F2F-A325-4DD762802B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845316-7C6B-45C1-86D9-7A6AB2E3C1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DB92C9-A6BF-42C1-AC9F-E32EDA045A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F8BC04-9D34-47C0-81AC-07C47E607B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83457C5-6431-461E-B2DA-B5691EED0B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DD8340D-BADA-4ED2-B3B2-4598298328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6BEE048-0311-4165-9541-81252E1892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6181D7-EE3B-4F5E-8A6E-DA62E30C19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AD4A2E-7592-4349-8CFD-B09F9BB7D4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5E3175-1FE2-4A97-B011-0672C107F1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B30A4B-E8C8-4A3F-BD30-9CE66A8931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7153150005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婚姻家庭法案例解析\n## 1.婚姻家庭法基本概念及原则\n### 1.1婚姻家庭法的定义及其调整对象\n### 1.2婚姻家庭法的基本原则及其应用\n### 1.3婚姻家庭法律关系的构成与分类\n## 2.婚姻家庭法案例类型及特点\n### 2.1婚姻家庭法案例的主要类型\n### 2.2婚姻家庭法案例的特点与难点\n### 2.3婚姻家庭法案例的实践意义与价值\n## 3.婚姻家庭法案例分析与实务操作\n### 3.1婚姻家庭法案例的分析方法与技巧\n### 3.2婚姻家庭法案例的实务操作步骤与流程\n### 3.3婚姻家庭法案例的实践经验与教训总结\n## 4.婚姻家庭法案例的法律法规与司法解释\n### 4.1婚姻家庭法案例的法律法规依据与适用\n### 4.2婚姻家庭法案例的司法解释与指导\n### 4.3婚姻家庭法案例的法律法规与司法解释的比较与研究\n## 5.婚姻家庭法案例的未来发展趋势与挑战\n### 5.1婚姻家庭法案例的未来发展趋势与展望\n### 5.2婚姻家庭法案例面临的挑战与应对措施\n### 5.3婚姻家庭法案例的创新实践与探索\n&quot;,&quot;templateId&quot;:&quot;kdjzibeon3repy5ay4ip9akz5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601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婚姻家庭法案例解析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000"/>
              <a:t>婚姻家庭法基本概念及原则</a:t>
            </a:r>
            <a:endParaRPr/>
          </a:p>
        </p:txBody>
      </p:sp>
      <p:sp>
        <p:nvSpPr>
          <p:cNvPr id="12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婚姻家庭法的定义及其调整对象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7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7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7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婚姻家庭法的定义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是调整婚姻家庭关系的法律规范总和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涉及结婚、离婚、赡养、财产分割等方面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旨在维护婚姻家庭秩序和当事人合法权益</a:t>
                </a:r>
                <a:endParaRPr/>
              </a:p>
            </p:txBody>
          </p:sp>
          <p:pic>
            <p:nvPicPr>
              <p:cNvPr id="17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婚姻家庭法的调整对象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婚姻关系：男女双方依法建立的夫妻关系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家庭关系：家庭成员之间的权利和义务关系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亲子关系：父母与子女之间的权利和义务关系</a:t>
                </a:r>
                <a:endParaRPr/>
              </a:p>
            </p:txBody>
          </p:sp>
          <p:pic>
            <p:nvPicPr>
              <p:cNvPr id="18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338822" y="3101367"/>
            <a:ext cx="11514355" cy="2787552"/>
            <a:chOff x="338822" y="3101367"/>
            <a:chExt cx="11514355" cy="2787552"/>
          </a:xfrm>
        </p:grpSpPr>
        <p:grpSp>
          <p:nvGrpSpPr>
            <p:cNvPr id="187" name=""/>
            <p:cNvGrpSpPr/>
            <p:nvPr/>
          </p:nvGrpSpPr>
          <p:grpSpPr>
            <a:xfrm>
              <a:off x="338822" y="3106851"/>
              <a:ext cx="2700000" cy="2782068"/>
              <a:chOff x="338822" y="3106851"/>
              <a:chExt cx="2700000" cy="2782068"/>
            </a:xfrm>
          </p:grpSpPr>
          <p:sp>
            <p:nvSpPr>
              <p:cNvPr id="188" name="Tencent"/>
              <p:cNvSpPr txBox="1"/>
              <p:nvPr/>
            </p:nvSpPr>
            <p:spPr>
              <a:xfrm>
                <a:off x="1279547" y="3106851"/>
                <a:ext cx="78739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4000">
                    <a:solidFill>
                      <a:schemeClr val="accent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01</a:t>
                </a:r>
                <a:endParaRPr lang="en-GB" sz="4000">
                  <a:solidFill>
                    <a:schemeClr val="accent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338822" y="3900295"/>
                <a:ext cx="27000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婚姻自由原则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28145" y="4409369"/>
                <a:ext cx="2533650" cy="1479550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含义：结婚和离婚自由，禁止包办、买卖婚姻和其他干涉婚姻自由的行为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应用：判断婚姻关系的合法性，处理婚姻纠纷</a:t>
                </a:r>
                <a:endParaRPr/>
              </a:p>
            </p:txBody>
          </p:sp>
        </p:grpSp>
        <p:grpSp>
          <p:nvGrpSpPr>
            <p:cNvPr id="191" name=""/>
            <p:cNvGrpSpPr/>
            <p:nvPr/>
          </p:nvGrpSpPr>
          <p:grpSpPr>
            <a:xfrm>
              <a:off x="3276941" y="3104109"/>
              <a:ext cx="2700000" cy="2782068"/>
              <a:chOff x="3276941" y="3104109"/>
              <a:chExt cx="2700000" cy="2782068"/>
            </a:xfrm>
          </p:grpSpPr>
          <p:sp>
            <p:nvSpPr>
              <p:cNvPr id="192" name="Tencent"/>
              <p:cNvSpPr txBox="1"/>
              <p:nvPr/>
            </p:nvSpPr>
            <p:spPr>
              <a:xfrm>
                <a:off x="4217666" y="3104109"/>
                <a:ext cx="78739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4000">
                    <a:solidFill>
                      <a:schemeClr val="accent2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02</a:t>
                </a:r>
                <a:endParaRPr lang="en-GB" sz="4000">
                  <a:solidFill>
                    <a:schemeClr val="accent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3366264" y="4406627"/>
                <a:ext cx="2533650" cy="1479550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含义：一男一女结为夫妻，禁止重婚和其他违反一夫一妻制的行为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应用：处理重婚、姘居等违法行为，维护家庭秩序</a:t>
                </a:r>
                <a:endParaRPr/>
              </a:p>
            </p:txBody>
          </p:sp>
          <p:sp>
            <p:nvSpPr>
              <p:cNvPr id="19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3276941" y="3897553"/>
                <a:ext cx="27000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一夫一妻原则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195" name=""/>
            <p:cNvGrpSpPr/>
            <p:nvPr/>
          </p:nvGrpSpPr>
          <p:grpSpPr>
            <a:xfrm>
              <a:off x="6215059" y="3101367"/>
              <a:ext cx="2700000" cy="2782068"/>
              <a:chOff x="6215060" y="3101367"/>
              <a:chExt cx="2700000" cy="2782068"/>
            </a:xfrm>
          </p:grpSpPr>
          <p:sp>
            <p:nvSpPr>
              <p:cNvPr id="196" name="Tencent"/>
              <p:cNvSpPr txBox="1"/>
              <p:nvPr/>
            </p:nvSpPr>
            <p:spPr>
              <a:xfrm>
                <a:off x="7155785" y="3101367"/>
                <a:ext cx="78739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4000">
                    <a:solidFill>
                      <a:schemeClr val="accent3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03</a:t>
                </a:r>
                <a:endParaRPr lang="en-GB" sz="4000">
                  <a:solidFill>
                    <a:schemeClr val="accent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6304383" y="4403885"/>
                <a:ext cx="2533650" cy="1479550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含义：男女在婚姻家庭关系中享有平等权利，承担平等义务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应用：处理夫妻财产分割、赡养权等纠纷，保障男女平等权益</a:t>
                </a:r>
                <a:endParaRPr/>
              </a:p>
            </p:txBody>
          </p:sp>
          <p:sp>
            <p:nvSpPr>
              <p:cNvPr id="19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6215060" y="3894811"/>
                <a:ext cx="27000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男女平等原则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199" name=""/>
            <p:cNvGrpSpPr/>
            <p:nvPr/>
          </p:nvGrpSpPr>
          <p:grpSpPr>
            <a:xfrm>
              <a:off x="9153177" y="3101367"/>
              <a:ext cx="2700000" cy="2782068"/>
              <a:chOff x="9153178" y="3101367"/>
              <a:chExt cx="2700000" cy="2782068"/>
            </a:xfrm>
          </p:grpSpPr>
          <p:sp>
            <p:nvSpPr>
              <p:cNvPr id="200" name="Tencent"/>
              <p:cNvSpPr txBox="1"/>
              <p:nvPr/>
            </p:nvSpPr>
            <p:spPr>
              <a:xfrm>
                <a:off x="10093903" y="3101367"/>
                <a:ext cx="78739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4000">
                    <a:solidFill>
                      <a:schemeClr val="accent4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04</a:t>
                </a:r>
                <a:endParaRPr lang="en-GB" sz="4000">
                  <a:solidFill>
                    <a:schemeClr val="accent4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242501" y="4403885"/>
                <a:ext cx="2533650" cy="1479550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含义：家庭成员有赡养、抚养、教育未成年子女和老年人的义务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应用：处理赡养、抚养、教育等家庭纠纷，保障儿童和老人权益</a:t>
                </a:r>
                <a:endParaRPr/>
              </a:p>
            </p:txBody>
          </p:sp>
          <p:sp>
            <p:nvSpPr>
              <p:cNvPr id="20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53178" y="3894811"/>
                <a:ext cx="27000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保护儿童和老人原则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</p:grpSp>
      <p:sp>
        <p:nvSpPr>
          <p:cNvPr id="20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664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婚姻家庭法的基本原则及其应用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婚姻家庭法律关系的构成</a:t>
                </a:r>
                <a:endParaRPr/>
              </a:p>
            </p:txBody>
          </p:sp>
          <p:sp>
            <p:nvSpPr>
              <p:cNvPr id="20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主体：当事人，包括夫妻、父母、子女等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客体：权利和义务，如财产权、赡养权、监护权等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内容：当事人之间的权利和义务关系</a:t>
                </a:r>
                <a:endParaRPr/>
              </a:p>
            </p:txBody>
          </p:sp>
          <p:sp>
            <p:nvSpPr>
              <p:cNvPr id="21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婚姻家庭法律关系的分类</a:t>
                </a:r>
                <a:endParaRPr/>
              </a:p>
            </p:txBody>
          </p:sp>
          <p:sp>
            <p:nvSpPr>
              <p:cNvPr id="21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婚姻关系：夫妻之间的权利和义务关系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家庭关系：家庭成员之间的权利和义务关系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亲子关系：父母与子女之间的权利和义务关系</a:t>
                </a:r>
                <a:endParaRPr/>
              </a:p>
            </p:txBody>
          </p:sp>
          <p:sp>
            <p:nvSpPr>
              <p:cNvPr id="21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婚姻家庭法律关系的构成与分类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000"/>
              <a:t>婚姻家庭法案例类型及特点</a:t>
            </a:r>
            <a:endParaRPr/>
          </a:p>
        </p:txBody>
      </p:sp>
      <p:sp>
        <p:nvSpPr>
          <p:cNvPr id="22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婚姻家庭法案例的主要类型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063380"/>
            <a:chOff x="660399" y="2074672"/>
            <a:chExt cx="10871202" cy="4063380"/>
          </a:xfrm>
        </p:grpSpPr>
        <p:grpSp>
          <p:nvGrpSpPr>
            <p:cNvPr id="228" name=""/>
            <p:cNvGrpSpPr/>
            <p:nvPr/>
          </p:nvGrpSpPr>
          <p:grpSpPr>
            <a:xfrm>
              <a:off x="660399" y="2074672"/>
              <a:ext cx="2584800" cy="4063380"/>
              <a:chOff x="660399" y="2074672"/>
              <a:chExt cx="2584800" cy="4063380"/>
            </a:xfrm>
          </p:grpSpPr>
          <p:sp>
            <p:nvSpPr>
              <p:cNvPr id="229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结婚纠纷案例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涉及的法律法规：婚姻法、民法通则等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主要问题：结婚条件、离婚条件、彩礼返还等</a:t>
                </a:r>
                <a:endParaRPr/>
              </a:p>
            </p:txBody>
          </p:sp>
          <p:pic>
            <p:nvPicPr>
              <p:cNvPr id="23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33" name=""/>
            <p:cNvGrpSpPr/>
            <p:nvPr/>
          </p:nvGrpSpPr>
          <p:grpSpPr>
            <a:xfrm>
              <a:off x="3422533" y="2074672"/>
              <a:ext cx="2584800" cy="4063380"/>
              <a:chOff x="660399" y="2074672"/>
              <a:chExt cx="2584800" cy="4063380"/>
            </a:xfrm>
          </p:grpSpPr>
          <p:sp>
            <p:nvSpPr>
              <p:cNvPr id="234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离婚纠纷案例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涉及的法律法规：婚姻法、民法通则等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主要问题：离婚原因、财产分割、子女抚养权等</a:t>
                </a:r>
                <a:endParaRPr/>
              </a:p>
            </p:txBody>
          </p:sp>
          <p:pic>
            <p:nvPicPr>
              <p:cNvPr id="23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38" name=""/>
            <p:cNvGrpSpPr/>
            <p:nvPr/>
          </p:nvGrpSpPr>
          <p:grpSpPr>
            <a:xfrm>
              <a:off x="6184667" y="2074672"/>
              <a:ext cx="2584800" cy="4063380"/>
              <a:chOff x="660399" y="2074672"/>
              <a:chExt cx="2584800" cy="4063380"/>
            </a:xfrm>
          </p:grpSpPr>
          <p:sp>
            <p:nvSpPr>
              <p:cNvPr id="239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赡养纠纷案例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涉及的法律法规：婚姻法、民法通则等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主要问题：赡养义务、赡养费数额、赡养方式等</a:t>
                </a:r>
                <a:endParaRPr/>
              </a:p>
            </p:txBody>
          </p:sp>
          <p:pic>
            <p:nvPicPr>
              <p:cNvPr id="24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43" name=""/>
            <p:cNvGrpSpPr/>
            <p:nvPr/>
          </p:nvGrpSpPr>
          <p:grpSpPr>
            <a:xfrm>
              <a:off x="8946801" y="2074672"/>
              <a:ext cx="2584800" cy="4063380"/>
              <a:chOff x="660399" y="2074672"/>
              <a:chExt cx="2584800" cy="4063380"/>
            </a:xfrm>
          </p:grpSpPr>
          <p:sp>
            <p:nvSpPr>
              <p:cNvPr id="244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财产分割纠纷案例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涉及的法律法规：婚姻法、民法通则等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主要问题：财产性质、财产分割原则、财产分割方法等</a:t>
                </a:r>
                <a:endParaRPr/>
              </a:p>
            </p:txBody>
          </p:sp>
          <p:pic>
            <p:nvPicPr>
              <p:cNvPr id="24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婚姻家庭法案例的特点与难点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1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5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特点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案例涉及法律法规众多，需要综合应用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案例涉及家庭关系，需要考虑人情世故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案例涉及当事人隐私，需要保护当事人隐私权</a:t>
                </a:r>
                <a:endParaRPr/>
              </a:p>
            </p:txBody>
          </p:sp>
          <p:pic>
            <p:nvPicPr>
              <p:cNvPr id="25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56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5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难点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判断当事人权利和义务关系的合法性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处理复杂家庭关系和财产分割问题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平衡当事人利益，维护婚姻家庭秩序</a:t>
                </a:r>
                <a:endParaRPr/>
              </a:p>
            </p:txBody>
          </p:sp>
          <p:pic>
            <p:nvPicPr>
              <p:cNvPr id="26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实践意义</a:t>
                </a:r>
                <a:endParaRPr/>
              </a:p>
            </p:txBody>
          </p:sp>
          <p:sp>
            <p:nvSpPr>
              <p:cNvPr id="26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为婚姻家庭纠纷提供法律依据和指导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有助于维护婚姻家庭秩序和当事人合法权益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提高婚姻家庭法律服务的质量和效率</a:t>
                </a:r>
                <a:endParaRPr/>
              </a:p>
            </p:txBody>
          </p:sp>
          <p:sp>
            <p:nvSpPr>
              <p:cNvPr id="26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7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7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价值</a:t>
                </a:r>
                <a:endParaRPr/>
              </a:p>
            </p:txBody>
          </p:sp>
          <p:sp>
            <p:nvSpPr>
              <p:cNvPr id="27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促进婚姻家庭法律的完善和发展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提高公众对婚姻家庭法律的认识和理解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为婚姻家庭法的研究提供实践素材</a:t>
                </a:r>
                <a:endParaRPr/>
              </a:p>
            </p:txBody>
          </p:sp>
          <p:sp>
            <p:nvSpPr>
              <p:cNvPr id="27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婚姻家庭法案例的实践意义与价值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200"/>
              <a:t>婚姻家庭法案例分析与实务操作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婚姻家庭法案例的分析方法与技巧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分析方法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法律法规分析法：依据法律法规对案例进行分析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事实分析法：依据案件事实对案例进行分析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逻辑分析法：运用逻辑推理对案例进行分析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技巧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准确把握法律法规的精神和原则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深入了解案件背景和当事人情况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善于运用调解和谈判技巧处理纠纷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https://d.book118.com/737153150005006044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ay">
      <a:dk1>
        <a:srgbClr val="000000"/>
      </a:dk1>
      <a:lt1>
        <a:srgbClr val="FFFFFF"/>
      </a:lt1>
      <a:dk2>
        <a:srgbClr val="1A1D20"/>
      </a:dk2>
      <a:lt2>
        <a:srgbClr val="EFF1F2"/>
      </a:lt2>
      <a:accent1>
        <a:srgbClr val="5D6897"/>
      </a:accent1>
      <a:accent2>
        <a:srgbClr val="AFBFD5"/>
      </a:accent2>
      <a:accent3>
        <a:srgbClr val="7384B0"/>
      </a:accent3>
      <a:accent4>
        <a:srgbClr val="424E82"/>
      </a:accent4>
      <a:accent5>
        <a:srgbClr val="C0C9D8"/>
      </a:accent5>
      <a:accent6>
        <a:srgbClr val="7D889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婚姻家庭法案例解析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2024-09-18T03:08:24.493</cp:lastPrinted>
  <dcterms:created xsi:type="dcterms:W3CDTF">2024-09-17T19:08:24Z</dcterms:created>
  <dcterms:modified xsi:type="dcterms:W3CDTF">2024-09-17T19:08:26Z</dcterms:modified>
</cp:coreProperties>
</file>