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EEB26-B737-4C13-957B-78EFFCCB8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D01F0-359E-402F-8643-BAED0A47F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611E0-48F5-46DA-A871-52AB6B92E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E8721D-413D-4364-9CFF-739EC5239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7E62E5-B19E-4E50-A371-0E7FCC4C9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00A805-A5FA-4800-8193-C1A1F0CD1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372CFF-B99C-4894-87B6-714768632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623E3A-3FE2-4A78-8CCA-747597415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E71E4E-7BEA-4B0F-84FA-A452B241B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1EBD1-AE38-4BE3-9EBA-A5C7337C0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03964-CA7B-4F06-AFA2-CB843D355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image" Target="file:///D:\qq&#25991;&#20214;\712321467\Image\C2C\Image2\%7b75232B38-A165-1FB7-499C-2E1C792CACB5%7d.png" TargetMode="External" /><Relationship Id="rId6" Type="http://schemas.openxmlformats.org/officeDocument/2006/relationships/image" Target="../media/image1.png" /><Relationship Id="rId7" Type="http://schemas.openxmlformats.org/officeDocument/2006/relationships/image" Target="../media/image2.jpeg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7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6" r:link="rId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 spd="slow"/>
  <p:timing/>
  <p:txStyles>
    <p:titleStyle>
      <a:lvl1pPr marL="0" indent="0" algn="ctr" defTabSz="12192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5800" b="0" i="0" u="none" kern="1200" baseline="0">
          <a:solidFill>
            <a:schemeClr val="tx1"/>
          </a:solidFill>
          <a:effectLst/>
          <a:latin typeface="微软雅黑" pitchFamily="34" charset="-122"/>
          <a:ea typeface="微软雅黑" pitchFamily="34" charset="-122"/>
          <a:cs typeface="+mj-cs"/>
        </a:defRPr>
      </a:lvl1pPr>
    </p:titleStyle>
    <p:bodyStyle>
      <a:lvl1pPr marL="457200" indent="-457200" algn="l" defTabSz="12192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42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990600" indent="-381000" algn="l" defTabSz="12192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37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524000" indent="-304800" algn="l" defTabSz="12192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32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2133600" indent="-304800" algn="l" defTabSz="12192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6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743200" indent="-304800" algn="l" defTabSz="12192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kumimoji="0" sz="26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12192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24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09600" indent="0" algn="l" defTabSz="12192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24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19200" indent="0" algn="l" defTabSz="12192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24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828800" indent="0" algn="l" defTabSz="12192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24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438400" indent="0" algn="l" defTabSz="12192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24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NULL" TargetMode="External" /><Relationship Id="rId3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NULL" TargetMode="External" /><Relationship Id="rId3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56012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pSp>
        <p:nvGrpSpPr>
          <p:cNvPr id="1028" name="圆角矩形 1" title=""/>
          <p:cNvGrpSpPr/>
          <p:nvPr/>
        </p:nvGrpSpPr>
        <p:grpSpPr>
          <a:xfrm>
            <a:off x="585788" y="2914650"/>
            <a:ext cx="11082337" cy="2906713"/>
            <a:chOff x="369" y="1836"/>
            <a:chExt cx="6981" cy="1831"/>
          </a:xfrm>
        </p:grpSpPr>
        <p:pic>
          <p:nvPicPr>
            <p:cNvPr id="1026" name="圆角矩形 1" title="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69" y="1836"/>
              <a:ext cx="6981" cy="1831"/>
            </a:xfrm>
            <a:prstGeom prst="rect">
              <a:avLst/>
            </a:prstGeom>
            <a:noFill/>
            <a:ln>
              <a:miter lim="800000"/>
            </a:ln>
          </p:spPr>
        </p:pic>
        <p:sp>
          <p:nvSpPr>
            <p:cNvPr id="1027" name="Text Box 3" title=""/>
            <p:cNvSpPr txBox="1"/>
            <p:nvPr/>
          </p:nvSpPr>
          <p:spPr>
            <a:xfrm>
              <a:off x="645" y="2113"/>
              <a:ext cx="6430" cy="1279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微软雅黑" pitchFamily="34" charset="-122"/>
                  <a:ea typeface="微软雅黑" pitchFamily="34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微软雅黑" pitchFamily="34" charset="-122"/>
                  <a:ea typeface="微软雅黑" pitchFamily="34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微软雅黑" pitchFamily="34" charset="-122"/>
                  <a:ea typeface="微软雅黑" pitchFamily="34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微软雅黑" pitchFamily="34" charset="-122"/>
                  <a:ea typeface="微软雅黑" pitchFamily="34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微软雅黑" pitchFamily="34" charset="-122"/>
                  <a:ea typeface="微软雅黑" pitchFamily="34" charset="-122"/>
                </a:defRPr>
              </a:lvl5pPr>
            </a:lstStyle>
            <a:p>
              <a:pPr marL="0" lvl="0" indent="0" algn="ctr" defTabSz="1217612" eaLnBrk="1" hangingPunct="1"/>
              <a:r>
                <a:rPr lang="en-US" altLang="en-US" sz="5000" b="1">
                  <a:solidFill>
                    <a:srgbClr val="000000"/>
                  </a:solidFill>
                  <a:latin typeface="宋体" pitchFamily="2" charset="-122"/>
                  <a:ea typeface="宋体" pitchFamily="2" charset="-122"/>
                </a:rPr>
                <a:t>板块一　中国古代史</a:t>
              </a:r>
              <a:endParaRPr lang="en-US" altLang="en-US" sz="5000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endParaRPr>
            </a:p>
            <a:p>
              <a:pPr marL="0" lvl="0" indent="0" algn="ctr" defTabSz="1217612" eaLnBrk="1" hangingPunct="1"/>
              <a:r>
                <a:rPr lang="en-US" altLang="en-US" sz="2800" b="1">
                  <a:solidFill>
                    <a:srgbClr val="000000"/>
                  </a:solidFill>
                  <a:latin typeface="宋体" pitchFamily="2" charset="-122"/>
                  <a:ea typeface="宋体" pitchFamily="2" charset="-122"/>
                </a:rPr>
                <a:t>(1840年以前)</a:t>
              </a:r>
              <a:endParaRPr lang="en-US" altLang="en-US" sz="2800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endParaRP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050" name="P_6_BD#eeb0e8545?segpoint=1&amp;vbadefaultcenterpage=1&amp;vbaonequestiononepage=1&amp;parentnodeid=9ee1eb2f4&amp;vbahtmlprocessed=1" title=""/>
          <p:cNvSpPr/>
          <p:nvPr/>
        </p:nvSpPr>
        <p:spPr>
          <a:xfrm>
            <a:off x="66675" y="862013"/>
            <a:ext cx="11979275" cy="1851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5pPr>
          </a:lstStyle>
          <a:p>
            <a:pPr marL="0" lvl="0" indent="0" eaLnBrk="1" hangingPunct="1">
              <a:lnSpc>
                <a:spcPct val="150000"/>
              </a:lnSpc>
            </a:pPr>
            <a:r>
              <a:rPr lang="en-US" altLang="zh-CN" sz="2800">
                <a:solidFill>
                  <a:srgbClr val="FF0097"/>
                </a:solidFill>
                <a:latin typeface="Times New Roman" pitchFamily="18" charset="0"/>
              </a:rPr>
              <a:t>【主题学习整合】</a:t>
            </a:r>
            <a:endParaRPr lang="en-US" altLang="zh-CN" sz="2800">
              <a:solidFill>
                <a:srgbClr val="FF0097"/>
              </a:solidFill>
              <a:latin typeface="Times New Roman" pitchFamily="18" charset="0"/>
            </a:endParaRPr>
          </a:p>
        </p:txBody>
      </p:sp>
      <p:pic>
        <p:nvPicPr>
          <p:cNvPr id="2051" name="图片 -2147482619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3313" y="2455863"/>
            <a:ext cx="9986962" cy="1947862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 spd="slow"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074" name="P_6_BD#eeb0e8545?segpoint=1&amp;vbadefaultcenterpage=1&amp;vbaonequestiononepage=1&amp;parentnodeid=9ee1eb2f4&amp;vbahtmlprocessed=1" title=""/>
          <p:cNvSpPr/>
          <p:nvPr/>
        </p:nvSpPr>
        <p:spPr>
          <a:xfrm>
            <a:off x="66675" y="776288"/>
            <a:ext cx="11979275" cy="1851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5pPr>
          </a:lstStyle>
          <a:p>
            <a:pPr marL="0" lvl="0" indent="0" eaLnBrk="1" hangingPunct="1">
              <a:lnSpc>
                <a:spcPct val="150000"/>
              </a:lnSpc>
            </a:pPr>
            <a:r>
              <a:rPr lang="en-US" altLang="zh-CN" sz="2800">
                <a:solidFill>
                  <a:srgbClr val="FF0097"/>
                </a:solidFill>
                <a:latin typeface="Times New Roman" pitchFamily="18" charset="0"/>
              </a:rPr>
              <a:t>【阶段特征】</a:t>
            </a:r>
            <a:endParaRPr lang="en-US" altLang="zh-CN" sz="2800">
              <a:solidFill>
                <a:srgbClr val="FF0097"/>
              </a:solidFill>
              <a:latin typeface="Times New Roman" pitchFamily="18" charset="0"/>
            </a:endParaRPr>
          </a:p>
        </p:txBody>
      </p:sp>
      <p:graphicFrame>
        <p:nvGraphicFramePr>
          <p:cNvPr id="3075" name="表格 2" title=""/>
          <p:cNvGraphicFramePr>
            <a:graphicFrameLocks noGrp="1"/>
          </p:cNvGraphicFramePr>
          <p:nvPr/>
        </p:nvGraphicFramePr>
        <p:xfrm>
          <a:off x="234950" y="1489075"/>
          <a:ext cx="11663362" cy="4525962"/>
        </p:xfrm>
        <a:graphic>
          <a:graphicData uri="http://schemas.openxmlformats.org/drawingml/2006/table">
            <a:tbl>
              <a:tblPr/>
              <a:tblGrid>
                <a:gridCol w="11663362"/>
              </a:tblGrid>
              <a:tr h="4525962"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700" b="1">
                          <a:latin typeface="宋体" pitchFamily="2" charset="-122"/>
                          <a:ea typeface="宋体" pitchFamily="2" charset="-122"/>
                        </a:rPr>
                        <a:t>政治领域：君主专制中央集权制度的确立、发展和强化；统一多民族国家的建立、发展和巩固。</a:t>
                      </a:r>
                      <a:endParaRPr lang="en-US" altLang="en-US" sz="2700" b="1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700" b="1">
                          <a:latin typeface="宋体" pitchFamily="2" charset="-122"/>
                          <a:ea typeface="宋体" pitchFamily="2" charset="-122"/>
                        </a:rPr>
                        <a:t>经济领域：重农抑商，经济重心南移。　　　　　　　</a:t>
                      </a:r>
                      <a:endParaRPr lang="en-US" altLang="en-US" sz="2700" b="1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700" b="1">
                          <a:latin typeface="宋体" pitchFamily="2" charset="-122"/>
                          <a:ea typeface="宋体" pitchFamily="2" charset="-122"/>
                        </a:rPr>
                        <a:t>思想领域：从百家争鸣到思想文化专制。</a:t>
                      </a:r>
                      <a:endParaRPr lang="en-US" altLang="en-US" sz="2700" b="1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700" b="1">
                          <a:latin typeface="宋体" pitchFamily="2" charset="-122"/>
                          <a:ea typeface="宋体" pitchFamily="2" charset="-122"/>
                        </a:rPr>
                        <a:t>民族关系：有战有和，以和为主；民族融合。  </a:t>
                      </a:r>
                      <a:endParaRPr lang="en-US" altLang="en-US" sz="2700" b="1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700" b="1">
                          <a:latin typeface="宋体" pitchFamily="2" charset="-122"/>
                          <a:ea typeface="宋体" pitchFamily="2" charset="-122"/>
                        </a:rPr>
                        <a:t>中外交往：从开放走向闭关，以开放为主。</a:t>
                      </a:r>
                      <a:endParaRPr lang="en-US" altLang="en-US" sz="2700" b="1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700" b="1">
                          <a:latin typeface="宋体" pitchFamily="2" charset="-122"/>
                          <a:ea typeface="宋体" pitchFamily="2" charset="-122"/>
                        </a:rPr>
                        <a:t>科学技术：以明清为界，之前领先世界，之后落后于世界。</a:t>
                      </a:r>
                      <a:endParaRPr lang="en-US" altLang="en-US" sz="27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4098" name="P_6_BD#eeb0e8545?segpoint=1&amp;vbadefaultcenterpage=1&amp;vbaonequestiononepage=1&amp;parentnodeid=9ee1eb2f4&amp;vbahtmlprocessed=1" title=""/>
          <p:cNvSpPr/>
          <p:nvPr/>
        </p:nvSpPr>
        <p:spPr>
          <a:xfrm>
            <a:off x="66675" y="862013"/>
            <a:ext cx="11979275" cy="1851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5pPr>
          </a:lstStyle>
          <a:p>
            <a:pPr marL="0" lvl="0" indent="0" algn="ctr" eaLnBrk="1" hangingPunct="1">
              <a:lnSpc>
                <a:spcPct val="150000"/>
              </a:lnSpc>
            </a:pPr>
            <a:r>
              <a:rPr lang="en-US" altLang="zh-CN" sz="5000">
                <a:latin typeface="Times New Roman" pitchFamily="18" charset="0"/>
              </a:rPr>
              <a:t>第一单元　史前时期：中国境内早期人类与文明的起源</a:t>
            </a:r>
            <a:endParaRPr lang="en-US" altLang="zh-CN" sz="5000">
              <a:latin typeface="Times New Roman" pitchFamily="18" charset="0"/>
            </a:endParaRPr>
          </a:p>
        </p:txBody>
      </p:sp>
    </p:spTree>
  </p:cSld>
  <p:clrMapOvr>
    <a:masterClrMapping/>
  </p:clrMapOvr>
  <p:transition spd="slow"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5122" name="图片 -2147482619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0000" y="2393950"/>
            <a:ext cx="9652000" cy="20701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 spd="slow"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6146" name="矩形 2" title=""/>
          <p:cNvSpPr/>
          <p:nvPr/>
        </p:nvSpPr>
        <p:spPr>
          <a:xfrm>
            <a:off x="4618672" y="2967335"/>
            <a:ext cx="29546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5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400" b="1" i="0" u="none" strike="noStrike" kern="1200" cap="none" spc="0" normalizeH="0" baseline="0" noProof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考点梳理</a:t>
            </a:r>
          </a:p>
        </p:txBody>
      </p:sp>
    </p:spTree>
  </p:cSld>
  <p:clrMapOvr>
    <a:masterClrMapping/>
  </p:clrMapOvr>
  <p:transition spd="slow"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7170" name="P_6_BD#eeb0e8545?segpoint=1&amp;vbadefaultcenterpage=1&amp;vbaonequestiononepage=1&amp;parentnodeid=9ee1eb2f4&amp;vbahtmlprocessed=1" title=""/>
          <p:cNvSpPr/>
          <p:nvPr/>
        </p:nvSpPr>
        <p:spPr>
          <a:xfrm>
            <a:off x="66675" y="862013"/>
            <a:ext cx="11979275" cy="1851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5pPr>
          </a:lstStyle>
          <a:p>
            <a:pPr marL="0" lvl="0" indent="0" eaLnBrk="1" hangingPunct="1">
              <a:lnSpc>
                <a:spcPct val="150000"/>
              </a:lnSpc>
            </a:pPr>
            <a:r>
              <a:rPr lang="en-US" altLang="zh-CN" sz="2800">
                <a:solidFill>
                  <a:srgbClr val="FF0097"/>
                </a:solidFill>
                <a:latin typeface="Times New Roman" pitchFamily="18" charset="0"/>
              </a:rPr>
              <a:t>     考点1：中国境内早期人类的代表——北京人(七上第1课P2－7)</a:t>
            </a:r>
            <a:endParaRPr lang="en-US" altLang="zh-CN" sz="2800">
              <a:solidFill>
                <a:srgbClr val="FF0097"/>
              </a:solidFill>
              <a:latin typeface="Times New Roman" pitchFamily="18" charset="0"/>
            </a:endParaRPr>
          </a:p>
          <a:p>
            <a:pPr marL="0" lvl="0" indent="0" eaLnBrk="1" hangingPunct="1">
              <a:lnSpc>
                <a:spcPct val="150000"/>
              </a:lnSpc>
            </a:pPr>
            <a:r>
              <a:rPr lang="en-US" altLang="zh-CN" sz="2800">
                <a:latin typeface="Times New Roman" pitchFamily="18" charset="0"/>
              </a:rPr>
              <a:t>2022版课标：通过了解元谋人、蓝田人(教材无具体内容)、北京人等旧石器时代的人类及其文化遗存，知道中国境内原始社会时期的人类活动；知道考古发现是了解原始社会的重要依据。</a:t>
            </a:r>
            <a:endParaRPr lang="en-US" altLang="zh-CN" sz="2800">
              <a:latin typeface="Times New Roman" pitchFamily="18" charset="0"/>
            </a:endParaRPr>
          </a:p>
        </p:txBody>
      </p:sp>
      <p:pic>
        <p:nvPicPr>
          <p:cNvPr id="7171" name="图片 -2147482622" title="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95250" y="1136650"/>
            <a:ext cx="352425" cy="3524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 spd="slow"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8194" name="表格 1" title=""/>
          <p:cNvGraphicFramePr>
            <a:graphicFrameLocks noGrp="1"/>
          </p:cNvGraphicFramePr>
          <p:nvPr/>
        </p:nvGraphicFramePr>
        <p:xfrm>
          <a:off x="320675" y="804862"/>
          <a:ext cx="10334625" cy="4525962"/>
        </p:xfrm>
        <a:graphic>
          <a:graphicData uri="http://schemas.openxmlformats.org/drawingml/2006/table">
            <a:tbl>
              <a:tblPr/>
              <a:tblGrid>
                <a:gridCol w="1454150"/>
                <a:gridCol w="1057275"/>
                <a:gridCol w="2081212"/>
                <a:gridCol w="2185988"/>
                <a:gridCol w="3556000"/>
              </a:tblGrid>
              <a:tr h="1508125">
                <a:tc gridSpan="2">
                  <a:txBody>
                    <a:bodyPr vert="horz" wrap="square" lIns="68580" tIns="0" rIns="68580" bIns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元谋人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</a:tcPr>
                </a:tc>
                <a:tc gridSpan="3"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距今约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170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万年，生活在云南元谋县，是我国境内目前已确认的最早的古人类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(</a:t>
                      </a: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兰州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2023·1)</a:t>
                      </a:r>
                      <a:endParaRPr lang="en-US" altLang="zh-CN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</a:tcPr>
                </a:tc>
              </a:tr>
              <a:tr h="3017838">
                <a:tc>
                  <a:txBody>
                    <a:bodyPr vert="horz" wrap="square" lIns="68580" tIns="0" rIns="68580" bIns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endParaRPr lang="en-US" altLang="zh-CN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endParaRPr lang="en-US" altLang="zh-CN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北京人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时间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距今约</a:t>
                      </a:r>
                      <a:r>
                        <a:rPr lang="en-US" altLang="zh-CN" sz="2800" b="1" u="sng">
                          <a:latin typeface="方正北魏楷书简体" charset="-122"/>
                          <a:ea typeface="方正北魏楷书简体" charset="-122"/>
                        </a:rPr>
                        <a:t>70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万</a:t>
                      </a:r>
                      <a:r>
                        <a:rPr lang="en-US" altLang="zh-CN" sz="2800" b="1" u="sng">
                          <a:latin typeface="方正北魏楷书简体" charset="-122"/>
                          <a:ea typeface="方正北魏楷书简体" charset="-122"/>
                        </a:rPr>
                        <a:t>—20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万年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发现地点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北京西南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周口店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龙骨山</a:t>
                      </a:r>
                      <a:r>
                        <a:rPr lang="zh-CN" altLang="en-US" sz="2800" b="1">
                          <a:latin typeface="宋体" pitchFamily="2" charset="-122"/>
                          <a:ea typeface="宋体" pitchFamily="2" charset="-122"/>
                        </a:rPr>
                        <a:t>上</a:t>
                      </a:r>
                      <a:endParaRPr lang="zh-CN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9218" name="表格 1" title=""/>
          <p:cNvGraphicFramePr>
            <a:graphicFrameLocks noGrp="1"/>
          </p:cNvGraphicFramePr>
          <p:nvPr/>
        </p:nvGraphicFramePr>
        <p:xfrm>
          <a:off x="490538" y="412750"/>
          <a:ext cx="11545888" cy="6337142"/>
        </p:xfrm>
        <a:graphic>
          <a:graphicData uri="http://schemas.openxmlformats.org/drawingml/2006/table">
            <a:tbl>
              <a:tblPr/>
              <a:tblGrid>
                <a:gridCol w="539750"/>
                <a:gridCol w="989012"/>
                <a:gridCol w="7019925"/>
                <a:gridCol w="2997200"/>
              </a:tblGrid>
              <a:tr h="555625">
                <a:tc rowSpan="4"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北京人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概况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能够直立行走；使用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打制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石器；结成群体生活；已经学会使用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火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，还会长时间保存火种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(</a:t>
                      </a:r>
                      <a:r>
                        <a:rPr lang="zh-CN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兰州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2021·1)</a:t>
                      </a:r>
                      <a:endParaRPr lang="en-US" altLang="zh-CN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 rowSpan="4"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体貌特征：前额低平，眉骨粗大，颧骨突出，鼻骨扁平，嘴部前伸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【历史解释】保留猿的某些特征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  <a:sym typeface="+mn-ea"/>
                        </a:rPr>
                        <a:t>意义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  <a:sym typeface="+mn-ea"/>
                        </a:rPr>
                        <a:t>是世界上最重要的原始人类之一，这一发现对于研究古人类进化的历史具有重要的意义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</a:tcPr>
                </a:tc>
              </a:tr>
              <a:tr h="1306512"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  <a:sym typeface="+mn-ea"/>
                        </a:rPr>
                        <a:t>地位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  <a:sym typeface="+mn-ea"/>
                        </a:rPr>
                        <a:t>周口店北京人遗址是迄今所知世界上内涵最丰富、材料最齐全的直立人遗址之一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B w="12700">
                      <a:miter lim="800000"/>
                    </a:lnB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作用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通过对北京人的研究，可以发现早期猿人向现代人类演进和发展变化的规律，为人类起源的研究提供了可靠的证据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B w="12700">
                      <a:miter lim="800000"/>
                    </a:lnB>
                  </a:tcPr>
                </a:tc>
              </a:tr>
            </a:tbl>
          </a:graphicData>
        </a:graphic>
      </p:graphicFrame>
      <p:pic>
        <p:nvPicPr>
          <p:cNvPr id="9239" name="图片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15488" y="612775"/>
            <a:ext cx="1819275" cy="21717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 spd="slow"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242" name="表格 1" title=""/>
          <p:cNvGraphicFramePr>
            <a:graphicFrameLocks noGrp="1"/>
          </p:cNvGraphicFramePr>
          <p:nvPr/>
        </p:nvGraphicFramePr>
        <p:xfrm>
          <a:off x="609600" y="1562100"/>
          <a:ext cx="10972800" cy="1273175"/>
        </p:xfrm>
        <a:graphic>
          <a:graphicData uri="http://schemas.openxmlformats.org/drawingml/2006/table">
            <a:tbl>
              <a:tblPr/>
              <a:tblGrid>
                <a:gridCol w="1073150"/>
                <a:gridCol w="9899650"/>
              </a:tblGrid>
              <a:tr h="1273175"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山顶洞人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距今约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3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万年，在北京周口店龙骨山顶部的洞穴里发现。使用打制石器，掌握磨光和钻孔技术，懂得人工取火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1266" name="P_6_BD#eeb0e8545?segpoint=1&amp;vbadefaultcenterpage=1&amp;vbaonequestiononepage=1&amp;parentnodeid=9ee1eb2f4&amp;vbahtmlprocessed=1" title=""/>
          <p:cNvSpPr/>
          <p:nvPr/>
        </p:nvSpPr>
        <p:spPr>
          <a:xfrm>
            <a:off x="66675" y="862013"/>
            <a:ext cx="11979275" cy="1851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5pPr>
          </a:lstStyle>
          <a:p>
            <a:pPr marL="0" lvl="0" indent="0" eaLnBrk="1" hangingPunct="1">
              <a:lnSpc>
                <a:spcPct val="150000"/>
              </a:lnSpc>
            </a:pPr>
            <a:r>
              <a:rPr lang="en-US" altLang="zh-CN" sz="2800">
                <a:solidFill>
                  <a:srgbClr val="FF0097"/>
                </a:solidFill>
                <a:latin typeface="Times New Roman" pitchFamily="18" charset="0"/>
              </a:rPr>
              <a:t>      考点2：原始农耕生活(七上第2课P8－13)(省卷2023·1)</a:t>
            </a:r>
            <a:endParaRPr lang="en-US" altLang="zh-CN" sz="2800">
              <a:solidFill>
                <a:srgbClr val="FF0097"/>
              </a:solidFill>
              <a:latin typeface="Times New Roman" pitchFamily="18" charset="0"/>
            </a:endParaRPr>
          </a:p>
          <a:p>
            <a:pPr marL="0" lvl="0" indent="0" eaLnBrk="1" hangingPunct="1">
              <a:lnSpc>
                <a:spcPct val="150000"/>
              </a:lnSpc>
            </a:pPr>
            <a:r>
              <a:rPr lang="en-US" altLang="zh-CN" sz="2800">
                <a:latin typeface="Times New Roman" pitchFamily="18" charset="0"/>
              </a:rPr>
              <a:t>2022版课标：通过了解河姆渡、半坡、良渚(见教材P13知识拓展)、陶寺(见教材P18知识拓展)等新石器时代的文化遗存，知道中国的原始农耕生活；了解私有制、阶级和早期国家的产生(见教材P12相关史事，P18知识拓展)；知道考古发现是了解原始社会的重要依据。</a:t>
            </a:r>
            <a:endParaRPr lang="en-US" altLang="zh-CN" sz="2800">
              <a:latin typeface="Times New Roman" pitchFamily="18" charset="0"/>
            </a:endParaRPr>
          </a:p>
        </p:txBody>
      </p:sp>
      <p:pic>
        <p:nvPicPr>
          <p:cNvPr id="11267" name="图片 -2147482622" title="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95250" y="1098550"/>
            <a:ext cx="352425" cy="3524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 spd="slow"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2290" name="P_6_BD#eeb0e8545?segpoint=1&amp;vbadefaultcenterpage=1&amp;vbaonequestiononepage=1&amp;parentnodeid=9ee1eb2f4&amp;vbahtmlprocessed=1" title=""/>
          <p:cNvSpPr/>
          <p:nvPr/>
        </p:nvSpPr>
        <p:spPr>
          <a:xfrm>
            <a:off x="66675" y="433388"/>
            <a:ext cx="11979275" cy="1851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5pPr>
          </a:lstStyle>
          <a:p>
            <a:pPr marL="0" lvl="0" indent="0" eaLnBrk="1" hangingPunct="1">
              <a:lnSpc>
                <a:spcPct val="150000"/>
              </a:lnSpc>
            </a:pPr>
            <a:r>
              <a:rPr lang="en-US" altLang="zh-CN" sz="2800">
                <a:latin typeface="Times New Roman" pitchFamily="18" charset="0"/>
              </a:rPr>
              <a:t>1．原始农业的发展</a:t>
            </a:r>
            <a:endParaRPr lang="en-US" altLang="zh-CN" sz="2800">
              <a:latin typeface="Times New Roman" pitchFamily="18" charset="0"/>
            </a:endParaRPr>
          </a:p>
        </p:txBody>
      </p:sp>
      <p:graphicFrame>
        <p:nvGraphicFramePr>
          <p:cNvPr id="12291" name="表格 3" title=""/>
          <p:cNvGraphicFramePr>
            <a:graphicFrameLocks noGrp="1"/>
          </p:cNvGraphicFramePr>
          <p:nvPr/>
        </p:nvGraphicFramePr>
        <p:xfrm>
          <a:off x="714375" y="1522412"/>
          <a:ext cx="11090275" cy="4389914"/>
        </p:xfrm>
        <a:graphic>
          <a:graphicData uri="http://schemas.openxmlformats.org/drawingml/2006/table">
            <a:tbl>
              <a:tblPr/>
              <a:tblGrid>
                <a:gridCol w="968375"/>
                <a:gridCol w="7518400"/>
                <a:gridCol w="2603500"/>
              </a:tblGrid>
              <a:tr h="1279525"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产生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距今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10 000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年左右，我国出现了最早的人工栽培的农作物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 rowSpan="4">
                  <a:txBody>
                    <a:bodyPr vert="horz" wrap="square" lIns="68580" tIns="0" rIns="68580" bIns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zh-CN" sz="2800" b="1">
                          <a:latin typeface="Times New Roman" pitchFamily="18" charset="0"/>
                          <a:ea typeface="Times New Roman" pitchFamily="18" charset="0"/>
                        </a:rPr>
                        <a:t> </a:t>
                      </a:r>
                      <a:endParaRPr lang="en-US" altLang="zh-CN" sz="2800" b="1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endParaRPr lang="en-US" altLang="zh-CN" sz="2800" b="1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endParaRPr lang="en-US" altLang="zh-CN" sz="2800" b="1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endParaRPr lang="en-US" altLang="zh-CN" sz="2800" b="1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玉蟾岩遗址出土的稻谷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  <a:tr h="0"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代表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长江中下游的先民开始栽培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稻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，北方地区的先民开始栽培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粟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和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黍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。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</a:tcPr>
                </a:tc>
              </a:tr>
              <a:tr h="0"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标志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农作物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种植、家畜饲养的出现以及聚落、磨制石器的发展</a:t>
                      </a:r>
                      <a:endParaRPr lang="en-US" altLang="en-US" sz="2800" b="1" u="sng">
                        <a:latin typeface="方正北魏楷书简体" charset="-122"/>
                        <a:ea typeface="方正北魏楷书简体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</a:tcPr>
                </a:tc>
              </a:tr>
              <a:tr h="0"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影响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为古代文明社会的形成奠定了重要的物质基础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B w="12700">
                      <a:miter lim="800000"/>
                    </a:lnB>
                  </a:tcPr>
                </a:tc>
              </a:tr>
            </a:tbl>
          </a:graphicData>
        </a:graphic>
      </p:graphicFrame>
      <p:pic>
        <p:nvPicPr>
          <p:cNvPr id="12310" name="图片 4" title=""/>
          <p:cNvPicPr/>
          <p:nvPr/>
        </p:nvPicPr>
        <p:blipFill>
          <a:blip r:embed="rId2"/>
          <a:stretch>
            <a:fillRect/>
          </a:stretch>
        </p:blipFill>
        <p:spPr>
          <a:xfrm>
            <a:off x="9277350" y="2330450"/>
            <a:ext cx="2200275" cy="139065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 spd="slow"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3314" name="表格 1" title=""/>
          <p:cNvGraphicFramePr>
            <a:graphicFrameLocks noGrp="1"/>
          </p:cNvGraphicFramePr>
          <p:nvPr/>
        </p:nvGraphicFramePr>
        <p:xfrm>
          <a:off x="652462" y="1295400"/>
          <a:ext cx="11382375" cy="2530316"/>
        </p:xfrm>
        <a:graphic>
          <a:graphicData uri="http://schemas.openxmlformats.org/drawingml/2006/table">
            <a:tbl>
              <a:tblPr/>
              <a:tblGrid>
                <a:gridCol w="2139950"/>
                <a:gridCol w="9242425"/>
              </a:tblGrid>
              <a:tr h="0"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考古发现是了解史前社会历史的重要依据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河姆渡遗址中发现的人工栽培水稻遗迹、农业工具骨耜、木结构水井等，半坡遗址中发现的骨器、角器、陶器、玉器等都反映了历史的真实情况，是研究河姆渡居民和半坡居民生产生活状况的重要依据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4338" name="P_6_BD#eeb0e8545?segpoint=1&amp;vbadefaultcenterpage=1&amp;vbaonequestiononepage=1&amp;parentnodeid=9ee1eb2f4&amp;vbahtmlprocessed=1" title=""/>
          <p:cNvSpPr/>
          <p:nvPr/>
        </p:nvSpPr>
        <p:spPr>
          <a:xfrm>
            <a:off x="66675" y="862013"/>
            <a:ext cx="11979275" cy="1851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</a:defRPr>
            </a:lvl5pPr>
          </a:lstStyle>
          <a:p>
            <a:pPr marL="0" lvl="0" indent="0" eaLnBrk="1" hangingPunct="1">
              <a:lnSpc>
                <a:spcPct val="150000"/>
              </a:lnSpc>
            </a:pPr>
            <a:r>
              <a:rPr lang="en-US" altLang="zh-CN" sz="2800">
                <a:latin typeface="Times New Roman" pitchFamily="18" charset="0"/>
              </a:rPr>
              <a:t>2.原始居民的代表</a:t>
            </a:r>
            <a:endParaRPr lang="en-US" altLang="zh-CN" sz="2800">
              <a:latin typeface="Times New Roman" pitchFamily="18" charset="0"/>
            </a:endParaRPr>
          </a:p>
        </p:txBody>
      </p:sp>
      <p:graphicFrame>
        <p:nvGraphicFramePr>
          <p:cNvPr id="14339" name="表格 2" title=""/>
          <p:cNvGraphicFramePr>
            <a:graphicFrameLocks noGrp="1"/>
          </p:cNvGraphicFramePr>
          <p:nvPr/>
        </p:nvGraphicFramePr>
        <p:xfrm>
          <a:off x="1028700" y="2201862"/>
          <a:ext cx="9070975" cy="3177223"/>
        </p:xfrm>
        <a:graphic>
          <a:graphicData uri="http://schemas.openxmlformats.org/drawingml/2006/table">
            <a:tbl>
              <a:tblPr/>
              <a:tblGrid>
                <a:gridCol w="1954212"/>
                <a:gridCol w="3643312"/>
                <a:gridCol w="3473450"/>
              </a:tblGrid>
              <a:tr h="793750"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/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原始居民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/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河姆渡人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(</a:t>
                      </a: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兰州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2022·1)</a:t>
                      </a:r>
                      <a:endParaRPr lang="en-US" altLang="zh-CN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/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半坡居民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(</a:t>
                      </a: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省卷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2022·1</a:t>
                      </a: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；兰州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2019·1)</a:t>
                      </a:r>
                      <a:endParaRPr lang="en-US" altLang="zh-CN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  <a:tr h="862012"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/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距今时间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/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约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7 000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年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/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约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6 000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年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  <a:tr h="1035050"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/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生活地点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/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浙江余姚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河姆渡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(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长江流域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)</a:t>
                      </a:r>
                      <a:endParaRPr lang="en-US" altLang="zh-CN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/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陕西西安东部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半坡村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(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黄河流域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)</a:t>
                      </a:r>
                      <a:endParaRPr lang="en-US" altLang="zh-CN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5362" name="表格 2" title=""/>
          <p:cNvGraphicFramePr>
            <a:graphicFrameLocks noGrp="1"/>
          </p:cNvGraphicFramePr>
          <p:nvPr/>
        </p:nvGraphicFramePr>
        <p:xfrm>
          <a:off x="1004888" y="993775"/>
          <a:ext cx="10182225" cy="5060633"/>
        </p:xfrm>
        <a:graphic>
          <a:graphicData uri="http://schemas.openxmlformats.org/drawingml/2006/table">
            <a:tbl>
              <a:tblPr/>
              <a:tblGrid>
                <a:gridCol w="1758950"/>
                <a:gridCol w="4264025"/>
                <a:gridCol w="4159250"/>
              </a:tblGrid>
              <a:tr h="0"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居住建筑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房屋主要是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干栏式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建筑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(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这是中国最早的木构建筑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)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；还发现了木结构水井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(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这是迄今发现年代最早的木结构水井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)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有房屋、窖穴、壕沟，居住区外有公共墓地和烧制陶器的窖场；房屋主要是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半地穴式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圆形房屋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  <a:tr h="0"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农业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栽培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水稻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(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长江中下游是亚洲稻的起源地之一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)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，家畜以猪、狗和水牛为主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主要种植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粟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；饲养猪和狗等家畜；捕猎、捕鱼、采集野果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(</a:t>
                      </a: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省卷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2019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ea typeface="宋体" pitchFamily="2" charset="-122"/>
                        </a:rPr>
                        <a:t>·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1)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6386" name="表格 1" title="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1004888" y="1506538"/>
          <a:ext cx="10182225" cy="4420553"/>
        </p:xfrm>
        <a:graphic>
          <a:graphicData uri="http://schemas.openxmlformats.org/drawingml/2006/table">
            <a:tbl>
              <a:tblPr/>
              <a:tblGrid>
                <a:gridCol w="2105025"/>
                <a:gridCol w="3917950"/>
                <a:gridCol w="4159250"/>
              </a:tblGrid>
              <a:tr h="0"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生产工具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以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骨耜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最为典型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制作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磨制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石器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(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新石器时代</a:t>
                      </a:r>
                      <a:r>
                        <a:rPr lang="en-US" altLang="zh-CN" sz="2800" b="1">
                          <a:latin typeface="宋体" pitchFamily="2" charset="-122"/>
                          <a:ea typeface="宋体" pitchFamily="2" charset="-122"/>
                        </a:rPr>
                        <a:t>)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(</a:t>
                      </a: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省卷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2021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ea typeface="宋体" pitchFamily="2" charset="-122"/>
                        </a:rPr>
                        <a:t>·</a:t>
                      </a:r>
                      <a:r>
                        <a:rPr lang="en-US" altLang="zh-CN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1)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，还制造骨器、角器等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  <a:tr h="0"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solidFill>
                            <a:srgbClr val="FF0097"/>
                          </a:solidFill>
                          <a:latin typeface="宋体" pitchFamily="2" charset="-122"/>
                          <a:ea typeface="宋体" pitchFamily="2" charset="-122"/>
                        </a:rPr>
                        <a:t>手工业</a:t>
                      </a:r>
                      <a:endParaRPr lang="en-US" altLang="en-US" sz="2800" b="1">
                        <a:solidFill>
                          <a:srgbClr val="FF0097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会制作陶器、玉器和简单的乐器骨哨，代表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猪纹陶钵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，懂得使用天然漆</a:t>
                      </a:r>
                      <a:endParaRPr lang="en-US" altLang="en-US" sz="2800" b="1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defTabSz="1219200" eaLnBrk="1" hangingPunct="1">
                        <a:lnSpc>
                          <a:spcPct val="150000"/>
                        </a:lnSpc>
                      </a:pP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主要是陶器，最具特色的为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彩陶</a:t>
                      </a:r>
                      <a:r>
                        <a:rPr lang="en-US" altLang="en-US" sz="2800" b="1">
                          <a:latin typeface="宋体" pitchFamily="2" charset="-122"/>
                          <a:ea typeface="宋体" pitchFamily="2" charset="-122"/>
                        </a:rPr>
                        <a:t>，代表</a:t>
                      </a:r>
                      <a:r>
                        <a:rPr lang="en-US" altLang="en-US" sz="2800" b="1" u="sng">
                          <a:latin typeface="方正北魏楷书简体" charset="-122"/>
                          <a:ea typeface="方正北魏楷书简体" charset="-122"/>
                        </a:rPr>
                        <a:t>人面鱼纹彩陶盆</a:t>
                      </a:r>
                      <a:endParaRPr lang="en-US" altLang="en-US" sz="2800" b="1" u="sng">
                        <a:latin typeface="方正北魏楷书简体" charset="-122"/>
                        <a:ea typeface="方正北魏楷书简体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7410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3" y="1924050"/>
            <a:ext cx="11422062" cy="30099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 spd="slow"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https://d.book118.com/737156012010006050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TABLE_BEAUTIFY" val="smartTable{3b61c706-cea3-4c1f-b5b7-5031f7fd85dc}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自定义 618">
      <a:dk1>
        <a:srgbClr val="000000"/>
      </a:dk1>
      <a:lt1>
        <a:srgbClr val="FFFFFF"/>
      </a:lt1>
      <a:dk2>
        <a:srgbClr val="778495"/>
      </a:dk2>
      <a:lt2>
        <a:srgbClr val="F0F0F0"/>
      </a:lt2>
      <a:accent1>
        <a:srgbClr val="E49140"/>
      </a:accent1>
      <a:accent2>
        <a:srgbClr val="34A9B3"/>
      </a:accent2>
      <a:accent3>
        <a:srgbClr val="E49140"/>
      </a:accent3>
      <a:accent4>
        <a:srgbClr val="34A9B3"/>
      </a:accent4>
      <a:accent5>
        <a:srgbClr val="E49140"/>
      </a:accent5>
      <a:accent6>
        <a:srgbClr val="34A9B3"/>
      </a:accent6>
      <a:hlink>
        <a:srgbClr val="E49140"/>
      </a:hlink>
      <a:folHlink>
        <a:srgbClr val="34A9B3"/>
      </a:folHlink>
    </a:clrScheme>
    <a:fontScheme name="temp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</a:spPr>
      <a:bodyPr wrap="none" rtlCol="0">
        <a:spAutoFit/>
      </a:bodyPr>
      <a:lstStyle>
        <a:defPPr>
          <a:defRPr sz="1200" dirty="0" smtClean="0">
            <a:solidFill>
              <a:schemeClr val="tx1">
                <a:lumMod val="75000"/>
                <a:lumOff val="25000"/>
              </a:schemeClr>
            </a:solidFill>
            <a:latin typeface="微软雅黑" panose="020B0503020204020204" pitchFamily="34" charset="-122"/>
            <a:ea typeface="微软雅黑" panose="020B0503020204020204" pitchFamily="34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宋体</vt:lpstr>
      <vt:lpstr>Times New Roman</vt:lpstr>
      <vt:lpstr>方正北魏楷书简体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2024-09-22T09:48:07.423</cp:lastPrinted>
  <dcterms:created xsi:type="dcterms:W3CDTF">2024-09-22T01:48:07Z</dcterms:created>
  <dcterms:modified xsi:type="dcterms:W3CDTF">2024-09-22T01:48:08Z</dcterms:modified>
</cp:coreProperties>
</file>